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0" r:id="rId1"/>
  </p:sldMasterIdLst>
  <p:notesMasterIdLst>
    <p:notesMasterId r:id="rId29"/>
  </p:notesMasterIdLst>
  <p:handoutMasterIdLst>
    <p:handoutMasterId r:id="rId30"/>
  </p:handoutMasterIdLst>
  <p:sldIdLst>
    <p:sldId id="300" r:id="rId2"/>
    <p:sldId id="313" r:id="rId3"/>
    <p:sldId id="282" r:id="rId4"/>
    <p:sldId id="302" r:id="rId5"/>
    <p:sldId id="321" r:id="rId6"/>
    <p:sldId id="322" r:id="rId7"/>
    <p:sldId id="303" r:id="rId8"/>
    <p:sldId id="304" r:id="rId9"/>
    <p:sldId id="308" r:id="rId10"/>
    <p:sldId id="307" r:id="rId11"/>
    <p:sldId id="283" r:id="rId12"/>
    <p:sldId id="289" r:id="rId13"/>
    <p:sldId id="318" r:id="rId14"/>
    <p:sldId id="306" r:id="rId15"/>
    <p:sldId id="320" r:id="rId16"/>
    <p:sldId id="301" r:id="rId17"/>
    <p:sldId id="311" r:id="rId18"/>
    <p:sldId id="312" r:id="rId19"/>
    <p:sldId id="293" r:id="rId20"/>
    <p:sldId id="294" r:id="rId21"/>
    <p:sldId id="295" r:id="rId22"/>
    <p:sldId id="296" r:id="rId23"/>
    <p:sldId id="279" r:id="rId24"/>
    <p:sldId id="309" r:id="rId25"/>
    <p:sldId id="277" r:id="rId26"/>
    <p:sldId id="314" r:id="rId27"/>
    <p:sldId id="31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6754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2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4A4C8E-72D4-4D92-9F30-C156653D9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93313-A28F-421D-AE8E-7650A9572B8C}" type="datetimeFigureOut">
              <a:rPr lang="en-US"/>
              <a:pPr>
                <a:defRPr/>
              </a:pPr>
              <a:t>11/03/2015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Minimum Data Set (MDS) 3.0                   Section 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C41A1B-4A82-417E-9CA8-51BC2C359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6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58.73.141.98/We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1575" y="3581400"/>
            <a:ext cx="6387253" cy="532765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700" b="1" u="sng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A8B7B-138E-4222-ADAC-0B3F9275E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1A1B-4A82-417E-9CA8-51BC2C359F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1575" y="3581400"/>
            <a:ext cx="6387253" cy="532765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700" b="1" u="sng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A8B7B-138E-4222-ADAC-0B3F9275E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0663" y="0"/>
            <a:ext cx="3873500" cy="2905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2943860"/>
            <a:ext cx="7010400" cy="63525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0138" y="0"/>
            <a:ext cx="3952875" cy="2963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3098800"/>
            <a:ext cx="7010400" cy="619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68450" y="0"/>
            <a:ext cx="4027488" cy="3021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3098800"/>
            <a:ext cx="7010400" cy="619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51188" y="-28575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1936750"/>
            <a:ext cx="7010400" cy="7359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1725" y="0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3680" y="3718560"/>
            <a:ext cx="6465147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sz="18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0AE30-618A-4E77-92D1-CE5F08BA7E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1725" y="0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3680" y="3718560"/>
            <a:ext cx="6465147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0AE30-618A-4E77-92D1-CE5F08BA7E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0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3505200"/>
            <a:ext cx="7010400" cy="5791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sz="1600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E1958-DBD6-4E17-9162-0076110535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 txBox="1">
            <a:spLocks noGrp="1" noChangeArrowheads="1"/>
          </p:cNvSpPr>
          <p:nvPr/>
        </p:nvSpPr>
        <p:spPr bwMode="auto">
          <a:xfrm>
            <a:off x="3970939" y="8831580"/>
            <a:ext cx="303946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defTabSz="915988"/>
            <a:fld id="{CF600D86-758A-4EF5-BB70-54BF8139DC21}" type="slidenum">
              <a:rPr lang="en-US" sz="1200">
                <a:latin typeface="Tahoma" charset="0"/>
              </a:rPr>
              <a:pPr algn="r" defTabSz="915988"/>
              <a:t>3</a:t>
            </a:fld>
            <a:endParaRPr lang="en-US" sz="1200">
              <a:latin typeface="Tahoma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787" y="3581400"/>
            <a:ext cx="6620933" cy="5715001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97" tIns="45749" rIns="91497" bIns="45749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1A1B-4A82-417E-9CA8-51BC2C359F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3" tooltip="Go to CASPER Reporting"/>
            </a:endParaRPr>
          </a:p>
          <a:p>
            <a:endParaRPr lang="en-US" dirty="0" smtClean="0">
              <a:hlinkClick r:id="rId3" tooltip="Go to CASPER Reporting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1A1B-4A82-417E-9CA8-51BC2C359F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1A1B-4A82-417E-9CA8-51BC2C359F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970939" y="8831580"/>
            <a:ext cx="303946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defTabSz="915988"/>
            <a:fld id="{F30D2B3B-EB9F-4A6D-B9AF-DE4D701AF02B}" type="slidenum">
              <a:rPr lang="en-US" sz="1200">
                <a:latin typeface="Tahoma" charset="0"/>
              </a:rPr>
              <a:pPr algn="r" defTabSz="915988"/>
              <a:t>9</a:t>
            </a:fld>
            <a:endParaRPr lang="en-US" sz="1200">
              <a:latin typeface="Tahoma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" y="4191000"/>
            <a:ext cx="6776720" cy="5867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97" tIns="45749" rIns="91497" bIns="45749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 typeface="Arial" pitchFamily="34" charset="0"/>
              <a:buNone/>
            </a:pPr>
            <a:endParaRPr lang="en-US" sz="1600" b="1" u="none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970939" y="8831580"/>
            <a:ext cx="303946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defTabSz="915988"/>
            <a:fld id="{F30D2B3B-EB9F-4A6D-B9AF-DE4D701AF02B}" type="slidenum">
              <a:rPr lang="en-US" sz="1200">
                <a:latin typeface="Tahoma" charset="0"/>
              </a:rPr>
              <a:pPr algn="r" defTabSz="915988"/>
              <a:t>10</a:t>
            </a:fld>
            <a:endParaRPr lang="en-US" sz="1200">
              <a:latin typeface="Tahoma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" y="4191000"/>
            <a:ext cx="6776720" cy="5867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97" tIns="45749" rIns="91497" bIns="45749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 typeface="Arial" pitchFamily="34" charset="0"/>
              <a:buNone/>
            </a:pPr>
            <a:endParaRPr lang="en-US" sz="1600" b="1" u="none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dirty="0" smtClean="0"/>
          </a:p>
          <a:p>
            <a:pPr eaLnBrk="1" hangingPunct="1">
              <a:buFont typeface="Arial" pitchFamily="34" charset="0"/>
              <a:buNone/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970939" y="8831580"/>
            <a:ext cx="303946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defTabSz="915988"/>
            <a:fld id="{F30D2B3B-EB9F-4A6D-B9AF-DE4D701AF02B}" type="slidenum">
              <a:rPr lang="en-US" sz="1200">
                <a:latin typeface="Tahoma" charset="0"/>
              </a:rPr>
              <a:pPr algn="r" defTabSz="915988"/>
              <a:t>11</a:t>
            </a:fld>
            <a:endParaRPr lang="en-US" sz="1200">
              <a:latin typeface="Tahoma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" y="4191000"/>
            <a:ext cx="6776720" cy="5867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97" tIns="45749" rIns="91497" bIns="45749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 typeface="Arial" pitchFamily="34" charset="0"/>
              <a:buNone/>
            </a:pPr>
            <a:endParaRPr lang="en-US" sz="1600" b="1" u="none" baseline="0" dirty="0" smtClean="0"/>
          </a:p>
          <a:p>
            <a:pPr eaLnBrk="1" hangingPunct="1">
              <a:buFont typeface="Arial" pitchFamily="34" charset="0"/>
              <a:buNone/>
            </a:pPr>
            <a:endParaRPr lang="en-US" sz="1600" b="1" u="sn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970939" y="8831580"/>
            <a:ext cx="303946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9" rIns="91497" bIns="45749" anchor="b"/>
          <a:lstStyle/>
          <a:p>
            <a:pPr algn="r" defTabSz="915988"/>
            <a:fld id="{C9691556-1467-485A-933A-D308337B173D}" type="slidenum">
              <a:rPr lang="en-US" sz="1200">
                <a:latin typeface="Tahoma" charset="0"/>
              </a:rPr>
              <a:pPr algn="r" defTabSz="915988"/>
              <a:t>12</a:t>
            </a:fld>
            <a:endParaRPr lang="en-US" sz="1200">
              <a:latin typeface="Tahoma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0"/>
            <a:ext cx="4149725" cy="311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200401"/>
            <a:ext cx="7010400" cy="6096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97" tIns="45749" rIns="91497" bIns="45749" numCol="1" anchor="t" anchorCtr="0" compatLnSpc="1">
            <a:prstTxWarp prst="textNoShape">
              <a:avLst/>
            </a:prstTxWarp>
            <a:noAutofit/>
          </a:bodyPr>
          <a:lstStyle/>
          <a:p>
            <a:pPr marL="179388" indent="-179388" eaLnBrk="1" hangingPunct="1"/>
            <a:endParaRPr lang="en-US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48768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ctr">
              <a:buNone/>
              <a:defRPr sz="4000" b="1" cap="none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1148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282440" cy="4648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705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hirley.boltz@kdads.ks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so.com/mds3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www.qtso.com/download/mds/MDS_3.0_Helpful_Hint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58.73.141.98/We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676400" y="3352800"/>
            <a:ext cx="6019800" cy="3124200"/>
          </a:xfrm>
        </p:spPr>
        <p:txBody>
          <a:bodyPr>
            <a:noAutofit/>
          </a:bodyPr>
          <a:lstStyle/>
          <a:p>
            <a:pPr algn="ctr" eaLnBrk="1" hangingPunct="1"/>
            <a:endParaRPr lang="en-US" sz="4400" b="1" dirty="0" smtClean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sz="4400" dirty="0" smtClean="0"/>
              <a:t>Chapter 5</a:t>
            </a:r>
          </a:p>
          <a:p>
            <a:pPr algn="ctr" eaLnBrk="1" hangingPunct="1"/>
            <a:r>
              <a:rPr lang="en-US" sz="4400" dirty="0" smtClean="0"/>
              <a:t>January 21, 2016 </a:t>
            </a:r>
            <a:endParaRPr lang="en-US" sz="4400" dirty="0" smtClean="0"/>
          </a:p>
          <a:p>
            <a:pPr algn="ctr" eaLnBrk="1" hangingPunct="1"/>
            <a:r>
              <a:rPr lang="en-US" sz="4400" dirty="0" smtClean="0"/>
              <a:t>1-3PM  </a:t>
            </a:r>
            <a:endParaRPr lang="en-US" sz="4400" b="1" dirty="0" smtClean="0">
              <a:solidFill>
                <a:schemeClr val="accent1"/>
              </a:solidFill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97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 smtClean="0"/>
              <a:t>MDS Transmission</a:t>
            </a:r>
            <a:br>
              <a:rPr lang="en-US" sz="5400" b="1" dirty="0" smtClean="0"/>
            </a:br>
            <a:r>
              <a:rPr lang="en-US" sz="5400" dirty="0" smtClean="0"/>
              <a:t>and Section X</a:t>
            </a:r>
            <a:endParaRPr lang="en-US" sz="5400" b="1" dirty="0" smtClean="0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Warning Message -3616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9600" b="1" dirty="0" smtClean="0"/>
              <a:t>Incorrect HIPPS/RUG Value: Submitted value of HIPPS/RUG code does not match value calculated by  QIES ASAP System</a:t>
            </a:r>
            <a:r>
              <a:rPr lang="en-US" sz="9600" dirty="0" smtClean="0"/>
              <a:t>.</a:t>
            </a:r>
          </a:p>
          <a:p>
            <a:pPr eaLnBrk="1" hangingPunct="1"/>
            <a:endParaRPr lang="en-US" sz="9600" dirty="0" smtClean="0"/>
          </a:p>
          <a:p>
            <a:pPr marL="0" indent="0" eaLnBrk="1" hangingPunct="1">
              <a:buNone/>
            </a:pPr>
            <a:endParaRPr lang="en-US" sz="9600" dirty="0" smtClean="0"/>
          </a:p>
          <a:p>
            <a:pPr eaLnBrk="1" hangingPunct="1"/>
            <a:r>
              <a:rPr lang="en-US" sz="9600" dirty="0" smtClean="0"/>
              <a:t>Information Submitted in Item Z0100 A &amp; B does not match RUG value calculated by the QIES ASAP System.</a:t>
            </a:r>
          </a:p>
          <a:p>
            <a:pPr eaLnBrk="1" hangingPunct="1"/>
            <a:endParaRPr lang="en-US" sz="9600" dirty="0" smtClean="0"/>
          </a:p>
          <a:p>
            <a:pPr eaLnBrk="1" hangingPunct="1">
              <a:buNone/>
            </a:pPr>
            <a:endParaRPr lang="en-US" sz="9600" dirty="0" smtClean="0"/>
          </a:p>
          <a:p>
            <a:pPr eaLnBrk="1" hangingPunct="1"/>
            <a:r>
              <a:rPr lang="en-US" sz="9600" dirty="0" smtClean="0"/>
              <a:t>When submitting Medicare Claim for assessment that received this warning message:</a:t>
            </a:r>
          </a:p>
          <a:p>
            <a:pPr eaLnBrk="1" hangingPunct="1"/>
            <a:endParaRPr lang="en-US" sz="9600" dirty="0" smtClean="0"/>
          </a:p>
          <a:p>
            <a:pPr lvl="1"/>
            <a:r>
              <a:rPr lang="en-US" sz="9600" dirty="0" smtClean="0"/>
              <a:t> Submit recalculated value (value calculated by the QIES ASAP System) indicated on the final validation report.  </a:t>
            </a:r>
          </a:p>
          <a:p>
            <a:pPr lvl="1">
              <a:buNone/>
            </a:pPr>
            <a:endParaRPr lang="en-US" sz="9600" dirty="0" smtClean="0"/>
          </a:p>
          <a:p>
            <a:pPr lvl="1"/>
            <a:r>
              <a:rPr lang="en-US" sz="9600" dirty="0" smtClean="0"/>
              <a:t>Do not submit values from Z0100 A &amp; B when you receive this warning message.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9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Error Notification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915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Warning or non-fatal errors</a:t>
            </a:r>
          </a:p>
          <a:p>
            <a:pPr lvl="1" eaLnBrk="1" hangingPunct="1"/>
            <a:r>
              <a:rPr lang="en-US" dirty="0" smtClean="0"/>
              <a:t>Assessment and tracking form data accepted but may need correction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Fatal errors </a:t>
            </a:r>
          </a:p>
          <a:p>
            <a:pPr lvl="1" eaLnBrk="1" hangingPunct="1"/>
            <a:r>
              <a:rPr lang="en-US" dirty="0" smtClean="0"/>
              <a:t>Submission rejected</a:t>
            </a:r>
          </a:p>
          <a:p>
            <a:pPr lvl="1" eaLnBrk="1" hangingPunct="1"/>
            <a:r>
              <a:rPr lang="en-US" dirty="0" smtClean="0"/>
              <a:t>Must correct problems and re-submit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5124" name="Picture 4" descr="MCj0104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24503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Special Manual Record</a:t>
            </a:r>
            <a:br>
              <a:rPr lang="en-US" dirty="0" smtClean="0"/>
            </a:br>
            <a:r>
              <a:rPr lang="en-US" dirty="0" smtClean="0"/>
              <a:t> Correction Request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915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Error types cannot be corrected with automated modification or inactivation request</a:t>
            </a:r>
          </a:p>
          <a:p>
            <a:pPr lvl="1" eaLnBrk="1" hangingPunct="1"/>
            <a:r>
              <a:rPr lang="en-US" dirty="0" smtClean="0"/>
              <a:t>Test record submitted as production</a:t>
            </a:r>
          </a:p>
          <a:p>
            <a:pPr lvl="1" eaLnBrk="1" hangingPunct="1"/>
            <a:r>
              <a:rPr lang="en-US" dirty="0" smtClean="0"/>
              <a:t>Wrong submission requirement in A0410</a:t>
            </a:r>
          </a:p>
          <a:p>
            <a:pPr lvl="1" eaLnBrk="1" hangingPunct="1"/>
            <a:r>
              <a:rPr lang="en-US" dirty="0" smtClean="0"/>
              <a:t>Wrong facility ID in control item FAC_ID</a:t>
            </a:r>
          </a:p>
          <a:p>
            <a:pPr eaLnBrk="1" hangingPunct="1"/>
            <a:r>
              <a:rPr lang="en-US" dirty="0" smtClean="0"/>
              <a:t>Contact  State Automation Coordinator to fix problem</a:t>
            </a:r>
          </a:p>
          <a:p>
            <a:pPr lvl="1" eaLnBrk="1" hangingPunct="1"/>
            <a:r>
              <a:rPr lang="en-US" dirty="0" smtClean="0"/>
              <a:t>Kristy Burns  785-228-6700</a:t>
            </a:r>
          </a:p>
        </p:txBody>
      </p:sp>
    </p:spTree>
  </p:cSld>
  <p:clrMapOvr>
    <a:masterClrMapping/>
  </p:clrMapOvr>
  <p:transition advTm="7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7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CASPER Reporting User’s Guide</a:t>
            </a:r>
            <a:endParaRPr lang="en-US" sz="3600" dirty="0"/>
          </a:p>
        </p:txBody>
      </p:sp>
      <p:pic>
        <p:nvPicPr>
          <p:cNvPr id="4" name="Content Placeholder 3" descr="caspermanul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533400"/>
            <a:ext cx="9067800" cy="632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2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676400" y="3352800"/>
            <a:ext cx="6019800" cy="3124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</a:rPr>
              <a:t>MODIFY OR INACTIVATE</a:t>
            </a:r>
          </a:p>
          <a:p>
            <a:pPr algn="ctr" eaLnBrk="1" hangingPunct="1"/>
            <a:r>
              <a:rPr lang="en-US" sz="4400" dirty="0" smtClean="0"/>
              <a:t>Chapter 5 </a:t>
            </a:r>
            <a:endParaRPr lang="en-US" sz="4400" b="1" dirty="0" smtClean="0">
              <a:solidFill>
                <a:schemeClr val="accent1"/>
              </a:solidFill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97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 smtClean="0"/>
              <a:t>SECTION X</a:t>
            </a:r>
            <a:br>
              <a:rPr lang="en-US" sz="5400" b="1" dirty="0" smtClean="0"/>
            </a:br>
            <a:r>
              <a:rPr lang="en-US" sz="5400" b="1" dirty="0" smtClean="0"/>
              <a:t>CORRECTION REQUEST</a:t>
            </a:r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X0150: Type of Provider (A0200 on existing record to be modified/inactivated)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Code 1.</a:t>
            </a:r>
            <a:r>
              <a:rPr lang="en-US" dirty="0"/>
              <a:t> </a:t>
            </a:r>
            <a:r>
              <a:rPr lang="en-US" dirty="0" smtClean="0"/>
              <a:t>Nursing Home (SNF/NF)</a:t>
            </a:r>
          </a:p>
          <a:p>
            <a:r>
              <a:rPr lang="en-US" b="1" dirty="0" smtClean="0"/>
              <a:t>Code 2.</a:t>
            </a:r>
            <a:r>
              <a:rPr lang="en-US" dirty="0" smtClean="0"/>
              <a:t> Swing Bed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item contains the type of provider identified from the prior erroneous record to be modified/inactivated.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19425"/>
            <a:ext cx="8429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X0200 through X0700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Reproduce information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/>
              <a:t>exactly</a:t>
            </a:r>
            <a:r>
              <a:rPr lang="en-US" sz="2800" dirty="0"/>
              <a:t> as appeared in record that needs correction even if information wrong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If information not 100% same, correction process will not work because system not be able to find prior </a:t>
            </a:r>
            <a:r>
              <a:rPr lang="en-US" sz="2800" dirty="0" smtClean="0"/>
              <a:t>document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320040" lvl="1" indent="0">
              <a:lnSpc>
                <a:spcPct val="9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60376"/>
              </p:ext>
            </p:extLst>
          </p:nvPr>
        </p:nvGraphicFramePr>
        <p:xfrm>
          <a:off x="2362200" y="2667001"/>
          <a:ext cx="5562600" cy="408603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36132"/>
                <a:gridCol w="4326468"/>
              </a:tblGrid>
              <a:tr h="53468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A0200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Name of  Resident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9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A0300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Gender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9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A0400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Birth date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9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A0500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Social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Security Number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777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A0600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Type of Assessment/Tracking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777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A0700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on Assessment to be</a:t>
                      </a:r>
                    </a:p>
                    <a:p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Modified /Inactivated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7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545" y="-24493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charset="0"/>
                <a:cs typeface="Arial" charset="0"/>
              </a:rPr>
              <a:t>X0200-X0500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85800"/>
            <a:ext cx="8401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38400"/>
            <a:ext cx="8429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429000"/>
            <a:ext cx="8401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76800"/>
            <a:ext cx="8420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the transmission process</a:t>
            </a:r>
          </a:p>
          <a:p>
            <a:r>
              <a:rPr lang="en-US" dirty="0" smtClean="0"/>
              <a:t>Understand how to correct and inactivate a MDS</a:t>
            </a:r>
          </a:p>
          <a:p>
            <a:r>
              <a:rPr lang="en-US" dirty="0" smtClean="0"/>
              <a:t>Understand the Validation Reports and what to do </a:t>
            </a:r>
            <a:r>
              <a:rPr lang="en-US" smtClean="0"/>
              <a:t>with them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1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71488"/>
            <a:ext cx="84010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smtClean="0"/>
              <a:t>X0700: Date on Existing Record to Be Modified/Inactivated </a:t>
            </a:r>
            <a:endParaRPr lang="en-US" sz="27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8600" y="914400"/>
            <a:ext cx="8915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3688" lvl="1" indent="-293688">
              <a:spcBef>
                <a:spcPts val="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A, B,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 </a:t>
            </a:r>
          </a:p>
          <a:p>
            <a:pPr marL="750888" lvl="2" indent="-293688">
              <a:spcBef>
                <a:spcPts val="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ARD.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prior, erroneous assessment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OBRA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PPS assessment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 X0600F =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99</a:t>
            </a:r>
          </a:p>
          <a:p>
            <a:pPr marL="750888" lvl="1" indent="-293688">
              <a:spcBef>
                <a:spcPts val="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Discharge Date.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prior assessment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		discharge  record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 X0600F =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11,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12</a:t>
            </a:r>
          </a:p>
          <a:p>
            <a:pPr marL="750888" lvl="1" indent="-293688">
              <a:spcBef>
                <a:spcPts val="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Entry Date.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prior assessment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entry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record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X0600F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01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839200" cy="632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Code as follows: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91000"/>
            <a:ext cx="84201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charset="0"/>
                <a:cs typeface="Arial" charset="0"/>
              </a:rPr>
              <a:t>Correction Attestation Section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" y="609600"/>
            <a:ext cx="89154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X0800: Correction Number </a:t>
            </a:r>
            <a:r>
              <a:rPr lang="en-US" sz="2800" dirty="0" smtClean="0"/>
              <a:t>- Use leading zero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r="12621"/>
          <a:stretch>
            <a:fillRect/>
          </a:stretch>
        </p:blipFill>
        <p:spPr bwMode="auto">
          <a:xfrm>
            <a:off x="-18393" y="1203434"/>
            <a:ext cx="9144000" cy="1676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7188" y="3505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-36786" y="29819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X0900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Reason for Modification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Check all that apply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19404"/>
          <a:stretch/>
        </p:blipFill>
        <p:spPr bwMode="auto">
          <a:xfrm>
            <a:off x="149033" y="3459054"/>
            <a:ext cx="8842567" cy="342990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4400" dirty="0" smtClean="0">
                <a:latin typeface="Arial" charset="0"/>
                <a:cs typeface="Arial" charset="0"/>
              </a:rPr>
              <a:t>X1050: Reasons for Inactivation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458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Check </a:t>
            </a:r>
            <a:r>
              <a:rPr lang="en-US" sz="3500" dirty="0"/>
              <a:t>all that </a:t>
            </a:r>
            <a:r>
              <a:rPr lang="en-US" sz="3500" dirty="0" smtClean="0"/>
              <a:t>apply</a:t>
            </a:r>
            <a:endParaRPr lang="en-US" sz="3500" b="1" dirty="0" smtClean="0"/>
          </a:p>
          <a:p>
            <a:pPr eaLnBrk="1" hangingPunct="1"/>
            <a:r>
              <a:rPr lang="en-US" sz="3500" b="1" dirty="0" smtClean="0"/>
              <a:t>A. Event did not occur</a:t>
            </a:r>
          </a:p>
          <a:p>
            <a:pPr lvl="1" eaLnBrk="1" hangingPunct="1"/>
            <a:r>
              <a:rPr lang="en-US" sz="3500" dirty="0" smtClean="0"/>
              <a:t>Prior record does </a:t>
            </a:r>
            <a:r>
              <a:rPr lang="en-US" sz="3500" b="1" dirty="0" smtClean="0"/>
              <a:t>not</a:t>
            </a:r>
            <a:r>
              <a:rPr lang="en-US" sz="3500" dirty="0" smtClean="0"/>
              <a:t> represent event that actually occurred</a:t>
            </a:r>
          </a:p>
          <a:p>
            <a:pPr eaLnBrk="1" hangingPunct="1"/>
            <a:r>
              <a:rPr lang="en-US" sz="3500" b="1" dirty="0" smtClean="0"/>
              <a:t>Z. Other error requiring inactiva</a:t>
            </a:r>
            <a:r>
              <a:rPr lang="en-US" b="1" dirty="0" smtClean="0"/>
              <a:t>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5"/>
          <a:stretch/>
        </p:blipFill>
        <p:spPr bwMode="auto">
          <a:xfrm>
            <a:off x="-7883" y="3894083"/>
            <a:ext cx="9144000" cy="2506717"/>
          </a:xfrm>
          <a:prstGeom prst="rect">
            <a:avLst/>
          </a:prstGeom>
          <a:solidFill>
            <a:srgbClr val="7030A0"/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4400" dirty="0" smtClean="0">
                <a:latin typeface="Arial" charset="0"/>
                <a:cs typeface="Arial" charset="0"/>
              </a:rPr>
              <a:t> Inactivation Requirements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72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An assessment with an incorrect date field or assessment reason item, requires the assessment be inactivated.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new assessment is then completed with a new ARD from the date that the assessment was determined to be in error.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Please make sure all the date required fields and assessment reason items are correct before the assessment is submitted. </a:t>
            </a:r>
          </a:p>
        </p:txBody>
      </p:sp>
    </p:spTree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X1100: RN Assessment Coordinator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Attestation of Completion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143001"/>
            <a:ext cx="8915400" cy="2057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Complete within 14 days of identification of errors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2367"/>
          <a:stretch/>
        </p:blipFill>
        <p:spPr bwMode="auto">
          <a:xfrm>
            <a:off x="1" y="2286000"/>
            <a:ext cx="8991600" cy="39211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Tm="7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I’ll take a few minutes to answer any questions you might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feel free to contact me at any time.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Shirley L. Boltz, RN</a:t>
            </a:r>
          </a:p>
          <a:p>
            <a:pPr marL="0" indent="0" algn="ctr">
              <a:buNone/>
            </a:pPr>
            <a:r>
              <a:rPr lang="en-US" dirty="0" smtClean="0"/>
              <a:t>RAI/Education Coordinator</a:t>
            </a:r>
          </a:p>
          <a:p>
            <a:pPr marL="0" indent="0" algn="ctr">
              <a:buNone/>
            </a:pPr>
            <a:r>
              <a:rPr lang="en-US" dirty="0" smtClean="0"/>
              <a:t>785-296-1282</a:t>
            </a:r>
          </a:p>
          <a:p>
            <a:pPr marL="0" indent="0" algn="ctr">
              <a:buNone/>
            </a:pPr>
            <a:r>
              <a:rPr lang="en-US" smtClean="0">
                <a:hlinkClick r:id="rId2"/>
              </a:rPr>
              <a:t>shirley.boltz@kdads.ks.gov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Transmission of MDS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Submit all assessments and entry/tracking forms </a:t>
            </a:r>
            <a:r>
              <a:rPr lang="en-US" b="1" dirty="0" smtClean="0"/>
              <a:t>within 14 days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Feedback or Final Validation Report received within 48 hours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Casper Reporting Guide </a:t>
            </a:r>
            <a:r>
              <a:rPr lang="en-US" b="1" dirty="0" smtClean="0">
                <a:hlinkClick r:id="rId3"/>
              </a:rPr>
              <a:t>https://www.qtso.com/mds30.html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Transmission Information including understanding error and warning messages </a:t>
            </a:r>
            <a:r>
              <a:rPr lang="en-US" b="1" dirty="0" smtClean="0"/>
              <a:t>     </a:t>
            </a:r>
            <a:endParaRPr lang="en-US" dirty="0" smtClean="0"/>
          </a:p>
          <a:p>
            <a:r>
              <a:rPr lang="en-US" dirty="0" smtClean="0"/>
              <a:t>MDS 3.0 Submission, Submission Status, and Final Validation Reports Helpful Hints </a:t>
            </a:r>
            <a:r>
              <a:rPr lang="en-US" b="1" dirty="0" smtClean="0">
                <a:solidFill>
                  <a:srgbClr val="0000FF"/>
                </a:solidFill>
                <a:hlinkClick r:id="rId4"/>
              </a:rPr>
              <a:t>https://www.qtso.com/download/mds/MDS_3.0_Helpful_Hints.pdf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100" name="Picture 5" descr="MCBS01872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1097" y="0"/>
            <a:ext cx="204290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66" y="-2286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CMS MDS Welcome Page</a:t>
            </a:r>
            <a:endParaRPr lang="en-US" sz="3600" dirty="0"/>
          </a:p>
        </p:txBody>
      </p:sp>
      <p:pic>
        <p:nvPicPr>
          <p:cNvPr id="4" name="Content Placeholder 3" descr="welcomepag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" y="609600"/>
            <a:ext cx="902208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aaaaaaaaaaaaaaaaaaa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"/>
            <a:ext cx="8839200" cy="41909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25.Depending on your selection from the Web Bookmarks page, a Welcome page will display. This example shows the Welcome to CMS QIES Systems for Providers page for an MDS / </a:t>
            </a:r>
            <a:r>
              <a:rPr lang="en-US" dirty="0" err="1"/>
              <a:t>ePOC</a:t>
            </a:r>
            <a:r>
              <a:rPr lang="en-US" dirty="0"/>
              <a:t> user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3600" y="2551837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Depending on your selection from the Web Bookmarks page, a Welcome page will display. This example shows the Welcome to CMS QIES Systems for Providers page for an MDS/</a:t>
            </a:r>
            <a:r>
              <a:rPr lang="en-US" sz="2800" dirty="0" err="1" smtClean="0"/>
              <a:t>ePOC</a:t>
            </a:r>
            <a:r>
              <a:rPr lang="en-US" sz="2800" dirty="0" smtClean="0"/>
              <a:t> user</a:t>
            </a:r>
          </a:p>
          <a:p>
            <a:r>
              <a:rPr lang="en-US" sz="2800" dirty="0" smtClean="0"/>
              <a:t>Once you have finished with your work at the CMS site</a:t>
            </a:r>
          </a:p>
          <a:p>
            <a:pPr lvl="3"/>
            <a:r>
              <a:rPr lang="en-US" dirty="0" smtClean="0"/>
              <a:t>Do not close the Juniper page until you have signed out</a:t>
            </a:r>
          </a:p>
          <a:p>
            <a:pPr lvl="3"/>
            <a:r>
              <a:rPr lang="en-US" dirty="0" smtClean="0"/>
              <a:t>To sign out select the “Sign Out” tab on the Juniper page</a:t>
            </a:r>
          </a:p>
          <a:p>
            <a:pPr lvl="3"/>
            <a:r>
              <a:rPr lang="en-US" dirty="0" smtClean="0"/>
              <a:t>Close the entire browser</a:t>
            </a:r>
          </a:p>
          <a:p>
            <a:pPr marL="868680" lvl="3" indent="0">
              <a:buNone/>
            </a:pPr>
            <a:endParaRPr lang="en-US" dirty="0" smtClean="0"/>
          </a:p>
          <a:p>
            <a:pPr marL="868680" lvl="3" indent="0">
              <a:buNone/>
            </a:pPr>
            <a:endParaRPr lang="en-US" dirty="0" smtClean="0"/>
          </a:p>
          <a:p>
            <a:pPr marL="868680" lvl="3" indent="0">
              <a:buNone/>
            </a:pPr>
            <a:r>
              <a:rPr lang="en-US" b="1" u="sng" dirty="0" smtClean="0"/>
              <a:t>IMPROTANT NOTE</a:t>
            </a:r>
            <a:r>
              <a:rPr lang="en-US" dirty="0" smtClean="0"/>
              <a:t>: If you do not SIGN OUT you may be blocked from some of your network service. This will release after 20 minutes or a reboot of your PC. Remember always sign out and close the browser (Internet Explorer)</a:t>
            </a:r>
            <a:endParaRPr lang="en-US" dirty="0"/>
          </a:p>
          <a:p>
            <a:pPr marL="868680" lvl="3" indent="0">
              <a:buNone/>
            </a:pPr>
            <a:endParaRPr lang="en-US" sz="1000" dirty="0" smtClean="0"/>
          </a:p>
          <a:p>
            <a:pPr marL="868680" lvl="3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822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Validation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3" tooltip="Go to CASPER Reporting"/>
              </a:rPr>
              <a:t>CASPER Reporting</a:t>
            </a:r>
            <a:r>
              <a:rPr lang="en-US" dirty="0" smtClean="0"/>
              <a:t> </a:t>
            </a:r>
            <a:r>
              <a:rPr lang="en-US" b="1" dirty="0" smtClean="0"/>
              <a:t>- Select this link to access the Final Validation and Provider reports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59" y="-2286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Validation Report</a:t>
            </a:r>
            <a:endParaRPr lang="en-US" sz="3600" dirty="0"/>
          </a:p>
        </p:txBody>
      </p:sp>
      <p:pic>
        <p:nvPicPr>
          <p:cNvPr id="4" name="Content Placeholder 3" descr="final validation report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/>
          <a:srcRect t="-89" r="25720"/>
          <a:stretch/>
        </p:blipFill>
        <p:spPr>
          <a:xfrm rot="16200000">
            <a:off x="1491142" y="-337658"/>
            <a:ext cx="6314116" cy="8077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Medicare Billing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400"/>
            <a:ext cx="8915400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Medicare Claim can not be submitted until a Final Validation Report is generated from the QIES ASAP system that shows that the assessment has been accepted to the system.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9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On-screen Show (4:3)</PresentationFormat>
  <Paragraphs>156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MDS Transmission and Section X</vt:lpstr>
      <vt:lpstr>Objectives</vt:lpstr>
      <vt:lpstr>Transmission of MDS</vt:lpstr>
      <vt:lpstr>CMS MDS Welcome Page</vt:lpstr>
      <vt:lpstr>aaaaaaaaaaaaaaaaaaa</vt:lpstr>
      <vt:lpstr>PowerPoint Presentation</vt:lpstr>
      <vt:lpstr>Final Validation Reports</vt:lpstr>
      <vt:lpstr>Final Validation Report</vt:lpstr>
      <vt:lpstr>Medicare Billing</vt:lpstr>
      <vt:lpstr>Warning Message -3616</vt:lpstr>
      <vt:lpstr>Error Notification</vt:lpstr>
      <vt:lpstr>Special Manual Record  Correction Request</vt:lpstr>
      <vt:lpstr>PowerPoint Presentation</vt:lpstr>
      <vt:lpstr>CASPER Reporting User’s Guide</vt:lpstr>
      <vt:lpstr>PowerPoint Presentation</vt:lpstr>
      <vt:lpstr>SECTION X CORRECTION REQUEST</vt:lpstr>
      <vt:lpstr>X0150: Type of Provider (A0200 on existing record to be modified/inactivated)</vt:lpstr>
      <vt:lpstr>  X0200 through X0700</vt:lpstr>
      <vt:lpstr>X0200-X0500</vt:lpstr>
      <vt:lpstr>PowerPoint Presentation</vt:lpstr>
      <vt:lpstr>   X0700: Date on Existing Record to Be Modified/Inactivated </vt:lpstr>
      <vt:lpstr>Correction Attestation Section</vt:lpstr>
      <vt:lpstr> X1050: Reasons for Inactivation</vt:lpstr>
      <vt:lpstr>  Inactivation Requirements</vt:lpstr>
      <vt:lpstr>X1100: RN Assessment Coordinator Attestation of Completion</vt:lpstr>
      <vt:lpstr>Questions?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2013-08-28T03:38:24Z</dcterms:created>
  <dcterms:modified xsi:type="dcterms:W3CDTF">2015-11-03T15:45:17Z</dcterms:modified>
</cp:coreProperties>
</file>