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292" r:id="rId2"/>
    <p:sldId id="401" r:id="rId3"/>
    <p:sldId id="377" r:id="rId4"/>
    <p:sldId id="297" r:id="rId5"/>
    <p:sldId id="306" r:id="rId6"/>
    <p:sldId id="299" r:id="rId7"/>
    <p:sldId id="302" r:id="rId8"/>
    <p:sldId id="325" r:id="rId9"/>
    <p:sldId id="371" r:id="rId10"/>
    <p:sldId id="372" r:id="rId11"/>
    <p:sldId id="383" r:id="rId12"/>
    <p:sldId id="384" r:id="rId13"/>
    <p:sldId id="385" r:id="rId14"/>
    <p:sldId id="386" r:id="rId15"/>
    <p:sldId id="318" r:id="rId16"/>
    <p:sldId id="319" r:id="rId17"/>
    <p:sldId id="366" r:id="rId18"/>
    <p:sldId id="394" r:id="rId19"/>
    <p:sldId id="373" r:id="rId20"/>
    <p:sldId id="395" r:id="rId21"/>
    <p:sldId id="374" r:id="rId22"/>
    <p:sldId id="393" r:id="rId23"/>
    <p:sldId id="390" r:id="rId24"/>
    <p:sldId id="309" r:id="rId25"/>
    <p:sldId id="396" r:id="rId26"/>
    <p:sldId id="375" r:id="rId27"/>
    <p:sldId id="376" r:id="rId28"/>
    <p:sldId id="398" r:id="rId29"/>
    <p:sldId id="364" r:id="rId30"/>
    <p:sldId id="400" r:id="rId31"/>
    <p:sldId id="378" r:id="rId32"/>
    <p:sldId id="365" r:id="rId33"/>
    <p:sldId id="402" r:id="rId34"/>
    <p:sldId id="40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66286" autoAdjust="0"/>
  </p:normalViewPr>
  <p:slideViewPr>
    <p:cSldViewPr>
      <p:cViewPr varScale="1">
        <p:scale>
          <a:sx n="117" d="100"/>
          <a:sy n="117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90" d="100"/>
        <a:sy n="90" d="100"/>
      </p:scale>
      <p:origin x="0" y="6402"/>
    </p:cViewPr>
  </p:sorterViewPr>
  <p:notesViewPr>
    <p:cSldViewPr>
      <p:cViewPr>
        <p:scale>
          <a:sx n="70" d="100"/>
          <a:sy n="70" d="100"/>
        </p:scale>
        <p:origin x="-1686" y="-23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52A72-4A0D-4CDF-AA1E-7B30585628E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014ED-45F9-42A3-BA0B-D5330FFD14E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3600" dirty="0" smtClean="0">
              <a:latin typeface="+mj-lt"/>
            </a:rPr>
            <a:t>Care Plan</a:t>
          </a:r>
          <a:endParaRPr lang="en-US" sz="3600" dirty="0">
            <a:latin typeface="+mj-lt"/>
          </a:endParaRPr>
        </a:p>
      </dgm:t>
    </dgm:pt>
    <dgm:pt modelId="{0C989384-7F8A-4E39-9D96-57535B005DE3}" type="parTrans" cxnId="{0619B93A-1DB8-4FED-B1ED-5039EE2242EC}">
      <dgm:prSet/>
      <dgm:spPr/>
      <dgm:t>
        <a:bodyPr/>
        <a:lstStyle/>
        <a:p>
          <a:endParaRPr lang="en-US"/>
        </a:p>
      </dgm:t>
    </dgm:pt>
    <dgm:pt modelId="{E2D5F7DA-2647-4751-9B08-806E66FB4EB0}" type="sibTrans" cxnId="{0619B93A-1DB8-4FED-B1ED-5039EE2242EC}">
      <dgm:prSet/>
      <dgm:spPr/>
      <dgm:t>
        <a:bodyPr/>
        <a:lstStyle/>
        <a:p>
          <a:endParaRPr lang="en-US"/>
        </a:p>
      </dgm:t>
    </dgm:pt>
    <dgm:pt modelId="{8ED35DDC-E393-459A-B036-3219D724E5D0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Objective</a:t>
          </a:r>
        </a:p>
        <a:p>
          <a:r>
            <a:rPr lang="en-US" sz="2800" b="1" dirty="0" smtClean="0">
              <a:latin typeface="+mj-lt"/>
            </a:rPr>
            <a:t>Goal  Statement</a:t>
          </a:r>
          <a:endParaRPr lang="en-US" sz="2800" b="1" dirty="0">
            <a:latin typeface="+mj-lt"/>
          </a:endParaRPr>
        </a:p>
      </dgm:t>
    </dgm:pt>
    <dgm:pt modelId="{09F65F97-DA13-4734-8B9D-341C9831BFD6}" type="parTrans" cxnId="{EA3D2825-4B9D-4D62-9BC4-6708A9E64C1A}">
      <dgm:prSet/>
      <dgm:spPr/>
      <dgm:t>
        <a:bodyPr/>
        <a:lstStyle/>
        <a:p>
          <a:endParaRPr lang="en-US"/>
        </a:p>
      </dgm:t>
    </dgm:pt>
    <dgm:pt modelId="{06458AD3-EFF2-4B92-9E96-7652AB3D3E0B}" type="sibTrans" cxnId="{EA3D2825-4B9D-4D62-9BC4-6708A9E64C1A}">
      <dgm:prSet/>
      <dgm:spPr/>
      <dgm:t>
        <a:bodyPr/>
        <a:lstStyle/>
        <a:p>
          <a:endParaRPr lang="en-US"/>
        </a:p>
      </dgm:t>
    </dgm:pt>
    <dgm:pt modelId="{84B68BF5-E7CB-4580-B9AB-FC3D6F38DD80}">
      <dgm:prSet phldrT="[Text]"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800" b="1" dirty="0" smtClean="0">
              <a:latin typeface="+mj-lt"/>
            </a:rPr>
            <a:t>Problem</a:t>
          </a:r>
          <a:endParaRPr lang="en-US" sz="2800" b="1" dirty="0">
            <a:latin typeface="+mj-lt"/>
          </a:endParaRPr>
        </a:p>
      </dgm:t>
    </dgm:pt>
    <dgm:pt modelId="{2C80C501-1EB3-4F05-80C1-251AF8E2D80B}" type="parTrans" cxnId="{6471969F-0DB9-48E6-A666-656B41077806}">
      <dgm:prSet/>
      <dgm:spPr/>
      <dgm:t>
        <a:bodyPr/>
        <a:lstStyle/>
        <a:p>
          <a:endParaRPr lang="en-US"/>
        </a:p>
      </dgm:t>
    </dgm:pt>
    <dgm:pt modelId="{F7050C52-3D3D-4332-82B9-6D5BC8D64486}" type="sibTrans" cxnId="{6471969F-0DB9-48E6-A666-656B41077806}">
      <dgm:prSet/>
      <dgm:spPr/>
      <dgm:t>
        <a:bodyPr/>
        <a:lstStyle/>
        <a:p>
          <a:endParaRPr lang="en-US"/>
        </a:p>
      </dgm:t>
    </dgm:pt>
    <dgm:pt modelId="{6B39E01B-033E-421C-8870-9E057B05177C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latin typeface="+mj-lt"/>
            </a:rPr>
            <a:t>Interventions</a:t>
          </a:r>
          <a:endParaRPr lang="en-US" b="1" dirty="0">
            <a:latin typeface="+mj-lt"/>
          </a:endParaRPr>
        </a:p>
      </dgm:t>
    </dgm:pt>
    <dgm:pt modelId="{57193BD3-CFA8-4722-9974-C2D83D301768}" type="parTrans" cxnId="{C4B4EEB0-5414-43DF-897C-878EECD39720}">
      <dgm:prSet/>
      <dgm:spPr/>
      <dgm:t>
        <a:bodyPr/>
        <a:lstStyle/>
        <a:p>
          <a:endParaRPr lang="en-US"/>
        </a:p>
      </dgm:t>
    </dgm:pt>
    <dgm:pt modelId="{867B7FB9-2339-4752-9493-9F77B896AB30}" type="sibTrans" cxnId="{C4B4EEB0-5414-43DF-897C-878EECD39720}">
      <dgm:prSet/>
      <dgm:spPr/>
      <dgm:t>
        <a:bodyPr/>
        <a:lstStyle/>
        <a:p>
          <a:endParaRPr lang="en-US"/>
        </a:p>
      </dgm:t>
    </dgm:pt>
    <dgm:pt modelId="{083128DA-5D17-448A-A242-0E2AE5790231}" type="pres">
      <dgm:prSet presAssocID="{12D52A72-4A0D-4CDF-AA1E-7B30585628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2787C-B5B5-4447-98BA-A3829A5536F4}" type="pres">
      <dgm:prSet presAssocID="{95D014ED-45F9-42A3-BA0B-D5330FFD14E5}" presName="centerShape" presStyleLbl="node0" presStyleIdx="0" presStyleCnt="1"/>
      <dgm:spPr/>
      <dgm:t>
        <a:bodyPr/>
        <a:lstStyle/>
        <a:p>
          <a:endParaRPr lang="en-US"/>
        </a:p>
      </dgm:t>
    </dgm:pt>
    <dgm:pt modelId="{754F2058-656A-4332-9FFE-2CD95AC2F45A}" type="pres">
      <dgm:prSet presAssocID="{09F65F97-DA13-4734-8B9D-341C9831BFD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67327FA-910A-4C60-95C9-05B9159C4D63}" type="pres">
      <dgm:prSet presAssocID="{8ED35DDC-E393-459A-B036-3219D724E5D0}" presName="node" presStyleLbl="node1" presStyleIdx="0" presStyleCnt="3" custRadScaleRad="102632" custRadScaleInc="-1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A326F-B9C1-4F5C-9BC0-D9BFA4C0E29B}" type="pres">
      <dgm:prSet presAssocID="{2C80C501-1EB3-4F05-80C1-251AF8E2D80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645D1C7-F081-4968-8D67-C159D0503458}" type="pres">
      <dgm:prSet presAssocID="{84B68BF5-E7CB-4580-B9AB-FC3D6F38DD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85D39-DBE3-49CA-A347-F3DAAD35CECC}" type="pres">
      <dgm:prSet presAssocID="{57193BD3-CFA8-4722-9974-C2D83D301768}" presName="parTrans" presStyleLbl="bgSibTrans2D1" presStyleIdx="2" presStyleCnt="3" custAng="15212881" custFlipHor="1" custScaleX="26246" custScaleY="81183" custLinFactNeighborX="-34193" custLinFactNeighborY="56187"/>
      <dgm:spPr/>
      <dgm:t>
        <a:bodyPr/>
        <a:lstStyle/>
        <a:p>
          <a:endParaRPr lang="en-US"/>
        </a:p>
      </dgm:t>
    </dgm:pt>
    <dgm:pt modelId="{39A4E303-10C0-4315-BF54-25C15C1D2187}" type="pres">
      <dgm:prSet presAssocID="{6B39E01B-033E-421C-8870-9E057B05177C}" presName="node" presStyleLbl="node1" presStyleIdx="2" presStyleCnt="3" custScaleX="115715" custRadScaleRad="116377" custRadScaleInc="8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999A1-D005-484C-9159-7AB1518F7C1D}" type="presOf" srcId="{6B39E01B-033E-421C-8870-9E057B05177C}" destId="{39A4E303-10C0-4315-BF54-25C15C1D2187}" srcOrd="0" destOrd="0" presId="urn:microsoft.com/office/officeart/2005/8/layout/radial4"/>
    <dgm:cxn modelId="{EA3D2825-4B9D-4D62-9BC4-6708A9E64C1A}" srcId="{95D014ED-45F9-42A3-BA0B-D5330FFD14E5}" destId="{8ED35DDC-E393-459A-B036-3219D724E5D0}" srcOrd="0" destOrd="0" parTransId="{09F65F97-DA13-4734-8B9D-341C9831BFD6}" sibTransId="{06458AD3-EFF2-4B92-9E96-7652AB3D3E0B}"/>
    <dgm:cxn modelId="{D789016F-5760-4DCD-9875-815EC24A01B3}" type="presOf" srcId="{8ED35DDC-E393-459A-B036-3219D724E5D0}" destId="{467327FA-910A-4C60-95C9-05B9159C4D63}" srcOrd="0" destOrd="0" presId="urn:microsoft.com/office/officeart/2005/8/layout/radial4"/>
    <dgm:cxn modelId="{7B94D437-9149-4438-BD8F-C1EF16EB4069}" type="presOf" srcId="{95D014ED-45F9-42A3-BA0B-D5330FFD14E5}" destId="{83A2787C-B5B5-4447-98BA-A3829A5536F4}" srcOrd="0" destOrd="0" presId="urn:microsoft.com/office/officeart/2005/8/layout/radial4"/>
    <dgm:cxn modelId="{C4B4EEB0-5414-43DF-897C-878EECD39720}" srcId="{95D014ED-45F9-42A3-BA0B-D5330FFD14E5}" destId="{6B39E01B-033E-421C-8870-9E057B05177C}" srcOrd="2" destOrd="0" parTransId="{57193BD3-CFA8-4722-9974-C2D83D301768}" sibTransId="{867B7FB9-2339-4752-9493-9F77B896AB30}"/>
    <dgm:cxn modelId="{DD6382EB-A152-4036-AE44-FBDBA06FB03E}" type="presOf" srcId="{84B68BF5-E7CB-4580-B9AB-FC3D6F38DD80}" destId="{A645D1C7-F081-4968-8D67-C159D0503458}" srcOrd="0" destOrd="0" presId="urn:microsoft.com/office/officeart/2005/8/layout/radial4"/>
    <dgm:cxn modelId="{803008E3-3905-48E8-B2E3-9927F5F06147}" type="presOf" srcId="{12D52A72-4A0D-4CDF-AA1E-7B30585628E1}" destId="{083128DA-5D17-448A-A242-0E2AE5790231}" srcOrd="0" destOrd="0" presId="urn:microsoft.com/office/officeart/2005/8/layout/radial4"/>
    <dgm:cxn modelId="{78D5858E-C273-4EB1-BA16-6B8BBD3B055C}" type="presOf" srcId="{2C80C501-1EB3-4F05-80C1-251AF8E2D80B}" destId="{C4BA326F-B9C1-4F5C-9BC0-D9BFA4C0E29B}" srcOrd="0" destOrd="0" presId="urn:microsoft.com/office/officeart/2005/8/layout/radial4"/>
    <dgm:cxn modelId="{6471969F-0DB9-48E6-A666-656B41077806}" srcId="{95D014ED-45F9-42A3-BA0B-D5330FFD14E5}" destId="{84B68BF5-E7CB-4580-B9AB-FC3D6F38DD80}" srcOrd="1" destOrd="0" parTransId="{2C80C501-1EB3-4F05-80C1-251AF8E2D80B}" sibTransId="{F7050C52-3D3D-4332-82B9-6D5BC8D64486}"/>
    <dgm:cxn modelId="{9AE4DF13-D244-4BD2-AEB6-82C6BEB354E7}" type="presOf" srcId="{09F65F97-DA13-4734-8B9D-341C9831BFD6}" destId="{754F2058-656A-4332-9FFE-2CD95AC2F45A}" srcOrd="0" destOrd="0" presId="urn:microsoft.com/office/officeart/2005/8/layout/radial4"/>
    <dgm:cxn modelId="{C761B60E-8DB6-45E6-B919-BC7393876336}" type="presOf" srcId="{57193BD3-CFA8-4722-9974-C2D83D301768}" destId="{FB085D39-DBE3-49CA-A347-F3DAAD35CECC}" srcOrd="0" destOrd="0" presId="urn:microsoft.com/office/officeart/2005/8/layout/radial4"/>
    <dgm:cxn modelId="{0619B93A-1DB8-4FED-B1ED-5039EE2242EC}" srcId="{12D52A72-4A0D-4CDF-AA1E-7B30585628E1}" destId="{95D014ED-45F9-42A3-BA0B-D5330FFD14E5}" srcOrd="0" destOrd="0" parTransId="{0C989384-7F8A-4E39-9D96-57535B005DE3}" sibTransId="{E2D5F7DA-2647-4751-9B08-806E66FB4EB0}"/>
    <dgm:cxn modelId="{2BB236B7-E68D-4226-9676-A6274CDBE1EB}" type="presParOf" srcId="{083128DA-5D17-448A-A242-0E2AE5790231}" destId="{83A2787C-B5B5-4447-98BA-A3829A5536F4}" srcOrd="0" destOrd="0" presId="urn:microsoft.com/office/officeart/2005/8/layout/radial4"/>
    <dgm:cxn modelId="{8076EBA1-7C35-4770-8499-ECF9135C102F}" type="presParOf" srcId="{083128DA-5D17-448A-A242-0E2AE5790231}" destId="{754F2058-656A-4332-9FFE-2CD95AC2F45A}" srcOrd="1" destOrd="0" presId="urn:microsoft.com/office/officeart/2005/8/layout/radial4"/>
    <dgm:cxn modelId="{52D8B9A8-310E-41F5-8C16-BC1E9955ED40}" type="presParOf" srcId="{083128DA-5D17-448A-A242-0E2AE5790231}" destId="{467327FA-910A-4C60-95C9-05B9159C4D63}" srcOrd="2" destOrd="0" presId="urn:microsoft.com/office/officeart/2005/8/layout/radial4"/>
    <dgm:cxn modelId="{22F4AB08-573C-41B7-BC92-6D283F389234}" type="presParOf" srcId="{083128DA-5D17-448A-A242-0E2AE5790231}" destId="{C4BA326F-B9C1-4F5C-9BC0-D9BFA4C0E29B}" srcOrd="3" destOrd="0" presId="urn:microsoft.com/office/officeart/2005/8/layout/radial4"/>
    <dgm:cxn modelId="{5FA43D04-6113-47B1-A626-5697FD681A3A}" type="presParOf" srcId="{083128DA-5D17-448A-A242-0E2AE5790231}" destId="{A645D1C7-F081-4968-8D67-C159D0503458}" srcOrd="4" destOrd="0" presId="urn:microsoft.com/office/officeart/2005/8/layout/radial4"/>
    <dgm:cxn modelId="{8B0B6C6C-335E-4FCC-9602-24800316DB8A}" type="presParOf" srcId="{083128DA-5D17-448A-A242-0E2AE5790231}" destId="{FB085D39-DBE3-49CA-A347-F3DAAD35CECC}" srcOrd="5" destOrd="0" presId="urn:microsoft.com/office/officeart/2005/8/layout/radial4"/>
    <dgm:cxn modelId="{0C51A5F6-F3C7-4BAD-A621-96835D643FDA}" type="presParOf" srcId="{083128DA-5D17-448A-A242-0E2AE5790231}" destId="{39A4E303-10C0-4315-BF54-25C15C1D21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2787C-B5B5-4447-98BA-A3829A5536F4}">
      <dsp:nvSpPr>
        <dsp:cNvPr id="0" name=""/>
        <dsp:cNvSpPr/>
      </dsp:nvSpPr>
      <dsp:spPr>
        <a:xfrm>
          <a:off x="3005986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j-lt"/>
            </a:rPr>
            <a:t>Care Plan</a:t>
          </a:r>
          <a:endParaRPr lang="en-US" sz="3600" kern="1200" dirty="0">
            <a:latin typeface="+mj-lt"/>
          </a:endParaRPr>
        </a:p>
      </dsp:txBody>
      <dsp:txXfrm>
        <a:off x="3308191" y="2763755"/>
        <a:ext cx="1459178" cy="1459178"/>
      </dsp:txXfrm>
    </dsp:sp>
    <dsp:sp modelId="{754F2058-656A-4332-9FFE-2CD95AC2F45A}">
      <dsp:nvSpPr>
        <dsp:cNvPr id="0" name=""/>
        <dsp:cNvSpPr/>
      </dsp:nvSpPr>
      <dsp:spPr>
        <a:xfrm rot="12857664">
          <a:off x="1597797" y="2098433"/>
          <a:ext cx="1651715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327FA-910A-4C60-95C9-05B9159C4D63}">
      <dsp:nvSpPr>
        <dsp:cNvPr id="0" name=""/>
        <dsp:cNvSpPr/>
      </dsp:nvSpPr>
      <dsp:spPr>
        <a:xfrm>
          <a:off x="761166" y="1143005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j-lt"/>
            </a:rPr>
            <a:t>Objective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j-lt"/>
            </a:rPr>
            <a:t>Goal  Statement</a:t>
          </a:r>
          <a:endParaRPr lang="en-US" sz="2800" b="1" kern="1200" dirty="0">
            <a:latin typeface="+mj-lt"/>
          </a:endParaRPr>
        </a:p>
      </dsp:txBody>
      <dsp:txXfrm>
        <a:off x="807101" y="1188940"/>
        <a:ext cx="1868538" cy="1476457"/>
      </dsp:txXfrm>
    </dsp:sp>
    <dsp:sp modelId="{C4BA326F-B9C1-4F5C-9BC0-D9BFA4C0E29B}">
      <dsp:nvSpPr>
        <dsp:cNvPr id="0" name=""/>
        <dsp:cNvSpPr/>
      </dsp:nvSpPr>
      <dsp:spPr>
        <a:xfrm rot="16200000">
          <a:off x="3245604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5D1C7-F081-4968-8D67-C159D0503458}">
      <dsp:nvSpPr>
        <dsp:cNvPr id="0" name=""/>
        <dsp:cNvSpPr/>
      </dsp:nvSpPr>
      <dsp:spPr>
        <a:xfrm>
          <a:off x="3057576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+mj-lt"/>
            </a:rPr>
            <a:t>Problem</a:t>
          </a:r>
          <a:endParaRPr lang="en-US" sz="2800" b="1" kern="1200" dirty="0">
            <a:latin typeface="+mj-lt"/>
          </a:endParaRPr>
        </a:p>
      </dsp:txBody>
      <dsp:txXfrm>
        <a:off x="3103511" y="46759"/>
        <a:ext cx="1868538" cy="1476457"/>
      </dsp:txXfrm>
    </dsp:sp>
    <dsp:sp modelId="{FB085D39-DBE3-49CA-A347-F3DAAD35CECC}">
      <dsp:nvSpPr>
        <dsp:cNvPr id="0" name=""/>
        <dsp:cNvSpPr/>
      </dsp:nvSpPr>
      <dsp:spPr>
        <a:xfrm rot="8174819" flipH="1">
          <a:off x="4955723" y="2516658"/>
          <a:ext cx="525839" cy="4774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4E303-10C0-4315-BF54-25C15C1D2187}">
      <dsp:nvSpPr>
        <dsp:cNvPr id="0" name=""/>
        <dsp:cNvSpPr/>
      </dsp:nvSpPr>
      <dsp:spPr>
        <a:xfrm>
          <a:off x="5638787" y="1143005"/>
          <a:ext cx="2268487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atin typeface="+mj-lt"/>
            </a:rPr>
            <a:t>Interventions</a:t>
          </a:r>
          <a:endParaRPr lang="en-US" sz="2900" b="1" kern="1200" dirty="0">
            <a:latin typeface="+mj-lt"/>
          </a:endParaRPr>
        </a:p>
      </dsp:txBody>
      <dsp:txXfrm>
        <a:off x="5684722" y="1188940"/>
        <a:ext cx="2176617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CC1D5B-0D55-4B81-8B17-470EAFB08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5B76F-A166-44B2-BF23-1D2E6D005E93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0"/>
            <a:ext cx="560705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47B52D-225D-451B-85F9-E8BB2FC45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8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416430"/>
            <a:ext cx="7010400" cy="4879972"/>
          </a:xfrm>
          <a:noFill/>
        </p:spPr>
        <p:txBody>
          <a:bodyPr/>
          <a:lstStyle/>
          <a:p>
            <a:endParaRPr lang="en-US" sz="1600" b="1" u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D268C-9D00-475A-B669-DEFEB282A4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4450" y="114300"/>
            <a:ext cx="43815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3363333"/>
            <a:ext cx="6821948" cy="5933068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652A-8206-4B16-83AF-DD5F5F3CE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8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7700" y="0"/>
            <a:ext cx="3703638" cy="277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3072" y="2909849"/>
            <a:ext cx="6897329" cy="6197600"/>
          </a:xfrm>
        </p:spPr>
        <p:txBody>
          <a:bodyPr>
            <a:normAutofit fontScale="70000" lnSpcReduction="20000"/>
          </a:bodyPr>
          <a:lstStyle/>
          <a:p>
            <a:pPr marL="0" lvl="1" defTabSz="914321">
              <a:defRPr/>
            </a:pPr>
            <a:r>
              <a:rPr lang="en-US" sz="1800" b="1" dirty="0" smtClean="0"/>
              <a:t> </a:t>
            </a:r>
            <a:endParaRPr lang="en-US" sz="1800" b="1" dirty="0"/>
          </a:p>
          <a:p>
            <a:pPr marL="285725" lvl="1" indent="-285725" defTabSz="914321">
              <a:buFont typeface="Arial" pitchFamily="34" charset="0"/>
              <a:buChar char="•"/>
              <a:defRPr/>
            </a:pPr>
            <a:endParaRPr lang="en-US" sz="1800" dirty="0"/>
          </a:p>
          <a:p>
            <a:pPr marL="285725" lvl="1" indent="-285725" defTabSz="914321">
              <a:buFont typeface="Arial" pitchFamily="34" charset="0"/>
              <a:buChar char="•"/>
              <a:defRPr/>
            </a:pPr>
            <a:endParaRPr lang="en-US" sz="1800" b="1" dirty="0"/>
          </a:p>
          <a:p>
            <a:pPr marL="0" lvl="1" defTabSz="914321">
              <a:defRPr/>
            </a:pPr>
            <a:endParaRPr lang="en-US" sz="1800" dirty="0"/>
          </a:p>
          <a:p>
            <a:pPr marL="285725" indent="-285725">
              <a:buFont typeface="Arial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652A-8206-4B16-83AF-DD5F5F3CE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7438" y="3397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3832" y="3967977"/>
            <a:ext cx="6558116" cy="5139473"/>
          </a:xfrm>
        </p:spPr>
        <p:txBody>
          <a:bodyPr>
            <a:normAutofit fontScale="92500" lnSpcReduction="10000"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652A-8206-4B16-83AF-DD5F5F3CE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2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652A-8206-4B16-83AF-DD5F5F3CEA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8800" y="150813"/>
            <a:ext cx="4164013" cy="312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1577" y="3352802"/>
            <a:ext cx="6394024" cy="5791199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itchFamily="34" charset="0"/>
              <a:buNone/>
            </a:pPr>
            <a:endParaRPr lang="en-US" sz="1600" baseline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234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2" y="3505203"/>
            <a:ext cx="6705600" cy="5638799"/>
          </a:xfrm>
        </p:spPr>
        <p:txBody>
          <a:bodyPr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30188"/>
            <a:ext cx="4914900" cy="368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1" y="3962403"/>
            <a:ext cx="6553199" cy="5181599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pitchFamily="34" charset="0"/>
              <a:buNone/>
            </a:pPr>
            <a:endParaRPr lang="en-US" sz="1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9B64-F042-4C7D-AA40-F57A9490A5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581401"/>
            <a:ext cx="6172200" cy="5714999"/>
          </a:xfrm>
        </p:spPr>
        <p:txBody>
          <a:bodyPr>
            <a:normAutofit fontScale="55000" lnSpcReduction="20000"/>
          </a:bodyPr>
          <a:lstStyle/>
          <a:p>
            <a:pPr marL="287337" lvl="1" indent="0" eaLnBrk="1" hangingPunct="1">
              <a:buFontTx/>
              <a:buNone/>
              <a:tabLst>
                <a:tab pos="914400" algn="l"/>
              </a:tabLst>
              <a:defRPr/>
            </a:pPr>
            <a:endParaRPr lang="en-US" sz="1900" b="1" dirty="0" smtClean="0">
              <a:solidFill>
                <a:srgbClr val="000000"/>
              </a:solidFill>
              <a:latin typeface="+mn-lt"/>
            </a:endParaRPr>
          </a:p>
          <a:p>
            <a:pPr marL="107950" indent="-107950" eaLnBrk="1" hangingPunct="1">
              <a:buFontTx/>
              <a:buChar char="•"/>
              <a:defRPr/>
            </a:pPr>
            <a:endParaRPr lang="en-US" sz="1900" b="1" u="sng" dirty="0" smtClean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99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2301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886201"/>
            <a:ext cx="6553200" cy="5410199"/>
          </a:xfrm>
        </p:spPr>
        <p:txBody>
          <a:bodyPr>
            <a:normAutofit lnSpcReduction="10000"/>
          </a:bodyPr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8829675"/>
            <a:ext cx="303214" cy="465138"/>
          </a:xfrm>
        </p:spPr>
        <p:txBody>
          <a:bodyPr/>
          <a:lstStyle/>
          <a:p>
            <a:fld id="{FD38C459-2878-49DE-99B5-741863EDCF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6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75" y="230188"/>
            <a:ext cx="3957638" cy="2970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1" y="3276600"/>
            <a:ext cx="6629400" cy="6248400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0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505199"/>
            <a:ext cx="6553200" cy="6096001"/>
          </a:xfrm>
        </p:spPr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0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6213" y="150813"/>
            <a:ext cx="447040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601" y="3505203"/>
            <a:ext cx="6553199" cy="56387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b="1" dirty="0" err="1" smtClean="0">
                <a:solidFill>
                  <a:srgbClr val="000000"/>
                </a:solidFill>
                <a:cs typeface="Arial" charset="0"/>
              </a:rPr>
              <a:t>jde</a:t>
            </a:r>
            <a:endParaRPr lang="en-US" sz="14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DBAC9-8691-4A9E-B150-2B3826B5C5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F8E0C-A0D4-4C31-9B69-6A144349E42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28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9388" y="-19050"/>
            <a:ext cx="4189412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601" y="3200402"/>
            <a:ext cx="6629399" cy="5943599"/>
          </a:xfrm>
          <a:noFill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n-US" sz="1400" b="0" dirty="0"/>
          </a:p>
          <a:p>
            <a:endParaRPr lang="en-US" sz="1400" dirty="0"/>
          </a:p>
          <a:p>
            <a:pPr>
              <a:buFontTx/>
              <a:buChar char="•"/>
            </a:pPr>
            <a:endParaRPr lang="en-US" sz="1400" b="1" dirty="0"/>
          </a:p>
          <a:p>
            <a:pPr>
              <a:buFontTx/>
              <a:buChar char="•"/>
            </a:pPr>
            <a:endParaRPr lang="en-US" sz="1400" b="1" dirty="0"/>
          </a:p>
          <a:p>
            <a:endParaRPr lang="en-US" b="1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90A7E-619E-4D7A-93C7-7FADD640BB6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11113"/>
            <a:ext cx="4987925" cy="3741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790" y="3733804"/>
            <a:ext cx="6702213" cy="541019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F8E0C-A0D4-4C31-9B69-6A144349E42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60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11113"/>
            <a:ext cx="4987925" cy="3741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790" y="3733804"/>
            <a:ext cx="6702213" cy="5410197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F8E0C-A0D4-4C31-9B69-6A144349E42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60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048002"/>
            <a:ext cx="6781800" cy="6095998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US" sz="13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652A-8206-4B16-83AF-DD5F5F3CE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0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sz="1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0"/>
            <a:ext cx="4038600" cy="30289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200400"/>
            <a:ext cx="6629400" cy="5943600"/>
          </a:xfrm>
        </p:spPr>
        <p:txBody>
          <a:bodyPr>
            <a:noAutofit/>
          </a:bodyPr>
          <a:lstStyle/>
          <a:p>
            <a:pPr eaLnBrk="1" hangingPunct="1">
              <a:spcBef>
                <a:spcPts val="900"/>
              </a:spcBef>
              <a:spcAft>
                <a:spcPts val="900"/>
              </a:spcAft>
              <a:defRPr/>
            </a:pPr>
            <a:endParaRPr lang="en-US" sz="1400" b="1" u="sng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0504F-DF16-4203-A9EB-E64F476D28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763"/>
            <a:ext cx="4416425" cy="3313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1" y="3429001"/>
            <a:ext cx="6400799" cy="5334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652A-8206-4B16-83AF-DD5F5F3CEA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150813"/>
            <a:ext cx="4194175" cy="3146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3276601"/>
            <a:ext cx="6629400" cy="60198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1600" b="1" u="sng" dirty="0" smtClean="0">
              <a:solidFill>
                <a:srgbClr val="000000"/>
              </a:solidFill>
            </a:endParaRPr>
          </a:p>
          <a:p>
            <a:pPr eaLnBrk="1" hangingPunct="1"/>
            <a:endParaRPr lang="en-US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en-US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en-US" sz="1400" u="sng" dirty="0" smtClean="0">
              <a:latin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5D6C1-6742-4BBC-BB6E-05D2A8D8F2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600" b="1" dirty="0" smtClean="0"/>
          </a:p>
          <a:p>
            <a:pPr eaLnBrk="1" hangingPunct="1"/>
            <a:endParaRPr lang="en-US" sz="1600" b="1" dirty="0" smtClean="0"/>
          </a:p>
          <a:p>
            <a:pPr eaLnBrk="1" hangingPunct="1"/>
            <a:endParaRPr lang="en-US" sz="1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4BE23-6BD7-4F91-B827-A505BEC0A0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153988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3733804"/>
            <a:ext cx="5607050" cy="5334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900" b="1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BF958-5A65-4A45-A8D6-CEACB6BC74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9B64-F042-4C7D-AA40-F57A9490A5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0"/>
            <a:ext cx="3581400" cy="268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2743201"/>
            <a:ext cx="7010400" cy="6705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7B52D-225D-451B-85F9-E8BB2FC455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-11113"/>
            <a:ext cx="3886200" cy="29162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" y="2895601"/>
            <a:ext cx="7162800" cy="6400800"/>
          </a:xfrm>
          <a:noFill/>
        </p:spPr>
        <p:txBody>
          <a:bodyPr>
            <a:noAutofit/>
          </a:bodyPr>
          <a:lstStyle/>
          <a:p>
            <a:endParaRPr lang="en-US" sz="1300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>
            <a:noAutofit/>
          </a:bodyPr>
          <a:lstStyle>
            <a:lvl1pPr algn="ctr">
              <a:defRPr lang="en-US" sz="5400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9916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>
            <a:normAutofit/>
          </a:bodyPr>
          <a:lstStyle>
            <a:lvl1pPr algn="ctr">
              <a:buNone/>
              <a:defRPr sz="48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35" y="39517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43434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4958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F382B5-8C90-4E14-A82A-D5365C781CE7}" type="datetime4">
              <a:rPr lang="en-US" smtClean="0"/>
              <a:t>November 13,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CC80072-E976-4164-B251-BB9FF94A818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35" y="3951732"/>
            <a:ext cx="2682240" cy="27919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itle Placeholder 2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2" r:id="rId2"/>
    <p:sldLayoutId id="2147483787" r:id="rId3"/>
    <p:sldLayoutId id="2147483783" r:id="rId4"/>
    <p:sldLayoutId id="2147483784" r:id="rId5"/>
    <p:sldLayoutId id="2147483785" r:id="rId6"/>
    <p:sldLayoutId id="2147483788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ACDD4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D89A4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D89A4"/>
        </a:buClr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shirley.boltz@kdads.k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1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Arial" charset="0"/>
                <a:cs typeface="Arial" charset="0"/>
              </a:rPr>
              <a:t>Most Recent Prior Assessment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Arial" charset="0"/>
                <a:cs typeface="Arial" charset="0"/>
              </a:rPr>
              <a:t>Type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Arial" charset="0"/>
                <a:cs typeface="Arial" charset="0"/>
              </a:rPr>
              <a:t>ARD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Arial" charset="0"/>
                <a:cs typeface="Arial" charset="0"/>
              </a:rPr>
              <a:t>BIMS Summary Score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Arial" charset="0"/>
                <a:cs typeface="Arial" charset="0"/>
              </a:rPr>
              <a:t>Mood Interview Severity Score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smtClean="0">
                <a:latin typeface="Arial" charset="0"/>
                <a:cs typeface="Arial" charset="0"/>
              </a:rPr>
              <a:t>CAA Results of Current Assessment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1" name="Title 2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604963"/>
          </a:xfrm>
        </p:spPr>
        <p:txBody>
          <a:bodyPr/>
          <a:lstStyle/>
          <a:p>
            <a:pPr eaLnBrk="1" hangingPunct="1"/>
            <a:r>
              <a:rPr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SECTION V</a:t>
            </a:r>
            <a:br>
              <a:rPr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CAA SUMMARY</a:t>
            </a:r>
            <a:br>
              <a:rPr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January 21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, 2016 1-3PM</a:t>
            </a:r>
            <a:endParaRPr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5" descr="C:\Documents and Settings\Owner\My Documents\My Pictures\visi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1887"/>
            <a:ext cx="2286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7" descr="C:\Documents and Settings\Owner\My Documents\My Pictures\two men disagree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1887"/>
            <a:ext cx="2362200" cy="194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In-depth Assessment </a:t>
            </a:r>
            <a:b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CAA Tools and Resources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9916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Arial" charset="0"/>
              </a:rPr>
              <a:t>CMS does not mandate or endorse use of any particular resource(s) including those in Appendix C</a:t>
            </a:r>
          </a:p>
          <a:p>
            <a:pPr eaLnBrk="1" hangingPunct="1"/>
            <a:r>
              <a:rPr lang="en-US" sz="3200" dirty="0" smtClean="0">
                <a:latin typeface="Arial" charset="0"/>
              </a:rPr>
              <a:t>Facility choice of tool or resource</a:t>
            </a:r>
          </a:p>
          <a:p>
            <a:pPr lvl="1"/>
            <a:r>
              <a:rPr lang="en-US" sz="3200" dirty="0" smtClean="0">
                <a:latin typeface="Arial" charset="0"/>
              </a:rPr>
              <a:t> grounded in c</a:t>
            </a:r>
            <a:r>
              <a:rPr lang="en-US" sz="3200" dirty="0" smtClean="0">
                <a:latin typeface="Arial" charset="0"/>
                <a:cs typeface="Arial" charset="0"/>
              </a:rPr>
              <a:t>urrent standards of practice</a:t>
            </a:r>
          </a:p>
          <a:p>
            <a:pPr lvl="1"/>
            <a:r>
              <a:rPr lang="en-US" sz="3200" dirty="0" smtClean="0">
                <a:latin typeface="Arial" charset="0"/>
                <a:cs typeface="Arial" charset="0"/>
              </a:rPr>
              <a:t> evidence based or expert endorsed research</a:t>
            </a:r>
          </a:p>
          <a:p>
            <a:pPr lvl="1"/>
            <a:r>
              <a:rPr lang="en-US" sz="3200" dirty="0" smtClean="0">
                <a:latin typeface="Arial" charset="0"/>
                <a:cs typeface="Arial" charset="0"/>
              </a:rPr>
              <a:t> clinical practice guidelines</a:t>
            </a:r>
          </a:p>
          <a:p>
            <a:pPr eaLnBrk="1" hangingPunct="1">
              <a:spcBef>
                <a:spcPct val="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Adequate to guide thorough assessment of Care Area Condition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91600" y="6858000"/>
            <a:ext cx="365760" cy="365125"/>
          </a:xfrm>
          <a:prstGeom prst="rect">
            <a:avLst/>
          </a:prstGeom>
        </p:spPr>
        <p:txBody>
          <a:bodyPr/>
          <a:lstStyle/>
          <a:p>
            <a:fld id="{46EEFB20-DB88-42F9-BDF0-6227D8E4571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Define or Describe the 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Care Condition or</a:t>
            </a:r>
          </a:p>
          <a:p>
            <a:pPr marL="109728" indent="0"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u="sng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66928" indent="-45720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Diagnosis</a:t>
            </a:r>
          </a:p>
          <a:p>
            <a:pPr marL="566928" indent="-45720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Physician/Consultant Exams, Diagnostic Tests</a:t>
            </a:r>
          </a:p>
          <a:p>
            <a:pPr marL="566928" indent="-45720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Nursing Assessments</a:t>
            </a:r>
          </a:p>
          <a:p>
            <a:pPr marL="566928" indent="-457200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Signs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Symptoms</a:t>
            </a:r>
          </a:p>
          <a:p>
            <a:pPr lvl="2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Resident Observation </a:t>
            </a:r>
          </a:p>
          <a:p>
            <a:pPr lvl="2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Resident &amp; Staff Interview </a:t>
            </a:r>
          </a:p>
          <a:p>
            <a:pPr marL="393192" lvl="1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93192" lvl="1" indent="0">
              <a:buNone/>
            </a:pPr>
            <a:r>
              <a:rPr lang="en-US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exactly is the resident’s problem?  </a:t>
            </a:r>
            <a:endParaRPr lang="en-US" sz="3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91600" y="6858000"/>
            <a:ext cx="365760" cy="365125"/>
          </a:xfrm>
          <a:prstGeom prst="rect">
            <a:avLst/>
          </a:prstGeom>
        </p:spPr>
        <p:txBody>
          <a:bodyPr/>
          <a:lstStyle/>
          <a:p>
            <a:fld id="{46EEFB20-DB88-42F9-BDF0-6227D8E45711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3255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Area Assessment</a:t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98236"/>
            <a:ext cx="2819400" cy="1671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47950"/>
            <a:ext cx="1066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10800000" flipV="1">
            <a:off x="381001" y="1809750"/>
            <a:ext cx="8610598" cy="5105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Identify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Cause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and Effect of the Problem </a:t>
            </a:r>
            <a:endParaRPr lang="en-US" sz="3200" b="1" u="sng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Root Cause</a:t>
            </a:r>
          </a:p>
          <a:p>
            <a:pPr marL="593725" lvl="2" indent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93725" lvl="2" indent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Contributing factors </a:t>
            </a:r>
          </a:p>
          <a:p>
            <a:pPr lvl="2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Risk factors</a:t>
            </a:r>
          </a:p>
          <a:p>
            <a:pPr lvl="2"/>
            <a:r>
              <a:rPr lang="en-US" sz="3200" b="1" dirty="0">
                <a:latin typeface="Arial" pitchFamily="34" charset="0"/>
                <a:cs typeface="Arial" pitchFamily="34" charset="0"/>
              </a:rPr>
              <a:t>Complications affecting or                   </a:t>
            </a:r>
          </a:p>
          <a:p>
            <a:pPr marL="109728" indent="0"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      caused by care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area</a:t>
            </a:r>
          </a:p>
          <a:p>
            <a:pPr marL="109728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causing the problem?</a:t>
            </a:r>
            <a:endParaRPr lang="en-US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n-US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/>
          </a:p>
          <a:p>
            <a:pPr marL="1143000" lvl="4" indent="0">
              <a:buNone/>
            </a:pPr>
            <a:endParaRPr lang="en-US" sz="3300" b="1" dirty="0">
              <a:latin typeface="Arial" pitchFamily="34" charset="0"/>
              <a:cs typeface="Arial" pitchFamily="34" charset="0"/>
            </a:endParaRP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91600" y="6858000"/>
            <a:ext cx="365760" cy="365125"/>
          </a:xfrm>
          <a:prstGeom prst="rect">
            <a:avLst/>
          </a:prstGeom>
        </p:spPr>
        <p:txBody>
          <a:bodyPr/>
          <a:lstStyle/>
          <a:p>
            <a:fld id="{46EEFB20-DB88-42F9-BDF0-6227D8E45711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Area Assessment </a:t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Effect Analysis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4" y="5195185"/>
            <a:ext cx="2803525" cy="16628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47950"/>
            <a:ext cx="2816225" cy="166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 smtClean="0"/>
          </a:p>
          <a:p>
            <a:pPr marL="109728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 Determine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effect or impact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of the </a:t>
            </a:r>
          </a:p>
          <a:p>
            <a:pPr marL="109728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Condition or Problem on the resident’s </a:t>
            </a:r>
          </a:p>
          <a:p>
            <a:pPr marL="109728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physical, functional, psychosocial status.</a:t>
            </a:r>
          </a:p>
          <a:p>
            <a:pPr marL="109728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109728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Strengths &amp; abilities to improve. </a:t>
            </a:r>
          </a:p>
          <a:p>
            <a:pPr marL="109728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 is it a problem for </a:t>
            </a:r>
          </a:p>
          <a:p>
            <a:pPr marL="109728" indent="0">
              <a:buNone/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the resident?  </a:t>
            </a:r>
            <a:endParaRPr lang="en-US" sz="3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91600" y="6858000"/>
            <a:ext cx="365760" cy="365125"/>
          </a:xfrm>
          <a:prstGeom prst="rect">
            <a:avLst/>
          </a:prstGeom>
        </p:spPr>
        <p:txBody>
          <a:bodyPr/>
          <a:lstStyle/>
          <a:p>
            <a:fld id="{46EEFB20-DB88-42F9-BDF0-6227D8E45711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Area Assessment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Cause and Effect Analysis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7340"/>
            <a:ext cx="35972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299881"/>
            <a:ext cx="28162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357160"/>
            <a:ext cx="28162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91600" y="6858000"/>
            <a:ext cx="365760" cy="365125"/>
          </a:xfrm>
          <a:prstGeom prst="rect">
            <a:avLst/>
          </a:prstGeom>
        </p:spPr>
        <p:txBody>
          <a:bodyPr/>
          <a:lstStyle/>
          <a:p>
            <a:fld id="{46EEFB20-DB88-42F9-BDF0-6227D8E45711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1752600"/>
            <a:ext cx="6477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4. Decide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Care Plan Objective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(a) Resolve Care Condition/Problem - Cause, Complication, Risks - when possible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	(b) Minimize Effect/Impact of Condition/Problem - Cause, Complication, Risks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-74950"/>
            <a:ext cx="76200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Care Area Assessment</a:t>
            </a:r>
            <a:r>
              <a:rPr lang="en-US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Outcome </a:t>
            </a:r>
            <a:r>
              <a:rPr lang="en-US" sz="4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           </a:t>
            </a:r>
            <a:endParaRPr lang="en-US" sz="40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70" y="-228600"/>
            <a:ext cx="9156970" cy="12192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CAA  Summary  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DESCRIBE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Cause and contributing factor of Care Area Condition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Description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Condition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What exactly is the issue/problem for this resident and Why is it a problem? 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Objective or Subjective Data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Physical, functional, and psychosocial strengths, problems, needs, deficits, and concerns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related to the condition</a:t>
            </a: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Strengths and abilities that can improve or maintain current functional status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Complications affecting or caused by care area for resident</a:t>
            </a:r>
          </a:p>
          <a:p>
            <a:pPr marL="457200" lvl="1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CAA Summary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9916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DESCRIBE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Risk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factors related to presence of condition that affect decision to care plan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Causes and contributing factors of resident’s resistance to care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for additional evaluation by physician or other health professional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to consider in developing individualized care plan interventions. </a:t>
            </a:r>
          </a:p>
          <a:p>
            <a:pPr eaLnBrk="1" hangingPunct="1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Name of research, resource(s), or assessment tool(s) used CAA process </a:t>
            </a:r>
          </a:p>
          <a:p>
            <a:pPr eaLnBrk="1" hangingPunct="1"/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triggered condition that does not warrant care planning: Why determined triggered condition not problem for resident?</a:t>
            </a:r>
          </a:p>
          <a:p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CAA Summary</a:t>
            </a:r>
            <a:endParaRPr lang="en-US" sz="3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Accurately and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comprehensively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reflect resident’s status or condition: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Identifies causal factors 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Risk or contributing factors for decline or lack of improvement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Causes or contributing factors of any resistance to care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Identifies strengths or abilities that can contribute to improvement </a:t>
            </a:r>
          </a:p>
          <a:p>
            <a:pPr marL="3190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Chapter 4 </a:t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Brief Overview of Condition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991600" cy="5410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UI is …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Types …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Aging impact …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risk factor for complications …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Affect ….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Catheter Use… problem, risk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3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UI &amp;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Catheter Use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Triggers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Triggering Conditions (any of the following):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ADL assistance for toileting was needed as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indicated by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G0110I1 &gt;= 2 AND G0110I1 &lt;= 4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2. Resident requires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indwelling catheter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indicated by: H0100A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1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3. Resident requires an external catheter as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indicated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by: H0100B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1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4. Resident requires intermittent catheterization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</a:t>
            </a:r>
          </a:p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indicated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by: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H0100D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1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Urinary incontinence has a value of 1 through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buNone/>
            </a:pPr>
            <a:r>
              <a:rPr lang="en-US" sz="28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     as indicated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by: H0300 &gt;= 1 AND H0300 &lt;= 3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23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that the CAA forms a critical link between the MDS and decisions about care planning</a:t>
            </a:r>
          </a:p>
          <a:p>
            <a:r>
              <a:rPr lang="en-US" dirty="0" smtClean="0"/>
              <a:t>Understand how to write a CAA and what resources are available in the RAI Manual</a:t>
            </a:r>
          </a:p>
          <a:p>
            <a:r>
              <a:rPr lang="en-US" dirty="0" smtClean="0"/>
              <a:t>Understand what to do with the information put </a:t>
            </a:r>
            <a:r>
              <a:rPr lang="en-US" smtClean="0"/>
              <a:t>in the CAA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1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Brief Overview of Condition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Chapter 4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Manage Condition: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Identify underlying cause(s) of UI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Reason for indwelling catheter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Why do you need to know?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Reduce or eliminate incontinence episodes OR reason for catheter use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If can’t -- manage to prevent complications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Need more information – Go back to Section/ Item in Manual read Health-related Quality of Life and Planning for Care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67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9154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CMS Resource Appendix C </a:t>
            </a:r>
            <a:b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#16 Urinary Incontinence &amp; Indwelling Catheter 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4286534" cy="914400"/>
          </a:xfrm>
          <a:ln w="28575">
            <a:solidFill>
              <a:srgbClr val="2ECBF0"/>
            </a:solidFill>
          </a:ln>
        </p:spPr>
        <p:txBody>
          <a:bodyPr>
            <a:normAutofit fontScale="47500" lnSpcReduction="20000"/>
          </a:bodyPr>
          <a:lstStyle/>
          <a:p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5100" b="1" dirty="0" smtClean="0">
                <a:latin typeface="Arial" pitchFamily="34" charset="0"/>
                <a:cs typeface="Arial" pitchFamily="34" charset="0"/>
              </a:rPr>
              <a:t>Review of  UI and Indwelling Catheters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52400"/>
            <a:ext cx="4419600" cy="914400"/>
          </a:xfrm>
          <a:ln w="28575">
            <a:solidFill>
              <a:srgbClr val="2ECBF0"/>
            </a:solidFill>
          </a:ln>
        </p:spPr>
        <p:txBody>
          <a:bodyPr>
            <a:normAutofit fontScale="85000" lnSpcReduction="10000"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Supporting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Documentation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143000"/>
            <a:ext cx="4267200" cy="4572000"/>
          </a:xfrm>
          <a:ln w="28575">
            <a:solidFill>
              <a:srgbClr val="2ECBF0"/>
            </a:solidFill>
          </a:ln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Modifiable Factors contributing to transitory UI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 factors that contribute to UI or catheter use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Laboratory Tests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Disease and Conditions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Types of UI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Medications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 of Indwelling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143000"/>
            <a:ext cx="4419600" cy="4572000"/>
          </a:xfrm>
          <a:ln w="28575">
            <a:solidFill>
              <a:srgbClr val="2ECBF0"/>
            </a:solidFill>
          </a:ln>
        </p:spPr>
        <p:txBody>
          <a:bodyPr/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Basis/reason for checking the item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including the location, date, source (if applicable) of that information</a:t>
            </a:r>
          </a:p>
          <a:p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JUST CHECK MARKS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RESTATING MDS</a:t>
            </a:r>
          </a:p>
          <a:p>
            <a:pPr marL="118872" indent="0">
              <a:buNone/>
            </a:pP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9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Supporting Documentation</a:t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Critical Thinking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Focus on relationship of checked item to Care Area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Sign &amp; Symptom, Description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Causal Factor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Contributing Factor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Risk Factor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Affect on physical, mental, psychosocial, functional status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Strength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Preference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19088" lvl="1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8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199" cy="1219200"/>
          </a:xfrm>
          <a:ln w="28575">
            <a:solidFill>
              <a:srgbClr val="00B0F0"/>
            </a:solidFill>
          </a:ln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Input from resident and family/representative regarding the care area.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(Questions/Comments/Concerns/Preferences/Suggestions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343400" cy="4267200"/>
          </a:xfrm>
          <a:ln w="28575">
            <a:solidFill>
              <a:srgbClr val="2ECBF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Analysis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Findings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Review indicators and supporting documentation, and draw conclusion.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Document: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Description of Problem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Causes and contributing factors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Risk factors related to care </a:t>
            </a:r>
          </a:p>
          <a:p>
            <a:pPr marL="0" indent="0" algn="ctr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295400"/>
            <a:ext cx="4495800" cy="4267200"/>
          </a:xfrm>
          <a:ln w="28575">
            <a:solidFill>
              <a:srgbClr val="2ECBF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Care Plan Considerations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Document reason(s) care plan will/will not be developed.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Care plan focus or objective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Care Plan Interventions or CAA Summary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1"/>
            <a:ext cx="8839199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Referral(s) to another discipline(s) is warranted (to whom and why)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26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Analysis of Findings/CAA Summary</a:t>
            </a:r>
            <a:b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Planning 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Identify and Address underlying causes of care area condition, contributing factors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 develop individualized care plan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Objective, Goal, and Interventions to promote resident’s highest level of  well-being of physical, mental, and psychosocial functioning</a:t>
            </a:r>
          </a:p>
          <a:p>
            <a:pPr lvl="1" eaLnBrk="1" hangingPunct="1"/>
            <a:r>
              <a:rPr lang="en-US" sz="2800" dirty="0" smtClean="0">
                <a:latin typeface="Arial" charset="0"/>
                <a:cs typeface="Arial" charset="0"/>
              </a:rPr>
              <a:t>Improve to extent possible </a:t>
            </a:r>
          </a:p>
          <a:p>
            <a:pPr lvl="1" eaLnBrk="1" hangingPunct="1"/>
            <a:r>
              <a:rPr lang="en-US" sz="2800" dirty="0" smtClean="0">
                <a:latin typeface="Arial" charset="0"/>
                <a:cs typeface="Arial" charset="0"/>
              </a:rPr>
              <a:t>Maintain current level </a:t>
            </a:r>
          </a:p>
          <a:p>
            <a:pPr lvl="1" eaLnBrk="1" hangingPunct="1"/>
            <a:r>
              <a:rPr lang="en-US" sz="2800" dirty="0" smtClean="0">
                <a:latin typeface="Arial" charset="0"/>
                <a:cs typeface="Arial" charset="0"/>
              </a:rPr>
              <a:t>Prevent decline to extent possible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If at risk for decline minimize decline to extent possible </a:t>
            </a:r>
          </a:p>
          <a:p>
            <a:pPr lvl="1" eaLnBrk="1" hangingPunct="1"/>
            <a:r>
              <a:rPr lang="en-US" sz="2800" dirty="0" smtClean="0">
                <a:latin typeface="Arial" charset="0"/>
                <a:cs typeface="Arial" charset="0"/>
              </a:rPr>
              <a:t>Palliative care – Keep comfortable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Plan Development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u="sng" dirty="0" smtClean="0">
                <a:latin typeface="Arial" pitchFamily="34" charset="0"/>
                <a:cs typeface="Arial" pitchFamily="34" charset="0"/>
              </a:rPr>
              <a:t>Comprehensive and Individualized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60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Based on Assessment </a:t>
            </a:r>
            <a:endParaRPr lang="en-US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426601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Plan Development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5867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u="sng" dirty="0" smtClean="0">
                <a:latin typeface="Arial" charset="0"/>
                <a:cs typeface="Arial" charset="0"/>
              </a:rPr>
              <a:t>INDIVIDUALIZE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Use information gathered as worked CAA &amp; CAA Summary</a:t>
            </a:r>
          </a:p>
          <a:p>
            <a:pPr lvl="1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Care Area Condition, cause, contributing factors, risk, complication </a:t>
            </a:r>
          </a:p>
          <a:p>
            <a:pPr lvl="1"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Resident’s needs, behaviors, characteristics, strengths, preferences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Input from resident and family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Standards of practice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Review current care plan to see if condition already addressed and revise if needed based on new assessment</a:t>
            </a:r>
          </a:p>
          <a:p>
            <a:pPr marL="109728" indent="0">
              <a:buNone/>
            </a:pPr>
            <a:endParaRPr lang="en-US" sz="2800" b="1" dirty="0">
              <a:latin typeface="Arial" charset="0"/>
              <a:cs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  <a:cs typeface="Arial" charset="0"/>
            </a:endParaRPr>
          </a:p>
          <a:p>
            <a:pPr marL="319088" lvl="1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91600" y="6858000"/>
            <a:ext cx="365760" cy="365125"/>
          </a:xfrm>
          <a:prstGeom prst="rect">
            <a:avLst/>
          </a:prstGeom>
        </p:spPr>
        <p:txBody>
          <a:bodyPr/>
          <a:lstStyle/>
          <a:p>
            <a:fld id="{46EEFB20-DB88-42F9-BDF0-6227D8E4571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8" y="0"/>
            <a:ext cx="7543802" cy="51383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Objective and Goal Statement 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4130" y="1591004"/>
            <a:ext cx="9505669" cy="4801202"/>
            <a:chOff x="304797" y="1479149"/>
            <a:chExt cx="9505669" cy="4801202"/>
          </a:xfrm>
        </p:grpSpPr>
        <p:sp>
          <p:nvSpPr>
            <p:cNvPr id="5" name="Freeform 4"/>
            <p:cNvSpPr/>
            <p:nvPr/>
          </p:nvSpPr>
          <p:spPr>
            <a:xfrm>
              <a:off x="609600" y="1674592"/>
              <a:ext cx="8459144" cy="592334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Who is expected to achieve goal? (Resident)</a:t>
              </a:r>
              <a:r>
                <a:rPr lang="en-US" sz="2400" b="1" dirty="0" smtClean="0"/>
                <a:t> </a:t>
              </a:r>
              <a:endParaRPr lang="en-US" sz="24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57380" y="1479149"/>
              <a:ext cx="5829426" cy="390886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cs typeface="Arial" pitchFamily="34" charset="0"/>
                </a:rPr>
                <a:t>Subject</a:t>
              </a:r>
              <a:endParaRPr lang="en-US" sz="2800" b="1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09600" y="2698809"/>
              <a:ext cx="8436908" cy="45719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What action must take place to achieve goal?</a:t>
              </a:r>
              <a:endParaRPr lang="en-US" sz="24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157380" y="2286534"/>
              <a:ext cx="5829426" cy="392145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Verb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0800000" flipV="1">
              <a:off x="304797" y="3369850"/>
              <a:ext cx="9505669" cy="481387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Under what circumstances is the action performed?</a:t>
              </a:r>
            </a:p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How well or often must the action be performed </a:t>
              </a:r>
            </a:p>
            <a:p>
              <a:pPr marL="0" lvl="1" defTabSz="1066800">
                <a:lnSpc>
                  <a:spcPct val="90000"/>
                </a:lnSpc>
                <a:spcAft>
                  <a:spcPct val="15000"/>
                </a:spcAft>
              </a:pPr>
              <a:endParaRPr lang="en-US" sz="2400" b="1" dirty="0">
                <a:latin typeface="Arial" pitchFamily="34" charset="0"/>
                <a:cs typeface="Arial" pitchFamily="34" charset="0"/>
              </a:endParaRPr>
            </a:p>
            <a:p>
              <a:pPr marL="0" lvl="1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92237" y="3150867"/>
              <a:ext cx="5829426" cy="428409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Modifier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0800000" flipV="1">
              <a:off x="740990" y="4741314"/>
              <a:ext cx="6421810" cy="58265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06883" y="4423302"/>
              <a:ext cx="5829427" cy="519491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Time frame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4798" y="5911217"/>
              <a:ext cx="6682007" cy="369134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75177" y="5771498"/>
              <a:ext cx="5811628" cy="508853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Goal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697175" y="-49276"/>
            <a:ext cx="108203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Reasonable Expected Outcome of Care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Quantifiable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Measureable with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rames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Improvement, Prevention, Maintenance, Palliative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06883" y="4971305"/>
            <a:ext cx="770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What is the time period during which the action must be performed?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06883" y="6352081"/>
            <a:ext cx="793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What is the reasonable expected outcome</a:t>
            </a:r>
            <a:r>
              <a:rPr lang="en-US" b="1" dirty="0" smtClean="0"/>
              <a:t>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0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379" y="300307"/>
            <a:ext cx="7543802" cy="51383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Objective and Goal Statement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4943" y="1160416"/>
            <a:ext cx="8633139" cy="5457248"/>
            <a:chOff x="374943" y="1160416"/>
            <a:chExt cx="8633139" cy="5457248"/>
          </a:xfrm>
        </p:grpSpPr>
        <p:sp>
          <p:nvSpPr>
            <p:cNvPr id="5" name="Freeform 4"/>
            <p:cNvSpPr/>
            <p:nvPr/>
          </p:nvSpPr>
          <p:spPr>
            <a:xfrm>
              <a:off x="804626" y="1355859"/>
              <a:ext cx="8203456" cy="592333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I </a:t>
              </a:r>
              <a:r>
                <a:rPr lang="en-US" sz="2400" b="1" dirty="0" smtClean="0"/>
                <a:t> </a:t>
              </a:r>
              <a:endParaRPr lang="en-US" sz="24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97267" y="1160416"/>
              <a:ext cx="5742420" cy="390886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cs typeface="Arial" pitchFamily="34" charset="0"/>
                </a:rPr>
                <a:t>Subject</a:t>
              </a:r>
              <a:endParaRPr lang="en-US" sz="2800" b="1" kern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04626" y="2379553"/>
              <a:ext cx="8181553" cy="46242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will use the bedpan </a:t>
              </a:r>
              <a:endParaRPr lang="en-US" sz="24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14799" y="1948194"/>
              <a:ext cx="5742420" cy="431359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Verb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0800000" flipV="1">
              <a:off x="793252" y="3056917"/>
              <a:ext cx="7283948" cy="481387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342900" lvl="1" indent="-342900" defTabSz="1066800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before I get out of bed and when I return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to bed 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  <a:p>
              <a:pPr marL="0" lvl="1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14799" y="2830862"/>
              <a:ext cx="5742420" cy="428409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Modifier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0800000" flipV="1">
              <a:off x="793251" y="4614331"/>
              <a:ext cx="5988547" cy="45720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indent="-457200" defTabSz="10668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400" b="1" kern="1200" dirty="0" smtClean="0">
                  <a:latin typeface="Arial" pitchFamily="34" charset="0"/>
                  <a:cs typeface="Arial" pitchFamily="34" charset="0"/>
                </a:rPr>
                <a:t>for the next 4 weeks</a:t>
              </a:r>
              <a:endParaRPr lang="en-US" sz="24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15936" y="4094840"/>
              <a:ext cx="5742420" cy="519491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Time frame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4943" y="5486400"/>
              <a:ext cx="8464258" cy="1131264"/>
            </a:xfrm>
            <a:custGeom>
              <a:avLst/>
              <a:gdLst>
                <a:gd name="connsiteX0" fmla="*/ 0 w 9144000"/>
                <a:gd name="connsiteY0" fmla="*/ 0 h 778050"/>
                <a:gd name="connsiteX1" fmla="*/ 9144000 w 9144000"/>
                <a:gd name="connsiteY1" fmla="*/ 0 h 778050"/>
                <a:gd name="connsiteX2" fmla="*/ 9144000 w 9144000"/>
                <a:gd name="connsiteY2" fmla="*/ 778050 h 778050"/>
                <a:gd name="connsiteX3" fmla="*/ 0 w 9144000"/>
                <a:gd name="connsiteY3" fmla="*/ 778050 h 778050"/>
                <a:gd name="connsiteX4" fmla="*/ 0 w 9144000"/>
                <a:gd name="connsiteY4" fmla="*/ 0 h 77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778050">
                  <a:moveTo>
                    <a:pt x="0" y="0"/>
                  </a:moveTo>
                  <a:lnTo>
                    <a:pt x="9144000" y="0"/>
                  </a:lnTo>
                  <a:lnTo>
                    <a:pt x="9144000" y="778050"/>
                  </a:lnTo>
                  <a:lnTo>
                    <a:pt x="0" y="7780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676" tIns="270764" rIns="709676" bIns="170688" numCol="1" spcCol="1270" anchor="t" anchorCtr="0">
              <a:noAutofit/>
            </a:bodyPr>
            <a:lstStyle/>
            <a:p>
              <a:pPr marL="228600" lvl="1" indent="-228600" defTabSz="10668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2400" b="1" dirty="0">
                  <a:latin typeface="Arial" pitchFamily="34" charset="0"/>
                  <a:cs typeface="Arial" pitchFamily="34" charset="0"/>
                </a:rPr>
                <a:t>to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decrease my incontinent episode  to  less than 3 per day &amp;  to reduce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my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embarrassment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of 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being incontinent.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14799" y="5062055"/>
              <a:ext cx="5724888" cy="508853"/>
            </a:xfrm>
            <a:custGeom>
              <a:avLst/>
              <a:gdLst>
                <a:gd name="connsiteX0" fmla="*/ 0 w 6400800"/>
                <a:gd name="connsiteY0" fmla="*/ 63961 h 383760"/>
                <a:gd name="connsiteX1" fmla="*/ 63961 w 6400800"/>
                <a:gd name="connsiteY1" fmla="*/ 0 h 383760"/>
                <a:gd name="connsiteX2" fmla="*/ 6336839 w 6400800"/>
                <a:gd name="connsiteY2" fmla="*/ 0 h 383760"/>
                <a:gd name="connsiteX3" fmla="*/ 6400800 w 6400800"/>
                <a:gd name="connsiteY3" fmla="*/ 63961 h 383760"/>
                <a:gd name="connsiteX4" fmla="*/ 6400800 w 6400800"/>
                <a:gd name="connsiteY4" fmla="*/ 319799 h 383760"/>
                <a:gd name="connsiteX5" fmla="*/ 6336839 w 6400800"/>
                <a:gd name="connsiteY5" fmla="*/ 383760 h 383760"/>
                <a:gd name="connsiteX6" fmla="*/ 63961 w 6400800"/>
                <a:gd name="connsiteY6" fmla="*/ 383760 h 383760"/>
                <a:gd name="connsiteX7" fmla="*/ 0 w 6400800"/>
                <a:gd name="connsiteY7" fmla="*/ 319799 h 383760"/>
                <a:gd name="connsiteX8" fmla="*/ 0 w 640080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080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6336839" y="0"/>
                  </a:lnTo>
                  <a:cubicBezTo>
                    <a:pt x="6372164" y="0"/>
                    <a:pt x="6400800" y="28636"/>
                    <a:pt x="6400800" y="63961"/>
                  </a:cubicBezTo>
                  <a:lnTo>
                    <a:pt x="6400800" y="319799"/>
                  </a:lnTo>
                  <a:cubicBezTo>
                    <a:pt x="6400800" y="355124"/>
                    <a:pt x="6372164" y="383760"/>
                    <a:pt x="633683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69" tIns="18734" rIns="260669" bIns="18734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Goal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1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81033"/>
            <a:ext cx="8839200" cy="507696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INDIVIDUALIZE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Instructions to provide consistent care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Relieve or lessen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cause or symptoms of condition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limitations to physical, functional, or psychosocial functioning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Identify current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treatment and services 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Monitor effectiveness &amp; possible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adverse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consequences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Medication - Black Box Warnings 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66928" indent="-457200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915400" cy="12192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Select &amp; Implement Interventions</a:t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Approaches to Achieve Objective/Goal Statement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10467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Arial" charset="0"/>
                <a:cs typeface="Arial" charset="0"/>
              </a:rPr>
              <a:t>V0100: Items from Most Recent Prior Assessment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067"/>
            <a:ext cx="9144000" cy="60999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Select &amp; Implement Interventions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91600" cy="55626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need to list all DX – S/S, Notify Dr.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Standard of Practice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Protocols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when same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interventions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for several residents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Staff need to know location of protocols</a:t>
            </a:r>
          </a:p>
          <a:p>
            <a:pPr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Identify resident-specific approaches different than protocol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Alternative to Refusals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Advanced care planning and palliative care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Resources –  RAI Manual, Federal Regulation IG, QIS, Standards of Practice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WHO KNOWS THE CARE PLAN?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Plan Interventions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991600" cy="6172200"/>
          </a:xfrm>
        </p:spPr>
        <p:txBody>
          <a:bodyPr/>
          <a:lstStyle/>
          <a:p>
            <a:pPr lvl="0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 Give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me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bedpan: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wake up in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morning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8 am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get out of bed for lunch (11:30)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go back to bed 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1:30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my afternoon nap (3:00 PM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to supper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5:00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PM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go to bed at 7:00 PM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12 midnight.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Elevate the head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bed when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you place me on the bed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 If I ask for the bedpan more frequently, take a few minutes to visit with me about my day and tell me how long it has been since I just used the bedpan.  If I tell you I still need it, please let me use it.</a:t>
            </a:r>
          </a:p>
          <a:p>
            <a:pPr lvl="0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 When I am wet or had a BM cleanse my bottom with soap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water.  Peri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wash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burns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Use the barrier cream in my top drawer.</a:t>
            </a:r>
          </a:p>
          <a:p>
            <a:pPr lvl="0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5. Please offer me water when you come into my room, cappuccino at breakfast, and yogurt for an evening snack.</a:t>
            </a:r>
          </a:p>
          <a:p>
            <a:pPr marL="319088" lvl="1" indent="0">
              <a:buNone/>
            </a:pPr>
            <a:endParaRPr lang="en-US" sz="1800" b="1" dirty="0"/>
          </a:p>
          <a:p>
            <a:pPr marL="285725" indent="-285725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Review progress toward goal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if objectives achieved or condition worsened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requiring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revision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Evaluate response to interventions &amp; treatments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Identify factors affecting progress towards achieving goals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Determine need to stop or modify interventions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 Progress</a:t>
            </a:r>
            <a:b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Evaluate Care Plan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I’ll take a few minutes to answer any questions you might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35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feel free to contact me at any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Shirley L. Boltz, RN</a:t>
            </a:r>
          </a:p>
          <a:p>
            <a:pPr marL="0" indent="0" algn="ctr">
              <a:buNone/>
            </a:pPr>
            <a:r>
              <a:rPr lang="en-US" dirty="0" smtClean="0"/>
              <a:t>RAI/Education Coordinator</a:t>
            </a:r>
          </a:p>
          <a:p>
            <a:pPr marL="0" indent="0" algn="ctr">
              <a:buNone/>
            </a:pPr>
            <a:r>
              <a:rPr lang="en-US" dirty="0" smtClean="0"/>
              <a:t>785-296-1282</a:t>
            </a:r>
          </a:p>
          <a:p>
            <a:pPr marL="0" indent="0" algn="ctr">
              <a:buNone/>
            </a:pPr>
            <a:r>
              <a:rPr lang="en-US" smtClean="0">
                <a:hlinkClick r:id="rId2"/>
              </a:rPr>
              <a:t>shirley.boltz@kdads.ks.gov</a:t>
            </a:r>
            <a:r>
              <a:rPr lang="en-US" smtClean="0"/>
              <a:t>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52400" y="0"/>
            <a:ext cx="3429000" cy="121920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V0200: CAA</a:t>
            </a:r>
            <a:br>
              <a:rPr lang="en-US" sz="32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&amp; Care Planning</a:t>
            </a:r>
          </a:p>
        </p:txBody>
      </p:sp>
      <p:sp>
        <p:nvSpPr>
          <p:cNvPr id="9220" name="Rectangle 3"/>
          <p:cNvSpPr txBox="1">
            <a:spLocks/>
          </p:cNvSpPr>
          <p:nvPr/>
        </p:nvSpPr>
        <p:spPr bwMode="auto">
          <a:xfrm>
            <a:off x="0" y="1066800"/>
            <a:ext cx="342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"/>
            </a:pPr>
            <a:r>
              <a:rPr lang="en-US" sz="2300" dirty="0"/>
              <a:t>Care Area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"/>
            </a:pPr>
            <a:r>
              <a:rPr lang="en-US" sz="2300" b="1" dirty="0"/>
              <a:t>A.A.</a:t>
            </a:r>
            <a:r>
              <a:rPr lang="en-US" sz="2300" dirty="0"/>
              <a:t> Care Area </a:t>
            </a:r>
            <a:r>
              <a:rPr lang="en-US" sz="2300" dirty="0" smtClean="0"/>
              <a:t>   Triggered</a:t>
            </a:r>
            <a:endParaRPr lang="en-US" sz="2300" dirty="0"/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"/>
            </a:pPr>
            <a:r>
              <a:rPr lang="en-US" sz="2300" b="1" dirty="0"/>
              <a:t>A.B.</a:t>
            </a:r>
            <a:r>
              <a:rPr lang="en-US" sz="2300" dirty="0"/>
              <a:t> Addressed in Care Plan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"/>
            </a:pPr>
            <a:r>
              <a:rPr lang="en-US" sz="2300" dirty="0"/>
              <a:t>Location &amp; Date of CAA information (in clinical record)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"/>
            </a:pPr>
            <a:r>
              <a:rPr lang="en-US" sz="2300" b="1" dirty="0"/>
              <a:t>B.1. &amp; 2. </a:t>
            </a:r>
            <a:r>
              <a:rPr lang="en-US" sz="2300" dirty="0"/>
              <a:t>Signature of RN Coordinator of CAA Process &amp; Date CAAs Completed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"/>
            </a:pPr>
            <a:r>
              <a:rPr lang="en-US" sz="2300" b="1" dirty="0"/>
              <a:t>C.1. &amp; 2. </a:t>
            </a:r>
            <a:r>
              <a:rPr lang="en-US" sz="2300" dirty="0"/>
              <a:t>Signature of Person Facilitating Care Plan &amp; Date Care Plan Completed </a:t>
            </a:r>
          </a:p>
          <a:p>
            <a:pPr marL="547688" lvl="1" indent="-228600"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2300" dirty="0"/>
          </a:p>
          <a:p>
            <a:pPr marL="547688" lvl="1" indent="-228600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en-US" sz="2300" dirty="0">
              <a:latin typeface="Perpet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7" r="5455" b="-2"/>
          <a:stretch/>
        </p:blipFill>
        <p:spPr bwMode="auto">
          <a:xfrm>
            <a:off x="3409950" y="0"/>
            <a:ext cx="5471035" cy="670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Completion</a:t>
            </a:r>
            <a:b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Comprehensive Assessment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V0200B2. Completion Date of CAAs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"/>
            </a:pPr>
            <a:r>
              <a:rPr lang="en-US" sz="2800" dirty="0" smtClean="0">
                <a:latin typeface="Arial" charset="0"/>
                <a:cs typeface="Arial" charset="0"/>
              </a:rPr>
              <a:t>No later than 14</a:t>
            </a:r>
            <a:r>
              <a:rPr lang="en-US" sz="2800" baseline="30000" dirty="0" smtClean="0">
                <a:latin typeface="Arial" charset="0"/>
                <a:cs typeface="Arial" charset="0"/>
              </a:rPr>
              <a:t>th</a:t>
            </a:r>
            <a:r>
              <a:rPr lang="en-US" sz="2800" dirty="0" smtClean="0">
                <a:latin typeface="Arial" charset="0"/>
                <a:cs typeface="Arial" charset="0"/>
              </a:rPr>
              <a:t> day of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"/>
            </a:pPr>
            <a:r>
              <a:rPr lang="en-US" dirty="0" smtClean="0">
                <a:latin typeface="Arial" charset="0"/>
                <a:cs typeface="Arial" charset="0"/>
              </a:rPr>
              <a:t> Entry/Admission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"/>
            </a:pPr>
            <a:r>
              <a:rPr lang="en-US" dirty="0" smtClean="0">
                <a:latin typeface="Arial" charset="0"/>
                <a:cs typeface="Arial" charset="0"/>
              </a:rPr>
              <a:t> Determination of need for SCSA or SCPA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"/>
            </a:pPr>
            <a:r>
              <a:rPr lang="en-US" sz="2800" dirty="0" smtClean="0">
                <a:latin typeface="Arial" charset="0"/>
                <a:cs typeface="Arial" charset="0"/>
              </a:rPr>
              <a:t>Within 14 days of ARD  of  Annual Assessmen</a:t>
            </a:r>
            <a:r>
              <a:rPr lang="en-US" dirty="0" smtClean="0">
                <a:latin typeface="Arial" charset="0"/>
                <a:cs typeface="Arial" charset="0"/>
              </a:rPr>
              <a:t>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"/>
            </a:pPr>
            <a:r>
              <a:rPr lang="en-US" sz="2800" b="1" dirty="0" smtClean="0">
                <a:latin typeface="Arial" charset="0"/>
                <a:cs typeface="Arial" charset="0"/>
              </a:rPr>
              <a:t>V0200C2. Completion Date of Care Plan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Char char=""/>
            </a:pPr>
            <a:r>
              <a:rPr lang="en-US" sz="2800" dirty="0" smtClean="0">
                <a:latin typeface="Arial" charset="0"/>
                <a:cs typeface="Arial" charset="0"/>
              </a:rPr>
              <a:t>Within 7 Days completion of CAAs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Transmission</a:t>
            </a:r>
            <a:r>
              <a:rPr lang="en-US" sz="2800" dirty="0" smtClean="0">
                <a:latin typeface="Arial" charset="0"/>
                <a:cs typeface="Arial" charset="0"/>
              </a:rPr>
              <a:t> of MDS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Within 14 days completion of care plan (V0200C2)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CHAPTER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871662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CAA PROCESS </a:t>
            </a:r>
            <a:br>
              <a:rPr lang="en-US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CARE PLANNING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1270" name="Picture 4" descr="C:\Program Files\Microsoft Office\Media\CntCD1\ClipArt4\j02405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400"/>
            <a:ext cx="17287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05325"/>
            <a:ext cx="8534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304800" y="5715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Seamless circular process begins at admission </a:t>
            </a:r>
          </a:p>
          <a:p>
            <a:pPr algn="ctr"/>
            <a:r>
              <a:rPr lang="en-US" sz="2800"/>
              <a:t>and continues until discharg</a:t>
            </a:r>
            <a:r>
              <a:rPr lang="en-US" sz="2400"/>
              <a:t>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Area Assessment - Completion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Only Comprehensive OBRA Assessments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Admission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Annual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Significant Change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Significant Correction of one of the above assessments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Not required for Swingbed facilities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 Areas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572000" cy="54864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3800" dirty="0" smtClean="0"/>
              <a:t>.</a:t>
            </a:r>
            <a:r>
              <a:rPr lang="en-US" sz="3800" b="1" dirty="0" smtClean="0"/>
              <a:t>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Delirium</a:t>
            </a:r>
            <a:endParaRPr lang="en-US" sz="3800" b="1" dirty="0">
              <a:latin typeface="Arial" pitchFamily="34" charset="0"/>
              <a:cs typeface="Arial" pitchFamily="34" charset="0"/>
            </a:endParaRP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Cognitive</a:t>
            </a:r>
          </a:p>
          <a:p>
            <a:pPr marL="0" indent="0">
              <a:buNone/>
            </a:pPr>
            <a:r>
              <a:rPr lang="en-US" sz="3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  Loss/Dementia</a:t>
            </a:r>
            <a:endParaRPr lang="en-US" sz="3800" b="1" dirty="0">
              <a:latin typeface="Arial" pitchFamily="34" charset="0"/>
              <a:cs typeface="Arial" pitchFamily="34" charset="0"/>
            </a:endParaRP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3. Visual Function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4. Communication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5. Activity of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Daily</a:t>
            </a:r>
          </a:p>
          <a:p>
            <a:pPr marL="0" indent="0">
              <a:buNone/>
            </a:pPr>
            <a:r>
              <a:rPr lang="en-US" sz="3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  Living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(ADL)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Functional/ </a:t>
            </a:r>
          </a:p>
          <a:p>
            <a:pPr marL="0" indent="0"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   Rehabilitation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Potential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6. Urinary Incontinence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&amp; Indwelling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Catheter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7. Psychosocial Well-Being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8. Mood State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9. Behavioral Symptoms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191000" cy="54864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10. Activities</a:t>
            </a:r>
          </a:p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3800" dirty="0" smtClean="0">
                <a:latin typeface="+mj-lt"/>
              </a:rPr>
              <a:t>.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Falls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12. Nutritional Status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13. Feeding Tubes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14.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Dehydration/Fluid</a:t>
            </a:r>
          </a:p>
          <a:p>
            <a:pPr marL="0" indent="0">
              <a:buNone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      Maintenance</a:t>
            </a:r>
            <a:endParaRPr lang="en-US" sz="3800" b="1" dirty="0">
              <a:latin typeface="Arial" pitchFamily="34" charset="0"/>
              <a:cs typeface="Arial" pitchFamily="34" charset="0"/>
            </a:endParaRP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15. Dental Care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16. Pressure Ulcer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17.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Psychotropic</a:t>
            </a:r>
          </a:p>
          <a:p>
            <a:pPr marL="0" indent="0">
              <a:buNone/>
            </a:pPr>
            <a:r>
              <a:rPr lang="en-US" sz="3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     Medication 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Use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18. Physical Restraints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19. Pain</a:t>
            </a:r>
          </a:p>
          <a:p>
            <a:r>
              <a:rPr lang="en-US" sz="3800" b="1" dirty="0">
                <a:latin typeface="Arial" pitchFamily="34" charset="0"/>
                <a:cs typeface="Arial" pitchFamily="34" charset="0"/>
              </a:rPr>
              <a:t>20. Return to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Community</a:t>
            </a:r>
          </a:p>
          <a:p>
            <a:pPr marL="0" indent="0">
              <a:buNone/>
            </a:pPr>
            <a:r>
              <a:rPr lang="en-US" sz="3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        Referral</a:t>
            </a:r>
            <a:endParaRPr lang="en-US" sz="3800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82" y="152400"/>
            <a:ext cx="2057400" cy="14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 </a:t>
            </a:r>
            <a:r>
              <a:rPr lang="en-US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rigger(s)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Triggers need for further assessment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Care Area Indicator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Actual Problem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Potential Problem (At Risk)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Rehab Candidate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Not Problem 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Triggered  Care Area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must </a:t>
            </a:r>
            <a:r>
              <a:rPr lang="en-US" dirty="0">
                <a:latin typeface="Arial" pitchFamily="34" charset="0"/>
                <a:cs typeface="Arial" pitchFamily="34" charset="0"/>
              </a:rPr>
              <a:t>be assessed </a:t>
            </a:r>
          </a:p>
          <a:p>
            <a:pPr lvl="1" eaLnBrk="1" hangingPunct="1"/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may or may not warrant being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care planning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Focus search for root cause of Care Area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MDS may not trigger every relevant issue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19088" lvl="1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045938" cy="214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4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5571</TotalTime>
  <Words>1782</Words>
  <Application>Microsoft Office PowerPoint</Application>
  <PresentationFormat>On-screen Show (4:3)</PresentationFormat>
  <Paragraphs>376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SECTION V  CAA SUMMARY January 21, 2016 1-3PM</vt:lpstr>
      <vt:lpstr>Objectives</vt:lpstr>
      <vt:lpstr>V0100: Items from Most Recent Prior Assessment</vt:lpstr>
      <vt:lpstr>V0200: CAA &amp; Care Planning</vt:lpstr>
      <vt:lpstr> Completion Comprehensive Assessment</vt:lpstr>
      <vt:lpstr>CHAPTER 4</vt:lpstr>
      <vt:lpstr>Care Area Assessment - Completion</vt:lpstr>
      <vt:lpstr>Care Areas</vt:lpstr>
      <vt:lpstr> Care Area Trigger(s)</vt:lpstr>
      <vt:lpstr>In-depth Assessment  CAA Tools and Resources</vt:lpstr>
      <vt:lpstr> Care Area Assessment Problem </vt:lpstr>
      <vt:lpstr>Care Area Assessment  Cause and Effect Analysis</vt:lpstr>
      <vt:lpstr>Care Area Assessment  Cause and Effect Analysis</vt:lpstr>
      <vt:lpstr>PowerPoint Presentation</vt:lpstr>
      <vt:lpstr>CAA  Summary   </vt:lpstr>
      <vt:lpstr>CAA Summary </vt:lpstr>
      <vt:lpstr>CAA Summary</vt:lpstr>
      <vt:lpstr>Chapter 4  Brief Overview of Condition </vt:lpstr>
      <vt:lpstr>         UI &amp; Catheter Use Triggers  </vt:lpstr>
      <vt:lpstr>Brief Overview of Condition Chapter 4 Cont.</vt:lpstr>
      <vt:lpstr>CMS Resource Appendix C  #16 Urinary Incontinence &amp; Indwelling Catheter </vt:lpstr>
      <vt:lpstr>Supporting Documentation Critical Thinking </vt:lpstr>
      <vt:lpstr>Input from resident and family/representative regarding the care area. (Questions/Comments/Concerns/Preferences/Suggestions</vt:lpstr>
      <vt:lpstr> Analysis of Findings/CAA Summary Care Planning </vt:lpstr>
      <vt:lpstr>Care Plan Development Comprehensive and Individualized</vt:lpstr>
      <vt:lpstr>Care Plan Development </vt:lpstr>
      <vt:lpstr>Objective and Goal Statement   </vt:lpstr>
      <vt:lpstr>  Objective and Goal Statement   </vt:lpstr>
      <vt:lpstr>  Select &amp; Implement Interventions Approaches to Achieve Objective/Goal Statement</vt:lpstr>
      <vt:lpstr>Select &amp; Implement Interventions</vt:lpstr>
      <vt:lpstr>Care Plan Interventions</vt:lpstr>
      <vt:lpstr>Monitor Progress Evaluate Care Plan </vt:lpstr>
      <vt:lpstr>Questions?</vt:lpstr>
      <vt:lpstr>Thank you!!</vt:lpstr>
    </vt:vector>
  </TitlesOfParts>
  <Company>Kansas Department on Aging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veravanbruggen</dc:creator>
  <cp:lastModifiedBy>Shirley Boltz</cp:lastModifiedBy>
  <cp:revision>362</cp:revision>
  <cp:lastPrinted>2014-02-26T15:56:53Z</cp:lastPrinted>
  <dcterms:created xsi:type="dcterms:W3CDTF">2010-05-20T15:42:57Z</dcterms:created>
  <dcterms:modified xsi:type="dcterms:W3CDTF">2015-11-13T17:06:53Z</dcterms:modified>
</cp:coreProperties>
</file>