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2"/>
  </p:notesMasterIdLst>
  <p:handoutMasterIdLst>
    <p:handoutMasterId r:id="rId43"/>
  </p:handoutMasterIdLst>
  <p:sldIdLst>
    <p:sldId id="299" r:id="rId2"/>
    <p:sldId id="344" r:id="rId3"/>
    <p:sldId id="322" r:id="rId4"/>
    <p:sldId id="301" r:id="rId5"/>
    <p:sldId id="302" r:id="rId6"/>
    <p:sldId id="303" r:id="rId7"/>
    <p:sldId id="304" r:id="rId8"/>
    <p:sldId id="305" r:id="rId9"/>
    <p:sldId id="306" r:id="rId10"/>
    <p:sldId id="307" r:id="rId11"/>
    <p:sldId id="308" r:id="rId12"/>
    <p:sldId id="323" r:id="rId13"/>
    <p:sldId id="312" r:id="rId14"/>
    <p:sldId id="313" r:id="rId15"/>
    <p:sldId id="314" r:id="rId16"/>
    <p:sldId id="345" r:id="rId17"/>
    <p:sldId id="324" r:id="rId18"/>
    <p:sldId id="320" r:id="rId19"/>
    <p:sldId id="321" r:id="rId20"/>
    <p:sldId id="258" r:id="rId21"/>
    <p:sldId id="325" r:id="rId22"/>
    <p:sldId id="259" r:id="rId23"/>
    <p:sldId id="334" r:id="rId24"/>
    <p:sldId id="264" r:id="rId25"/>
    <p:sldId id="266" r:id="rId26"/>
    <p:sldId id="343" r:id="rId27"/>
    <p:sldId id="327" r:id="rId28"/>
    <p:sldId id="335" r:id="rId29"/>
    <p:sldId id="336" r:id="rId30"/>
    <p:sldId id="339" r:id="rId31"/>
    <p:sldId id="338" r:id="rId32"/>
    <p:sldId id="341" r:id="rId33"/>
    <p:sldId id="333" r:id="rId34"/>
    <p:sldId id="290" r:id="rId35"/>
    <p:sldId id="298" r:id="rId36"/>
    <p:sldId id="330" r:id="rId37"/>
    <p:sldId id="296" r:id="rId38"/>
    <p:sldId id="342" r:id="rId39"/>
    <p:sldId id="346" r:id="rId40"/>
    <p:sldId id="347"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1" autoAdjust="0"/>
    <p:restoredTop sz="65600" autoAdjust="0"/>
  </p:normalViewPr>
  <p:slideViewPr>
    <p:cSldViewPr>
      <p:cViewPr varScale="1">
        <p:scale>
          <a:sx n="117" d="100"/>
          <a:sy n="117" d="100"/>
        </p:scale>
        <p:origin x="-1596" y="-102"/>
      </p:cViewPr>
      <p:guideLst>
        <p:guide orient="horz" pos="2160"/>
        <p:guide pos="2880"/>
      </p:guideLst>
    </p:cSldViewPr>
  </p:slideViewPr>
  <p:notesTextViewPr>
    <p:cViewPr>
      <p:scale>
        <a:sx n="75" d="100"/>
        <a:sy n="75" d="100"/>
      </p:scale>
      <p:origin x="0" y="0"/>
    </p:cViewPr>
  </p:notesTextViewPr>
  <p:sorterViewPr>
    <p:cViewPr>
      <p:scale>
        <a:sx n="100" d="100"/>
        <a:sy n="100" d="100"/>
      </p:scale>
      <p:origin x="0" y="4410"/>
    </p:cViewPr>
  </p:sorterViewPr>
  <p:notesViewPr>
    <p:cSldViewPr>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3F233AC-38C2-4A0F-BD0E-3604076EE299}" type="slidenum">
              <a:rPr lang="en-US" smtClean="0"/>
              <a:pPr/>
              <a:t>‹#›</a:t>
            </a:fld>
            <a:endParaRPr lang="en-US"/>
          </a:p>
        </p:txBody>
      </p:sp>
    </p:spTree>
    <p:extLst>
      <p:ext uri="{BB962C8B-B14F-4D97-AF65-F5344CB8AC3E}">
        <p14:creationId xmlns:p14="http://schemas.microsoft.com/office/powerpoint/2010/main" val="204661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A0252BF-A766-426F-A41C-5F868B9633FC}" type="datetimeFigureOut">
              <a:rPr lang="en-US"/>
              <a:pPr>
                <a:defRPr/>
              </a:pPr>
              <a:t>11/09/2015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C8A1AAE-3B5A-4753-867B-7B7A8776D710}" type="slidenum">
              <a:rPr lang="en-US"/>
              <a:pPr>
                <a:defRPr/>
              </a:pPr>
              <a:t>‹#›</a:t>
            </a:fld>
            <a:endParaRPr lang="en-US"/>
          </a:p>
        </p:txBody>
      </p:sp>
    </p:spTree>
    <p:extLst>
      <p:ext uri="{BB962C8B-B14F-4D97-AF65-F5344CB8AC3E}">
        <p14:creationId xmlns:p14="http://schemas.microsoft.com/office/powerpoint/2010/main" val="645851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5D8CD107-1761-4256-9254-5489601861BE}" type="slidenum">
              <a:rPr lang="en-US"/>
              <a:pPr>
                <a:defRPr/>
              </a:pPr>
              <a:t>1</a:t>
            </a:fld>
            <a:endParaRPr lang="en-US"/>
          </a:p>
        </p:txBody>
      </p:sp>
      <p:sp>
        <p:nvSpPr>
          <p:cNvPr id="286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Notes Placeholder 2"/>
          <p:cNvSpPr>
            <a:spLocks noGrp="1"/>
          </p:cNvSpPr>
          <p:nvPr>
            <p:ph type="body" idx="1"/>
          </p:nvPr>
        </p:nvSpPr>
        <p:spPr bwMode="auto">
          <a:xfrm>
            <a:off x="457200" y="4416427"/>
            <a:ext cx="6324599" cy="47275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buFontTx/>
              <a:buNone/>
            </a:pPr>
            <a:endParaRPr lang="en-US" sz="16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FE185C94-FD18-4956-BD7E-3C7BC0904490}" type="slidenum">
              <a:rPr lang="en-US"/>
              <a:pPr>
                <a:defRPr/>
              </a:pPr>
              <a:t>11</a:t>
            </a:fld>
            <a:endParaRPr lang="en-US"/>
          </a:p>
        </p:txBody>
      </p:sp>
      <p:sp>
        <p:nvSpPr>
          <p:cNvPr id="37891" name="Slide Image Placeholder 1"/>
          <p:cNvSpPr>
            <a:spLocks noGrp="1" noRot="1" noChangeAspect="1" noTextEdit="1"/>
          </p:cNvSpPr>
          <p:nvPr>
            <p:ph type="sldImg"/>
          </p:nvPr>
        </p:nvSpPr>
        <p:spPr bwMode="auto">
          <a:xfrm>
            <a:off x="1103313" y="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Notes Placeholder 2"/>
          <p:cNvSpPr>
            <a:spLocks noGrp="1"/>
          </p:cNvSpPr>
          <p:nvPr>
            <p:ph type="body" idx="1"/>
          </p:nvPr>
        </p:nvSpPr>
        <p:spPr bwMode="auto">
          <a:xfrm>
            <a:off x="228600" y="3641727"/>
            <a:ext cx="6629399" cy="565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lvl="0" indent="0">
              <a:buFont typeface="Arial" pitchFamily="34" charset="0"/>
              <a:buNone/>
            </a:pPr>
            <a:endParaRPr lang="en-US" sz="1200" kern="1200" dirty="0" smtClean="0">
              <a:solidFill>
                <a:schemeClr val="tx1"/>
              </a:solidFill>
              <a:effectLst/>
              <a:latin typeface="+mn-lt"/>
              <a:ea typeface="+mn-ea"/>
              <a:cs typeface="+mn-cs"/>
            </a:endParaRPr>
          </a:p>
          <a:p>
            <a:pPr eaLnBrk="1" hangingPunct="1">
              <a:lnSpc>
                <a:spcPct val="80000"/>
              </a:lnSpc>
              <a:spcBef>
                <a:spcPct val="0"/>
              </a:spcBef>
            </a:pPr>
            <a:endParaRPr lang="en-US" sz="16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A64515D1-E901-44B9-ADA1-152FA8636BC3}" type="slidenum">
              <a:rPr lang="en-US"/>
              <a:pPr>
                <a:defRPr/>
              </a:pPr>
              <a:t>12</a:t>
            </a:fld>
            <a:endParaRPr lang="en-US"/>
          </a:p>
        </p:txBody>
      </p:sp>
      <p:sp>
        <p:nvSpPr>
          <p:cNvPr id="39939" name="Slide Image Placeholder 1"/>
          <p:cNvSpPr>
            <a:spLocks noGrp="1" noRot="1" noChangeAspect="1" noTextEdit="1"/>
          </p:cNvSpPr>
          <p:nvPr>
            <p:ph type="sldImg"/>
          </p:nvPr>
        </p:nvSpPr>
        <p:spPr bwMode="auto">
          <a:xfrm>
            <a:off x="1255713" y="231775"/>
            <a:ext cx="4229100" cy="3171825"/>
          </a:xfrm>
          <a:noFill/>
          <a:ln>
            <a:solidFill>
              <a:srgbClr val="000000"/>
            </a:solidFill>
            <a:miter lim="800000"/>
            <a:headEnd/>
            <a:tailEnd/>
          </a:ln>
        </p:spPr>
      </p:sp>
      <p:sp>
        <p:nvSpPr>
          <p:cNvPr id="39940" name="Notes Placeholder 2"/>
          <p:cNvSpPr>
            <a:spLocks noGrp="1"/>
          </p:cNvSpPr>
          <p:nvPr>
            <p:ph type="body" idx="1"/>
          </p:nvPr>
        </p:nvSpPr>
        <p:spPr bwMode="auto">
          <a:xfrm>
            <a:off x="233680" y="3429000"/>
            <a:ext cx="6776720" cy="5867400"/>
          </a:xfrm>
          <a:noFill/>
        </p:spPr>
        <p:txBody>
          <a:bodyPr wrap="square" numCol="1" anchor="t" anchorCtr="0" compatLnSpc="1">
            <a:prstTxWarp prst="textNoShape">
              <a:avLst/>
            </a:prstTxWarp>
            <a:noAutofit/>
          </a:bodyPr>
          <a:lstStyle/>
          <a:p>
            <a:pPr lvl="1" eaLnBrk="1" hangingPunct="1">
              <a:spcBef>
                <a:spcPct val="0"/>
              </a:spcBef>
              <a:buFontTx/>
              <a:buNone/>
            </a:pPr>
            <a:endParaRPr lang="en-US" sz="1600" b="1" u="sng"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21257625-093D-44EF-9017-8D9FB493DD49}" type="slidenum">
              <a:rPr lang="en-US"/>
              <a:pPr>
                <a:defRPr/>
              </a:pPr>
              <a:t>13</a:t>
            </a:fld>
            <a:endParaRPr lang="en-US"/>
          </a:p>
        </p:txBody>
      </p:sp>
      <p:sp>
        <p:nvSpPr>
          <p:cNvPr id="41987" name="Slide Image Placeholder 1"/>
          <p:cNvSpPr>
            <a:spLocks noGrp="1" noRot="1" noChangeAspect="1" noTextEdit="1"/>
          </p:cNvSpPr>
          <p:nvPr>
            <p:ph type="sldImg"/>
          </p:nvPr>
        </p:nvSpPr>
        <p:spPr bwMode="auto">
          <a:xfrm>
            <a:off x="1220788" y="30480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Notes Placeholder 2"/>
          <p:cNvSpPr>
            <a:spLocks noGrp="1"/>
          </p:cNvSpPr>
          <p:nvPr>
            <p:ph type="body" idx="1"/>
          </p:nvPr>
        </p:nvSpPr>
        <p:spPr bwMode="auto">
          <a:xfrm>
            <a:off x="701040" y="4038602"/>
            <a:ext cx="5699760" cy="479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sz="18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0DE6764-5081-454F-A5F0-7F16774ACC91}" type="slidenum">
              <a:rPr lang="en-US"/>
              <a:pPr>
                <a:defRPr/>
              </a:pPr>
              <a:t>14</a:t>
            </a:fld>
            <a:endParaRPr lang="en-US"/>
          </a:p>
        </p:txBody>
      </p:sp>
      <p:sp>
        <p:nvSpPr>
          <p:cNvPr id="4301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buFont typeface="Arial" pitchFamily="34" charset="0"/>
              <a:buNone/>
            </a:pPr>
            <a:endParaRPr lang="en-US" sz="1800"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A3064C12-AA01-4A79-A0FE-CF59EA114DBB}" type="slidenum">
              <a:rPr lang="en-US"/>
              <a:pPr>
                <a:defRPr/>
              </a:pPr>
              <a:t>15</a:t>
            </a:fld>
            <a:endParaRPr lang="en-US"/>
          </a:p>
        </p:txBody>
      </p:sp>
      <p:sp>
        <p:nvSpPr>
          <p:cNvPr id="44035" name="Slide Image Placeholder 1"/>
          <p:cNvSpPr>
            <a:spLocks noGrp="1" noRot="1" noChangeAspect="1" noTextEdit="1"/>
          </p:cNvSpPr>
          <p:nvPr>
            <p:ph type="sldImg"/>
          </p:nvPr>
        </p:nvSpPr>
        <p:spPr bwMode="auto">
          <a:xfrm>
            <a:off x="1143000" y="19050"/>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Notes Placeholder 2"/>
          <p:cNvSpPr>
            <a:spLocks noGrp="1"/>
          </p:cNvSpPr>
          <p:nvPr>
            <p:ph type="body" idx="1"/>
          </p:nvPr>
        </p:nvSpPr>
        <p:spPr bwMode="auto">
          <a:xfrm>
            <a:off x="389467" y="3581400"/>
            <a:ext cx="630936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buFontTx/>
              <a:buNone/>
            </a:pPr>
            <a:endParaRPr lang="en-US" b="1" u="sng" dirty="0" smtClean="0"/>
          </a:p>
          <a:p>
            <a:pPr lvl="3" eaLnBrk="1" hangingPunct="1">
              <a:spcBef>
                <a:spcPct val="0"/>
              </a:spcBef>
              <a:buFontTx/>
              <a:buNone/>
            </a:pPr>
            <a:endParaRPr lang="en-US" b="1" u="sng" dirty="0" smtClean="0"/>
          </a:p>
          <a:p>
            <a:pPr eaLnBrk="1" hangingPunct="1">
              <a:spcBef>
                <a:spcPct val="0"/>
              </a:spcBef>
              <a:buFontTx/>
              <a:buChar char="•"/>
            </a:pPr>
            <a:endParaRPr lang="en-US" sz="1400" b="1" u="sng" dirty="0" smtClean="0"/>
          </a:p>
          <a:p>
            <a:pPr eaLnBrk="1" hangingPunct="1">
              <a:spcBef>
                <a:spcPct val="0"/>
              </a:spcBef>
              <a:buFontTx/>
              <a:buNone/>
            </a:pPr>
            <a:endParaRPr lang="en-US" sz="1400"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8C586F3F-46AB-42F0-B7F1-F926AE3C8357}" type="slidenum">
              <a:rPr lang="en-US"/>
              <a:pPr>
                <a:defRPr/>
              </a:pPr>
              <a:t>17</a:t>
            </a:fld>
            <a:endParaRPr lang="en-US"/>
          </a:p>
        </p:txBody>
      </p:sp>
      <p:sp>
        <p:nvSpPr>
          <p:cNvPr id="47107" name="Slide Image Placeholder 1"/>
          <p:cNvSpPr>
            <a:spLocks noGrp="1" noRot="1" noChangeAspect="1" noTextEdit="1"/>
          </p:cNvSpPr>
          <p:nvPr>
            <p:ph type="sldImg"/>
          </p:nvPr>
        </p:nvSpPr>
        <p:spPr bwMode="auto">
          <a:xfrm>
            <a:off x="1143000" y="533400"/>
            <a:ext cx="4646613" cy="3486150"/>
          </a:xfrm>
          <a:noFill/>
          <a:ln>
            <a:solidFill>
              <a:srgbClr val="000000"/>
            </a:solidFill>
            <a:miter lim="800000"/>
            <a:headEnd/>
            <a:tailEnd/>
          </a:ln>
        </p:spPr>
      </p:sp>
      <p:sp>
        <p:nvSpPr>
          <p:cNvPr id="47108" name="Notes Placeholder 2"/>
          <p:cNvSpPr>
            <a:spLocks noGrp="1"/>
          </p:cNvSpPr>
          <p:nvPr>
            <p:ph type="body" idx="1"/>
          </p:nvPr>
        </p:nvSpPr>
        <p:spPr bwMode="auto">
          <a:xfrm>
            <a:off x="233680" y="3563938"/>
            <a:ext cx="6543040" cy="5427662"/>
          </a:xfrm>
          <a:noFill/>
        </p:spPr>
        <p:txBody>
          <a:bodyPr wrap="square" numCol="1" anchor="t" anchorCtr="0" compatLnSpc="1">
            <a:prstTxWarp prst="textNoShape">
              <a:avLst/>
            </a:prstTxWarp>
          </a:bodyPr>
          <a:lstStyle/>
          <a:p>
            <a:pPr marL="1143000" lvl="2" indent="-228600" eaLnBrk="1" hangingPunct="1">
              <a:spcBef>
                <a:spcPts val="900"/>
              </a:spcBef>
              <a:spcAft>
                <a:spcPts val="600"/>
              </a:spcAft>
            </a:pPr>
            <a:r>
              <a:rPr lang="en-US" sz="1600" b="1" dirty="0" smtClean="0">
                <a:solidFill>
                  <a:srgbClr val="000000"/>
                </a:solidFill>
              </a:rPr>
              <a:t>        </a:t>
            </a:r>
          </a:p>
          <a:p>
            <a:pPr eaLnBrk="1" hangingPunct="1">
              <a:spcBef>
                <a:spcPct val="0"/>
              </a:spcBef>
              <a:buFontTx/>
              <a:buNone/>
            </a:pPr>
            <a:endParaRPr lang="en-US" sz="1800" b="1" u="sng" dirty="0" smtClean="0">
              <a:solidFill>
                <a:srgbClr val="000000"/>
              </a:solidFill>
            </a:endParaRPr>
          </a:p>
          <a:p>
            <a:pPr eaLnBrk="1" hangingPunct="1">
              <a:spcBef>
                <a:spcPct val="0"/>
              </a:spcBef>
              <a:buFontTx/>
              <a:buChar char="•"/>
            </a:pPr>
            <a:endParaRPr lang="en-US" sz="1800" u="sng" dirty="0" smtClean="0">
              <a:solidFill>
                <a:srgbClr val="000000"/>
              </a:solidFill>
            </a:endParaRPr>
          </a:p>
          <a:p>
            <a:pPr eaLnBrk="1" hangingPunct="1">
              <a:spcBef>
                <a:spcPct val="0"/>
              </a:spcBef>
              <a:buFontTx/>
              <a:buNone/>
            </a:pPr>
            <a:endParaRPr lang="en-US" sz="1800" u="sng"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7738CDE0-DC72-4745-831D-F6EAEC7652D0}" type="slidenum">
              <a:rPr lang="en-US"/>
              <a:pPr>
                <a:defRPr/>
              </a:pPr>
              <a:t>18</a:t>
            </a:fld>
            <a:endParaRPr lang="en-US"/>
          </a:p>
        </p:txBody>
      </p:sp>
      <p:sp>
        <p:nvSpPr>
          <p:cNvPr id="50179" name="Slide Image Placeholder 1"/>
          <p:cNvSpPr>
            <a:spLocks noGrp="1" noRot="1" noChangeAspect="1" noTextEdit="1"/>
          </p:cNvSpPr>
          <p:nvPr>
            <p:ph type="sldImg"/>
          </p:nvPr>
        </p:nvSpPr>
        <p:spPr bwMode="auto">
          <a:xfrm>
            <a:off x="990600" y="150813"/>
            <a:ext cx="5080000" cy="3811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Notes Placeholder 2"/>
          <p:cNvSpPr>
            <a:spLocks noGrp="1"/>
          </p:cNvSpPr>
          <p:nvPr>
            <p:ph type="body" idx="1"/>
          </p:nvPr>
        </p:nvSpPr>
        <p:spPr bwMode="auto">
          <a:xfrm>
            <a:off x="233681" y="4267199"/>
            <a:ext cx="6387253" cy="48768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143000" lvl="2" indent="-228600" algn="l" eaLnBrk="1" hangingPunct="1">
              <a:spcBef>
                <a:spcPts val="900"/>
              </a:spcBef>
              <a:spcAft>
                <a:spcPts val="900"/>
              </a:spcAft>
            </a:pPr>
            <a:endParaRPr lang="en-US" sz="1600" u="sng"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79E77B93-3DEB-4F94-861F-0660F5ABD24F}" type="slidenum">
              <a:rPr lang="en-US"/>
              <a:pPr>
                <a:defRPr/>
              </a:pPr>
              <a:t>19</a:t>
            </a:fld>
            <a:endParaRPr lang="en-US"/>
          </a:p>
        </p:txBody>
      </p:sp>
      <p:sp>
        <p:nvSpPr>
          <p:cNvPr id="51203" name="Slide Image Placeholder 1"/>
          <p:cNvSpPr>
            <a:spLocks noGrp="1" noRot="1" noChangeAspect="1" noTextEdit="1"/>
          </p:cNvSpPr>
          <p:nvPr>
            <p:ph type="sldImg"/>
          </p:nvPr>
        </p:nvSpPr>
        <p:spPr bwMode="auto">
          <a:xfrm>
            <a:off x="1025525" y="0"/>
            <a:ext cx="4179888"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Notes Placeholder 2"/>
          <p:cNvSpPr>
            <a:spLocks noGrp="1"/>
          </p:cNvSpPr>
          <p:nvPr>
            <p:ph type="body" idx="1"/>
          </p:nvPr>
        </p:nvSpPr>
        <p:spPr bwMode="auto">
          <a:xfrm>
            <a:off x="311573" y="3254377"/>
            <a:ext cx="6543040" cy="604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sz="1400"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90600" y="0"/>
            <a:ext cx="5283200" cy="3962400"/>
          </a:xfrm>
          <a:noFill/>
          <a:ln>
            <a:solidFill>
              <a:srgbClr val="000000"/>
            </a:solidFill>
            <a:miter lim="800000"/>
            <a:headEnd/>
            <a:tailEnd/>
          </a:ln>
        </p:spPr>
      </p:sp>
      <p:sp>
        <p:nvSpPr>
          <p:cNvPr id="32771" name="Notes Placeholder 2"/>
          <p:cNvSpPr>
            <a:spLocks noGrp="1"/>
          </p:cNvSpPr>
          <p:nvPr>
            <p:ph type="body" idx="1"/>
          </p:nvPr>
        </p:nvSpPr>
        <p:spPr bwMode="auto">
          <a:xfrm>
            <a:off x="155789" y="4038600"/>
            <a:ext cx="6549812" cy="5029200"/>
          </a:xfrm>
          <a:noFill/>
        </p:spPr>
        <p:txBody>
          <a:bodyPr wrap="square" numCol="1" anchor="t" anchorCtr="0" compatLnSpc="1">
            <a:prstTxWarp prst="textNoShape">
              <a:avLst/>
            </a:prstTxWarp>
            <a:noAutofit/>
          </a:bodyPr>
          <a:lstStyle/>
          <a:p>
            <a:pPr eaLnBrk="1" hangingPunct="1">
              <a:spcBef>
                <a:spcPct val="0"/>
              </a:spcBef>
            </a:pPr>
            <a:endParaRPr lang="en-US" sz="1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xfrm>
            <a:off x="457200" y="4416429"/>
            <a:ext cx="6096000" cy="4879971"/>
          </a:xfrm>
          <a:noFill/>
        </p:spPr>
        <p:txBody>
          <a:bodyPr wrap="square" numCol="1" anchor="t" anchorCtr="0" compatLnSpc="1">
            <a:prstTxWarp prst="textNoShape">
              <a:avLst/>
            </a:prstTxWarp>
            <a:normAutofit/>
          </a:bodyPr>
          <a:lstStyle/>
          <a:p>
            <a:pPr marL="0" indent="0" eaLnBrk="1" hangingPunct="1">
              <a:spcBef>
                <a:spcPct val="0"/>
              </a:spcBef>
              <a:buFont typeface="Arial" pitchFamily="34" charset="0"/>
              <a:buNone/>
            </a:pPr>
            <a:endParaRPr lang="en-US" sz="1600" dirty="0" smtClean="0"/>
          </a:p>
          <a:p>
            <a:pPr eaLnBrk="1" hangingPunct="1">
              <a:spcBef>
                <a:spcPct val="0"/>
              </a:spcBef>
            </a:pPr>
            <a:endParaRPr lang="en-US" sz="1600" b="1" i="1" u="non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315C36D9-6F9A-4D83-9B33-3F77EC60C12D}" type="slidenum">
              <a:rPr lang="en-US"/>
              <a:pPr>
                <a:defRPr/>
              </a:pPr>
              <a:t>3</a:t>
            </a:fld>
            <a:endParaRPr lang="en-US"/>
          </a:p>
        </p:txBody>
      </p:sp>
      <p:sp>
        <p:nvSpPr>
          <p:cNvPr id="29699" name="Slide Image Placeholder 1"/>
          <p:cNvSpPr>
            <a:spLocks noGrp="1" noRot="1" noChangeAspect="1" noTextEdit="1"/>
          </p:cNvSpPr>
          <p:nvPr>
            <p:ph type="sldImg"/>
          </p:nvPr>
        </p:nvSpPr>
        <p:spPr bwMode="auto">
          <a:xfrm>
            <a:off x="1220788" y="150813"/>
            <a:ext cx="4646612" cy="3486150"/>
          </a:xfrm>
          <a:noFill/>
          <a:ln>
            <a:solidFill>
              <a:srgbClr val="000000"/>
            </a:solidFill>
            <a:miter lim="800000"/>
            <a:headEnd/>
            <a:tailEnd/>
          </a:ln>
        </p:spPr>
      </p:sp>
      <p:sp>
        <p:nvSpPr>
          <p:cNvPr id="29700" name="Notes Placeholder 2"/>
          <p:cNvSpPr>
            <a:spLocks noGrp="1"/>
          </p:cNvSpPr>
          <p:nvPr>
            <p:ph type="body" idx="1"/>
          </p:nvPr>
        </p:nvSpPr>
        <p:spPr bwMode="auto">
          <a:xfrm>
            <a:off x="311574" y="3733799"/>
            <a:ext cx="6465147" cy="5562601"/>
          </a:xfrm>
          <a:noFill/>
        </p:spPr>
        <p:txBody>
          <a:bodyPr wrap="square" numCol="1" anchor="t" anchorCtr="0" compatLnSpc="1">
            <a:prstTxWarp prst="textNoShape">
              <a:avLst/>
            </a:prstTxWarp>
            <a:normAutofit fontScale="47500" lnSpcReduction="20000"/>
          </a:bodyPr>
          <a:lstStyle/>
          <a:p>
            <a:pPr marL="0" indent="0" eaLnBrk="1" hangingPunct="1">
              <a:lnSpc>
                <a:spcPct val="120000"/>
              </a:lnSpc>
              <a:spcBef>
                <a:spcPct val="0"/>
              </a:spcBef>
              <a:buFont typeface="Arial" pitchFamily="34" charset="0"/>
              <a:buNone/>
            </a:pPr>
            <a:r>
              <a:rPr lang="en-US" sz="3300" i="0" kern="1200" baseline="0" dirty="0" smtClean="0">
                <a:solidFill>
                  <a:schemeClr val="tx1"/>
                </a:solidFill>
              </a:rPr>
              <a:t>	</a:t>
            </a:r>
            <a:r>
              <a:rPr lang="en-US" sz="3300" i="1" kern="1200" baseline="0" dirty="0" smtClean="0">
                <a:solidFill>
                  <a:schemeClr val="tx1"/>
                </a:solidFill>
              </a:rPr>
              <a:t>	</a:t>
            </a:r>
          </a:p>
          <a:p>
            <a:pPr marL="342900" indent="-342900" eaLnBrk="1" hangingPunct="1">
              <a:spcBef>
                <a:spcPct val="0"/>
              </a:spcBef>
              <a:buFont typeface="Arial" pitchFamily="34" charset="0"/>
              <a:buChar char="•"/>
            </a:pPr>
            <a:endParaRPr lang="en-US" sz="3300" u="sng" dirty="0" smtClean="0"/>
          </a:p>
          <a:p>
            <a:pPr marL="285750" indent="-285750" eaLnBrk="1" hangingPunct="1">
              <a:spcBef>
                <a:spcPct val="0"/>
              </a:spcBef>
              <a:buFont typeface="Arial" pitchFamily="34" charset="0"/>
              <a:buChar char="•"/>
            </a:pPr>
            <a:endParaRPr lang="en-US" sz="1600" u="sng"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43000" y="3175"/>
            <a:ext cx="4646613" cy="3486150"/>
          </a:xfrm>
          <a:noFill/>
          <a:ln>
            <a:solidFill>
              <a:srgbClr val="000000"/>
            </a:solidFill>
            <a:miter lim="800000"/>
            <a:headEnd/>
            <a:tailEnd/>
          </a:ln>
        </p:spPr>
      </p:sp>
      <p:sp>
        <p:nvSpPr>
          <p:cNvPr id="33795" name="Notes Placeholder 2"/>
          <p:cNvSpPr>
            <a:spLocks noGrp="1"/>
          </p:cNvSpPr>
          <p:nvPr>
            <p:ph type="body" idx="1"/>
          </p:nvPr>
        </p:nvSpPr>
        <p:spPr bwMode="auto">
          <a:xfrm>
            <a:off x="311574" y="3581401"/>
            <a:ext cx="6465146" cy="5486400"/>
          </a:xfrm>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sz="1800" dirty="0"/>
          </a:p>
        </p:txBody>
      </p:sp>
      <p:sp>
        <p:nvSpPr>
          <p:cNvPr id="4" name="Slide Number Placeholder 3"/>
          <p:cNvSpPr>
            <a:spLocks noGrp="1"/>
          </p:cNvSpPr>
          <p:nvPr>
            <p:ph type="sldNum" sz="quarter" idx="10"/>
          </p:nvPr>
        </p:nvSpPr>
        <p:spPr/>
        <p:txBody>
          <a:bodyPr/>
          <a:lstStyle/>
          <a:p>
            <a:pPr>
              <a:defRPr/>
            </a:pPr>
            <a:fld id="{6C8A1AAE-3B5A-4753-867B-7B7A8776D710}" type="slidenum">
              <a:rPr lang="en-US" smtClean="0"/>
              <a:pPr>
                <a:defRPr/>
              </a:pPr>
              <a:t>23</a:t>
            </a:fld>
            <a:endParaRPr lang="en-US"/>
          </a:p>
        </p:txBody>
      </p:sp>
    </p:spTree>
    <p:extLst>
      <p:ext uri="{BB962C8B-B14F-4D97-AF65-F5344CB8AC3E}">
        <p14:creationId xmlns:p14="http://schemas.microsoft.com/office/powerpoint/2010/main" val="3143643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219200" y="228600"/>
            <a:ext cx="4646613" cy="3486150"/>
          </a:xfrm>
          <a:noFill/>
          <a:ln>
            <a:solidFill>
              <a:srgbClr val="000000"/>
            </a:solidFill>
            <a:miter lim="800000"/>
            <a:headEnd/>
            <a:tailEnd/>
          </a:ln>
        </p:spPr>
      </p:sp>
      <p:sp>
        <p:nvSpPr>
          <p:cNvPr id="38915" name="Notes Placeholder 2"/>
          <p:cNvSpPr>
            <a:spLocks noGrp="1"/>
          </p:cNvSpPr>
          <p:nvPr>
            <p:ph type="body" idx="1"/>
          </p:nvPr>
        </p:nvSpPr>
        <p:spPr bwMode="auto">
          <a:xfrm>
            <a:off x="228600" y="3886200"/>
            <a:ext cx="6553200" cy="5410200"/>
          </a:xfrm>
          <a:noFill/>
        </p:spPr>
        <p:txBody>
          <a:bodyPr wrap="square" numCol="1" anchor="t" anchorCtr="0" compatLnSpc="1">
            <a:prstTxWarp prst="textNoShape">
              <a:avLst/>
            </a:prstTxWarp>
            <a:noAutofit/>
          </a:bodyPr>
          <a:lstStyle/>
          <a:p>
            <a:pPr marL="0" indent="0" eaLnBrk="1" hangingPunct="1">
              <a:spcBef>
                <a:spcPct val="0"/>
              </a:spcBef>
              <a:buFont typeface="Arial" pitchFamily="34" charset="0"/>
              <a:buNone/>
            </a:pPr>
            <a:endParaRPr lang="en-US" sz="1800" b="1"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219200" y="76200"/>
            <a:ext cx="4495800" cy="3371850"/>
          </a:xfrm>
          <a:noFill/>
          <a:ln>
            <a:solidFill>
              <a:srgbClr val="000000"/>
            </a:solidFill>
            <a:miter lim="800000"/>
            <a:headEnd/>
            <a:tailEnd/>
          </a:ln>
        </p:spPr>
      </p:sp>
      <p:sp>
        <p:nvSpPr>
          <p:cNvPr id="40963" name="Notes Placeholder 2"/>
          <p:cNvSpPr>
            <a:spLocks noGrp="1"/>
          </p:cNvSpPr>
          <p:nvPr>
            <p:ph type="body" idx="1"/>
          </p:nvPr>
        </p:nvSpPr>
        <p:spPr bwMode="auto">
          <a:xfrm>
            <a:off x="76200" y="3505200"/>
            <a:ext cx="6934200" cy="5791199"/>
          </a:xfrm>
          <a:noFill/>
        </p:spPr>
        <p:txBody>
          <a:bodyPr wrap="square" numCol="1" anchor="t" anchorCtr="0" compatLnSpc="1">
            <a:prstTxWarp prst="textNoShape">
              <a:avLst/>
            </a:prstTxWarp>
            <a:noAutofit/>
          </a:bodyPr>
          <a:lstStyle/>
          <a:p>
            <a:pPr marL="0" marR="0" lvl="1"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1600" b="1" u="sng"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219200" y="36513"/>
            <a:ext cx="4648200" cy="3486150"/>
          </a:xfrm>
          <a:noFill/>
          <a:ln>
            <a:solidFill>
              <a:srgbClr val="000000"/>
            </a:solidFill>
            <a:miter lim="800000"/>
            <a:headEnd/>
            <a:tailEnd/>
          </a:ln>
        </p:spPr>
      </p:sp>
      <p:sp>
        <p:nvSpPr>
          <p:cNvPr id="43011" name="Notes Placeholder 2"/>
          <p:cNvSpPr>
            <a:spLocks noGrp="1"/>
          </p:cNvSpPr>
          <p:nvPr>
            <p:ph type="body" idx="1"/>
          </p:nvPr>
        </p:nvSpPr>
        <p:spPr bwMode="auto">
          <a:xfrm>
            <a:off x="381000" y="3657600"/>
            <a:ext cx="6248399" cy="5486401"/>
          </a:xfrm>
          <a:noFill/>
        </p:spPr>
        <p:txBody>
          <a:bodyPr wrap="square" numCol="1" anchor="t" anchorCtr="0" compatLnSpc="1">
            <a:prstTxWarp prst="textNoShape">
              <a:avLst/>
            </a:prstTxWarp>
            <a:normAutofit/>
          </a:bodyPr>
          <a:lstStyle/>
          <a:p>
            <a:pPr marL="0" indent="0" eaLnBrk="1" hangingPunct="1">
              <a:spcBef>
                <a:spcPct val="0"/>
              </a:spcBef>
              <a:buFont typeface="Arial" pitchFamily="34" charset="0"/>
              <a:buNone/>
            </a:pPr>
            <a:endParaRPr lang="en-US" sz="1800" b="1" u="sng" dirty="0" smtClean="0"/>
          </a:p>
          <a:p>
            <a:pPr marL="285750" indent="-285750" eaLnBrk="1" hangingPunct="1">
              <a:spcBef>
                <a:spcPct val="0"/>
              </a:spcBef>
              <a:buFont typeface="Arial" pitchFamily="34" charset="0"/>
              <a:buChar char="•"/>
            </a:pPr>
            <a:endParaRPr lang="en-US" sz="1800" b="1" u="sng" dirty="0" smtClean="0"/>
          </a:p>
          <a:p>
            <a:pPr eaLnBrk="1" hangingPunct="1">
              <a:spcBef>
                <a:spcPct val="0"/>
              </a:spcBef>
            </a:pPr>
            <a:endParaRPr lang="en-US" sz="1800" b="1" u="sng"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sz="1800" b="1" dirty="0">
              <a:solidFill>
                <a:srgbClr val="FF0000"/>
              </a:solidFill>
            </a:endParaRPr>
          </a:p>
        </p:txBody>
      </p:sp>
      <p:sp>
        <p:nvSpPr>
          <p:cNvPr id="4" name="Slide Number Placeholder 3"/>
          <p:cNvSpPr>
            <a:spLocks noGrp="1"/>
          </p:cNvSpPr>
          <p:nvPr>
            <p:ph type="sldNum" sz="quarter" idx="10"/>
          </p:nvPr>
        </p:nvSpPr>
        <p:spPr/>
        <p:txBody>
          <a:bodyPr/>
          <a:lstStyle/>
          <a:p>
            <a:pPr>
              <a:defRPr/>
            </a:pPr>
            <a:fld id="{6C8A1AAE-3B5A-4753-867B-7B7A8776D710}" type="slidenum">
              <a:rPr lang="en-US" smtClean="0"/>
              <a:pPr>
                <a:defRPr/>
              </a:pPr>
              <a:t>28</a:t>
            </a:fld>
            <a:endParaRPr lang="en-US"/>
          </a:p>
        </p:txBody>
      </p:sp>
    </p:spTree>
    <p:extLst>
      <p:ext uri="{BB962C8B-B14F-4D97-AF65-F5344CB8AC3E}">
        <p14:creationId xmlns:p14="http://schemas.microsoft.com/office/powerpoint/2010/main" val="4174365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8A1AAE-3B5A-4753-867B-7B7A8776D710}" type="slidenum">
              <a:rPr lang="en-US" smtClean="0"/>
              <a:pPr>
                <a:defRPr/>
              </a:pPr>
              <a:t>29</a:t>
            </a:fld>
            <a:endParaRPr lang="en-US"/>
          </a:p>
        </p:txBody>
      </p:sp>
    </p:spTree>
    <p:extLst>
      <p:ext uri="{BB962C8B-B14F-4D97-AF65-F5344CB8AC3E}">
        <p14:creationId xmlns:p14="http://schemas.microsoft.com/office/powerpoint/2010/main" val="118359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304800" y="3733800"/>
            <a:ext cx="6477000" cy="5562600"/>
          </a:xfrm>
        </p:spPr>
        <p:txBody>
          <a:bodyPr>
            <a:normAutofit fontScale="85000" lnSpcReduction="10000"/>
          </a:bodyPr>
          <a:lstStyle/>
          <a:p>
            <a:r>
              <a:rPr lang="en-US" sz="1300" b="0" i="0" u="none" strike="noStrike" kern="1200" baseline="0" dirty="0" smtClean="0">
                <a:solidFill>
                  <a:schemeClr val="tx1"/>
                </a:solidFill>
              </a:rPr>
              <a:t> </a:t>
            </a:r>
            <a:endParaRPr lang="en-US" sz="1300" baseline="0" dirty="0" smtClean="0"/>
          </a:p>
        </p:txBody>
      </p:sp>
      <p:sp>
        <p:nvSpPr>
          <p:cNvPr id="4" name="Slide Number Placeholder 3"/>
          <p:cNvSpPr>
            <a:spLocks noGrp="1"/>
          </p:cNvSpPr>
          <p:nvPr>
            <p:ph type="sldNum" sz="quarter" idx="10"/>
          </p:nvPr>
        </p:nvSpPr>
        <p:spPr/>
        <p:txBody>
          <a:bodyPr/>
          <a:lstStyle/>
          <a:p>
            <a:pPr>
              <a:defRPr/>
            </a:pPr>
            <a:fld id="{6C8A1AAE-3B5A-4753-867B-7B7A8776D710}" type="slidenum">
              <a:rPr lang="en-US" smtClean="0"/>
              <a:pPr>
                <a:defRPr/>
              </a:pPr>
              <a:t>33</a:t>
            </a:fld>
            <a:endParaRPr lang="en-US"/>
          </a:p>
        </p:txBody>
      </p:sp>
    </p:spTree>
    <p:extLst>
      <p:ext uri="{BB962C8B-B14F-4D97-AF65-F5344CB8AC3E}">
        <p14:creationId xmlns:p14="http://schemas.microsoft.com/office/powerpoint/2010/main" val="2877851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835150" y="0"/>
            <a:ext cx="3498850" cy="2624138"/>
          </a:xfrm>
          <a:noFill/>
          <a:ln>
            <a:solidFill>
              <a:srgbClr val="000000"/>
            </a:solidFill>
            <a:miter lim="800000"/>
            <a:headEnd/>
            <a:tailEnd/>
          </a:ln>
        </p:spPr>
      </p:sp>
      <p:sp>
        <p:nvSpPr>
          <p:cNvPr id="3" name="Notes Placeholder 2"/>
          <p:cNvSpPr>
            <a:spLocks noGrp="1"/>
          </p:cNvSpPr>
          <p:nvPr>
            <p:ph type="body" idx="1"/>
          </p:nvPr>
        </p:nvSpPr>
        <p:spPr>
          <a:xfrm>
            <a:off x="152400" y="2590801"/>
            <a:ext cx="6705600" cy="6705600"/>
          </a:xfrm>
        </p:spPr>
        <p:txBody>
          <a:bodyPr>
            <a:noAutofit/>
          </a:bodyPr>
          <a:lstStyle/>
          <a:p>
            <a:pPr eaLnBrk="1" fontAlgn="auto" hangingPunct="1">
              <a:spcBef>
                <a:spcPts val="0"/>
              </a:spcBef>
              <a:spcAft>
                <a:spcPts val="0"/>
              </a:spcAft>
              <a:defRPr/>
            </a:pPr>
            <a:endParaRPr lang="en-US" sz="1000"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429"/>
            <a:ext cx="6019799" cy="4575171"/>
          </a:xfrm>
        </p:spPr>
        <p:txBody>
          <a:bodyPr>
            <a:normAutofit/>
          </a:bodyPr>
          <a:lstStyle/>
          <a:p>
            <a:pPr marL="0" indent="0" eaLnBrk="1" hangingPunct="1">
              <a:spcBef>
                <a:spcPct val="0"/>
              </a:spcBef>
              <a:buFont typeface="Arial" pitchFamily="34" charset="0"/>
              <a:buNone/>
            </a:pPr>
            <a:endParaRPr lang="en-US" sz="1600" dirty="0"/>
          </a:p>
        </p:txBody>
      </p:sp>
      <p:sp>
        <p:nvSpPr>
          <p:cNvPr id="4" name="Slide Number Placeholder 3"/>
          <p:cNvSpPr>
            <a:spLocks noGrp="1"/>
          </p:cNvSpPr>
          <p:nvPr>
            <p:ph type="sldNum" sz="quarter" idx="10"/>
          </p:nvPr>
        </p:nvSpPr>
        <p:spPr/>
        <p:txBody>
          <a:bodyPr/>
          <a:lstStyle/>
          <a:p>
            <a:pPr>
              <a:defRPr/>
            </a:pPr>
            <a:fld id="{6C8A1AAE-3B5A-4753-867B-7B7A8776D710}" type="slidenum">
              <a:rPr lang="en-US" smtClean="0"/>
              <a:pPr>
                <a:defRPr/>
              </a:pPr>
              <a:t>35</a:t>
            </a:fld>
            <a:endParaRPr lang="en-US"/>
          </a:p>
        </p:txBody>
      </p:sp>
    </p:spTree>
    <p:extLst>
      <p:ext uri="{BB962C8B-B14F-4D97-AF65-F5344CB8AC3E}">
        <p14:creationId xmlns:p14="http://schemas.microsoft.com/office/powerpoint/2010/main" val="169965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F89137C2-78AC-4949-A60F-83429C3B85F1}" type="slidenum">
              <a:rPr lang="en-US"/>
              <a:pPr>
                <a:defRPr/>
              </a:pPr>
              <a:t>4</a:t>
            </a:fld>
            <a:endParaRPr lang="en-US"/>
          </a:p>
        </p:txBody>
      </p:sp>
      <p:sp>
        <p:nvSpPr>
          <p:cNvPr id="307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 typeface="Arial" pitchFamily="34" charset="0"/>
              <a:buNone/>
            </a:pPr>
            <a:endParaRPr lang="en-US" sz="1800" b="1" u="sng" dirty="0"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0"/>
            <a:ext cx="4494213" cy="3371850"/>
          </a:xfrm>
        </p:spPr>
      </p:sp>
      <p:sp>
        <p:nvSpPr>
          <p:cNvPr id="3" name="Notes Placeholder 2"/>
          <p:cNvSpPr>
            <a:spLocks noGrp="1"/>
          </p:cNvSpPr>
          <p:nvPr>
            <p:ph type="body" idx="1"/>
          </p:nvPr>
        </p:nvSpPr>
        <p:spPr>
          <a:xfrm>
            <a:off x="389468" y="3429000"/>
            <a:ext cx="6387253" cy="5867400"/>
          </a:xfrm>
        </p:spPr>
        <p:txBody>
          <a:bodyPr>
            <a:normAutofit fontScale="85000" lnSpcReduction="10000"/>
          </a:bodyPr>
          <a:lstStyle/>
          <a:p>
            <a:pPr marL="0" indent="0" eaLnBrk="1" fontAlgn="auto" hangingPunct="1">
              <a:lnSpc>
                <a:spcPct val="120000"/>
              </a:lnSpc>
              <a:spcBef>
                <a:spcPts val="0"/>
              </a:spcBef>
              <a:spcAft>
                <a:spcPts val="0"/>
              </a:spcAft>
              <a:buFont typeface="Arial" pitchFamily="34" charset="0"/>
              <a:buNone/>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905000" y="7938"/>
            <a:ext cx="3467100" cy="2600325"/>
          </a:xfrm>
          <a:noFill/>
          <a:ln>
            <a:solidFill>
              <a:srgbClr val="000000"/>
            </a:solidFill>
            <a:miter lim="800000"/>
            <a:headEnd/>
            <a:tailEnd/>
          </a:ln>
        </p:spPr>
      </p:sp>
      <p:sp>
        <p:nvSpPr>
          <p:cNvPr id="3" name="Notes Placeholder 2"/>
          <p:cNvSpPr>
            <a:spLocks noGrp="1"/>
          </p:cNvSpPr>
          <p:nvPr>
            <p:ph type="body" idx="1"/>
          </p:nvPr>
        </p:nvSpPr>
        <p:spPr>
          <a:xfrm>
            <a:off x="0" y="2667000"/>
            <a:ext cx="7010400" cy="6629400"/>
          </a:xfrm>
        </p:spPr>
        <p:txBody>
          <a:bodyPr>
            <a:normAutofit fontScale="25000" lnSpcReduction="20000"/>
          </a:bodyPr>
          <a:lstStyle/>
          <a:p>
            <a:pPr marL="0" indent="0" eaLnBrk="1" fontAlgn="auto" hangingPunct="1">
              <a:spcBef>
                <a:spcPts val="0"/>
              </a:spcBef>
              <a:spcAft>
                <a:spcPts val="0"/>
              </a:spcAft>
              <a:buFont typeface="Arial" pitchFamily="34" charset="0"/>
              <a:buNone/>
              <a:defRPr/>
            </a:pPr>
            <a:endParaRPr lang="en-US" sz="4800"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0C402-B36F-4C86-ACDA-B8D323D0AFCE}"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508633BD-8A52-4424-A7D7-88585C1112CC}" type="slidenum">
              <a:rPr lang="en-US"/>
              <a:pPr>
                <a:defRPr/>
              </a:pPr>
              <a:t>5</a:t>
            </a:fld>
            <a:endParaRPr lang="en-US"/>
          </a:p>
        </p:txBody>
      </p:sp>
      <p:sp>
        <p:nvSpPr>
          <p:cNvPr id="31747" name="Slide Image Placeholder 1"/>
          <p:cNvSpPr>
            <a:spLocks noGrp="1" noRot="1" noChangeAspect="1" noTextEdit="1"/>
          </p:cNvSpPr>
          <p:nvPr>
            <p:ph type="sldImg"/>
          </p:nvPr>
        </p:nvSpPr>
        <p:spPr bwMode="auto">
          <a:xfrm>
            <a:off x="1065213" y="230188"/>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Notes Placeholder 2"/>
          <p:cNvSpPr>
            <a:spLocks noGrp="1"/>
          </p:cNvSpPr>
          <p:nvPr>
            <p:ph type="body" idx="1"/>
          </p:nvPr>
        </p:nvSpPr>
        <p:spPr bwMode="auto">
          <a:xfrm>
            <a:off x="155788" y="3886201"/>
            <a:ext cx="6620933" cy="5410200"/>
          </a:xfrm>
        </p:spPr>
        <p:txBody>
          <a:bodyPr wrap="square" numCol="1" anchor="t" anchorCtr="0" compatLnSpc="1">
            <a:prstTxWarp prst="textNoShape">
              <a:avLst/>
            </a:prstTxWarp>
            <a:normAutofit/>
          </a:bodyPr>
          <a:lstStyle/>
          <a:p>
            <a:pPr marL="0" indent="0">
              <a:buFont typeface="Arial" pitchFamily="34" charset="0"/>
              <a:buNone/>
              <a:defRPr/>
            </a:pPr>
            <a:endParaRPr lang="en-US" sz="1600" u="sn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57C56E75-B977-4CC6-BB1E-7ACE64DDB70B}" type="slidenum">
              <a:rPr lang="en-US"/>
              <a:pPr>
                <a:defRPr/>
              </a:pPr>
              <a:t>6</a:t>
            </a:fld>
            <a:endParaRPr lang="en-US"/>
          </a:p>
        </p:txBody>
      </p:sp>
      <p:sp>
        <p:nvSpPr>
          <p:cNvPr id="32771" name="Slide Image Placeholder 1"/>
          <p:cNvSpPr>
            <a:spLocks noGrp="1" noRot="1" noChangeAspect="1" noTextEdit="1"/>
          </p:cNvSpPr>
          <p:nvPr>
            <p:ph type="sldImg"/>
          </p:nvPr>
        </p:nvSpPr>
        <p:spPr bwMode="auto">
          <a:xfrm>
            <a:off x="1830388" y="0"/>
            <a:ext cx="3563937"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Notes Placeholder 2"/>
          <p:cNvSpPr>
            <a:spLocks noGrp="1"/>
          </p:cNvSpPr>
          <p:nvPr>
            <p:ph type="body" idx="1"/>
          </p:nvPr>
        </p:nvSpPr>
        <p:spPr bwMode="auto">
          <a:xfrm>
            <a:off x="228600" y="2743202"/>
            <a:ext cx="6553200" cy="655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indent="0" eaLnBrk="1" hangingPunct="1">
              <a:spcBef>
                <a:spcPct val="0"/>
              </a:spcBef>
              <a:buFont typeface="Arial" pitchFamily="34" charset="0"/>
              <a:buNone/>
            </a:pPr>
            <a:endParaRPr lang="en-US" sz="1400" u="sng"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7D7C7F6C-610A-403B-A83A-F8C03B5A6012}" type="slidenum">
              <a:rPr lang="en-US"/>
              <a:pPr>
                <a:defRPr/>
              </a:pPr>
              <a:t>7</a:t>
            </a:fld>
            <a:endParaRPr lang="en-US"/>
          </a:p>
        </p:txBody>
      </p:sp>
      <p:sp>
        <p:nvSpPr>
          <p:cNvPr id="33795" name="Slide Image Placeholder 1"/>
          <p:cNvSpPr>
            <a:spLocks noGrp="1" noRot="1" noChangeAspect="1" noTextEdit="1"/>
          </p:cNvSpPr>
          <p:nvPr>
            <p:ph type="sldImg"/>
          </p:nvPr>
        </p:nvSpPr>
        <p:spPr bwMode="auto">
          <a:xfrm>
            <a:off x="833438" y="230188"/>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p:cNvSpPr>
            <a:spLocks noGrp="1"/>
          </p:cNvSpPr>
          <p:nvPr>
            <p:ph type="body" idx="1"/>
          </p:nvPr>
        </p:nvSpPr>
        <p:spPr bwMode="auto">
          <a:xfrm>
            <a:off x="304800" y="3810000"/>
            <a:ext cx="6477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FD88C67F-7DB3-49A7-BEDD-A2CB448342A3}" type="slidenum">
              <a:rPr lang="en-US"/>
              <a:pPr>
                <a:defRPr/>
              </a:pPr>
              <a:t>8</a:t>
            </a:fld>
            <a:endParaRPr lang="en-US"/>
          </a:p>
        </p:txBody>
      </p:sp>
      <p:sp>
        <p:nvSpPr>
          <p:cNvPr id="34819" name="Rectangle 2"/>
          <p:cNvSpPr>
            <a:spLocks noGrp="1" noRot="1" noChangeAspect="1" noTextEdit="1"/>
          </p:cNvSpPr>
          <p:nvPr>
            <p:ph type="sldImg"/>
          </p:nvPr>
        </p:nvSpPr>
        <p:spPr bwMode="auto">
          <a:xfrm>
            <a:off x="1103313" y="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p:cNvSpPr>
          <p:nvPr>
            <p:ph type="body" idx="1"/>
          </p:nvPr>
        </p:nvSpPr>
        <p:spPr bwMode="auto">
          <a:xfrm>
            <a:off x="233681" y="3505200"/>
            <a:ext cx="6548119"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sz="1600" u="sng"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E236C465-3FC7-4198-8554-9157D1054A3C}" type="slidenum">
              <a:rPr lang="en-US"/>
              <a:pPr>
                <a:defRPr/>
              </a:pPr>
              <a:t>9</a:t>
            </a:fld>
            <a:endParaRPr lang="en-US"/>
          </a:p>
        </p:txBody>
      </p:sp>
      <p:sp>
        <p:nvSpPr>
          <p:cNvPr id="35843" name="Slide Image Placeholder 1"/>
          <p:cNvSpPr>
            <a:spLocks noGrp="1" noRot="1" noChangeAspect="1" noTextEdit="1"/>
          </p:cNvSpPr>
          <p:nvPr>
            <p:ph type="sldImg"/>
          </p:nvPr>
        </p:nvSpPr>
        <p:spPr bwMode="auto">
          <a:xfrm>
            <a:off x="1220788" y="30480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Notes Placeholder 2"/>
          <p:cNvSpPr>
            <a:spLocks noGrp="1"/>
          </p:cNvSpPr>
          <p:nvPr>
            <p:ph type="body" idx="1"/>
          </p:nvPr>
        </p:nvSpPr>
        <p:spPr bwMode="auto">
          <a:xfrm>
            <a:off x="389468" y="3962401"/>
            <a:ext cx="6387253" cy="518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466725" lvl="2" indent="0" eaLnBrk="1" hangingPunct="1">
              <a:spcBef>
                <a:spcPct val="0"/>
              </a:spcBef>
              <a:buFontTx/>
              <a:buNone/>
            </a:pPr>
            <a:endParaRPr lang="en-US" sz="1800" b="1" u="sng" dirty="0" smtClean="0"/>
          </a:p>
          <a:p>
            <a:pPr marL="735013" lvl="2" indent="-268288" eaLnBrk="1" hangingPunct="1">
              <a:spcBef>
                <a:spcPct val="0"/>
              </a:spcBef>
              <a:buFontTx/>
              <a:buChar char="•"/>
            </a:pPr>
            <a:endParaRPr lang="en-US" sz="1800" b="1" u="sng" dirty="0" smtClean="0"/>
          </a:p>
          <a:p>
            <a:pPr marL="735013" lvl="2" indent="-268288" eaLnBrk="1" hangingPunct="1">
              <a:spcBef>
                <a:spcPct val="0"/>
              </a:spcBef>
              <a:buFontTx/>
              <a:buChar char="•"/>
            </a:pPr>
            <a:endParaRPr lang="en-US" sz="1800" u="sng" dirty="0" smtClean="0"/>
          </a:p>
          <a:p>
            <a:pPr marL="735013" lvl="2" indent="-268288" algn="ctr" eaLnBrk="1" hangingPunct="1">
              <a:spcBef>
                <a:spcPct val="0"/>
              </a:spcBef>
              <a:buFont typeface="+mj-lt"/>
              <a:buNone/>
            </a:pPr>
            <a:endParaRPr lang="en-US" sz="1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58F78A7-1C06-44CE-93E6-93A20278B9BD}" type="slidenum">
              <a:rPr lang="en-US"/>
              <a:pPr>
                <a:defRPr/>
              </a:pPr>
              <a:t>10</a:t>
            </a:fld>
            <a:endParaRPr lang="en-US"/>
          </a:p>
        </p:txBody>
      </p:sp>
      <p:sp>
        <p:nvSpPr>
          <p:cNvPr id="36867" name="Slide Image Placeholder 1"/>
          <p:cNvSpPr>
            <a:spLocks noGrp="1" noRot="1" noChangeAspect="1" noTextEdit="1"/>
          </p:cNvSpPr>
          <p:nvPr>
            <p:ph type="sldImg"/>
          </p:nvPr>
        </p:nvSpPr>
        <p:spPr bwMode="auto">
          <a:xfrm>
            <a:off x="1176338" y="0"/>
            <a:ext cx="4073525" cy="3055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p:cNvSpPr>
            <a:spLocks noGrp="1"/>
          </p:cNvSpPr>
          <p:nvPr>
            <p:ph type="body" idx="1"/>
          </p:nvPr>
        </p:nvSpPr>
        <p:spPr bwMode="auto">
          <a:xfrm>
            <a:off x="228600" y="3124200"/>
            <a:ext cx="6553201"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233363" lvl="2" indent="-233363" eaLnBrk="1" hangingPunct="1">
              <a:lnSpc>
                <a:spcPct val="70000"/>
              </a:lnSpc>
              <a:spcBef>
                <a:spcPct val="0"/>
              </a:spcBef>
              <a:buFont typeface="+mj-lt"/>
              <a:buNone/>
            </a:pPr>
            <a:endParaRPr lang="en-US" sz="1600" u="sng"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normAutofit/>
          </a:bodyPr>
          <a:lstStyle>
            <a:lvl1pPr marL="0" indent="0" algn="ctr">
              <a:buNone/>
              <a:defRPr sz="40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normAutofit/>
          </a:bodyPr>
          <a:lstStyle>
            <a:lvl1pPr algn="ctr">
              <a:defRPr lang="en-US" sz="4400" dirty="0">
                <a:solidFill>
                  <a:srgbClr val="FFFFFF"/>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p:txBody>
          <a:bodyPr/>
          <a:lstStyle>
            <a:lvl1pPr>
              <a:defRPr/>
            </a:lvl1pPr>
          </a:lstStyle>
          <a:p>
            <a:pPr>
              <a:defRPr/>
            </a:pPr>
            <a:fld id="{E9031743-170E-4426-A11A-E4C42972FBDB}" type="datetimeFigureOut">
              <a:rPr lang="en-US"/>
              <a:pPr>
                <a:defRPr/>
              </a:pPr>
              <a:t>11/09/2015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C2FE8CB3-E841-40D1-80FF-5F4552A896FD}" type="slidenum">
              <a:rPr lang="en-US"/>
              <a:pPr>
                <a:defRPr/>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781" y="4066032"/>
            <a:ext cx="2682240" cy="279196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02BE406-5F05-4164-A3C5-9290007ED344}" type="datetimeFigureOut">
              <a:rPr lang="en-US"/>
              <a:pPr>
                <a:defRPr/>
              </a:pPr>
              <a:t>11/09/2015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3D40A8-1AAB-4245-AD10-A7D037AA15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BE9286F-7C93-4A87-A93F-5103D1C2404E}" type="datetimeFigureOut">
              <a:rPr lang="en-US"/>
              <a:pPr>
                <a:defRPr/>
              </a:pPr>
              <a:t>11/09/2015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6CEFDC0-E823-49E1-A8A4-5D45FB6FF0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066800"/>
          </a:xfrm>
        </p:spPr>
        <p:txBody>
          <a:bodyPr/>
          <a:lstStyle>
            <a:lvl1pPr algn="ctr">
              <a:defRPr>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228600" y="1219200"/>
            <a:ext cx="8763000" cy="4800600"/>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59DA57C0-C461-4E13-92AE-AB4A2332A1B4}" type="datetimeFigureOut">
              <a:rPr lang="en-US"/>
              <a:pPr>
                <a:defRPr/>
              </a:pPr>
              <a:t>11/09/2015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D0F155-9D97-4359-A7C2-B0882F25C8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normAutofit/>
          </a:bodyPr>
          <a:lstStyle>
            <a:lvl1pPr algn="ctr">
              <a:buNone/>
              <a:defRPr sz="4400" b="0" cap="none">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47938"/>
            <a:ext cx="7772400" cy="1338262"/>
          </a:xfrm>
        </p:spPr>
        <p:txBody>
          <a:bodyPr>
            <a:normAutofit/>
          </a:bodyPr>
          <a:lstStyle>
            <a:lvl1pPr marL="0" indent="0" algn="ctr">
              <a:buNone/>
              <a:defRPr sz="4000">
                <a:solidFill>
                  <a:schemeClr val="tx1">
                    <a:tint val="75000"/>
                  </a:schemeClr>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3AD1D733-B01A-4EFE-A516-F9B2593A1A90}" type="datetimeFigureOut">
              <a:rPr lang="en-US"/>
              <a:pPr>
                <a:defRPr/>
              </a:pPr>
              <a:t>11/09/2015</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A0BBB749-A973-4048-8C63-CC4E6FA572B3}" type="slidenum">
              <a:rPr lang="en-US"/>
              <a:pPr>
                <a:defRPr/>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88278"/>
            <a:ext cx="2682240" cy="279196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271FB9-F64D-42DF-881D-E19116588575}" type="datetimeFigureOut">
              <a:rPr lang="en-US"/>
              <a:pPr>
                <a:defRPr/>
              </a:pPr>
              <a:t>11/09/2015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9D135E8-87E4-44E3-B04E-1C8707BD73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808EFAD-F5A8-43E0-B9E7-1640665E0F76}" type="datetimeFigureOut">
              <a:rPr lang="en-US"/>
              <a:pPr>
                <a:defRPr/>
              </a:pPr>
              <a:t>11/09/2015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290AC32-A451-4B35-B1CE-CFE067A95D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E372C2F-22E6-487B-A0CA-54384EF2E2E2}" type="datetimeFigureOut">
              <a:rPr lang="en-US"/>
              <a:pPr>
                <a:defRPr/>
              </a:pPr>
              <a:t>11/09/2015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5140FBE-1492-4F26-B2FE-294601A857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C3DF990-0055-427C-952D-E88D55AFD7B7}" type="datetimeFigureOut">
              <a:rPr lang="en-US"/>
              <a:pPr>
                <a:defRPr/>
              </a:pPr>
              <a:t>11/09/2015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02C8BCD-130E-4C3A-AEF0-F23A95007D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AEE9A32-20A3-493C-B9E2-EED18CF8C226}" type="datetimeFigureOut">
              <a:rPr lang="en-US"/>
              <a:pPr>
                <a:defRPr/>
              </a:pPr>
              <a:t>11/09/2015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15F5DC2-192C-453E-A6E1-859D6D48C198}"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66032"/>
            <a:ext cx="2682240" cy="27919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4C04645C-019E-4D8B-9017-A2A1A83DEF75}" type="datetimeFigureOut">
              <a:rPr lang="en-US"/>
              <a:pPr>
                <a:defRPr/>
              </a:pPr>
              <a:t>11/09/2015</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158738EC-D03D-4FB7-9E02-DD00B00F15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8406DB9F-4FB3-4D9B-9E9A-FA845198C542}" type="datetimeFigureOut">
              <a:rPr lang="en-US"/>
              <a:pPr>
                <a:defRPr/>
              </a:pPr>
              <a:t>11/09/2015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284F1B77-6DFA-4258-B57D-D31359485C43}" type="slidenum">
              <a:rPr lang="en-US"/>
              <a:pPr>
                <a:defRPr/>
              </a:pPr>
              <a:t>‹#›</a:t>
            </a:fld>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61760" y="4063063"/>
            <a:ext cx="2682240" cy="2791968"/>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 id="2147483718" r:id="rId2"/>
    <p:sldLayoutId id="2147483726" r:id="rId3"/>
    <p:sldLayoutId id="2147483719" r:id="rId4"/>
    <p:sldLayoutId id="2147483720" r:id="rId5"/>
    <p:sldLayoutId id="2147483721" r:id="rId6"/>
    <p:sldLayoutId id="2147483722" r:id="rId7"/>
    <p:sldLayoutId id="2147483727" r:id="rId8"/>
    <p:sldLayoutId id="2147483728" r:id="rId9"/>
    <p:sldLayoutId id="2147483723" r:id="rId10"/>
    <p:sldLayoutId id="214748372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CBFCE"/>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D2DA7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D2DA7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hyperlink" Target="mailto:Shirley.boltz@kdads.k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1000" y="3581400"/>
            <a:ext cx="8763000" cy="3276600"/>
          </a:xfrm>
        </p:spPr>
        <p:txBody>
          <a:bodyPr>
            <a:normAutofit/>
          </a:bodyPr>
          <a:lstStyle/>
          <a:p>
            <a:pPr eaLnBrk="1" fontAlgn="auto" hangingPunct="1">
              <a:spcBef>
                <a:spcPts val="580"/>
              </a:spcBef>
              <a:spcAft>
                <a:spcPts val="0"/>
              </a:spcAft>
              <a:buFont typeface="Wingdings 2"/>
              <a:buNone/>
              <a:defRPr/>
            </a:pPr>
            <a:r>
              <a:rPr lang="en-US" sz="4800" b="1" dirty="0" smtClean="0"/>
              <a:t>SPECIAL TREATMENTS, PROCEDURES and PROGRAMS</a:t>
            </a:r>
          </a:p>
          <a:p>
            <a:pPr eaLnBrk="1" fontAlgn="auto" hangingPunct="1">
              <a:spcBef>
                <a:spcPts val="580"/>
              </a:spcBef>
              <a:spcAft>
                <a:spcPts val="0"/>
              </a:spcAft>
              <a:buFont typeface="Wingdings 2"/>
              <a:buNone/>
              <a:defRPr/>
            </a:pPr>
            <a:r>
              <a:rPr lang="en-US" sz="4800" b="1" dirty="0" smtClean="0"/>
              <a:t>January 21, 2016 1-3PM</a:t>
            </a:r>
            <a:endParaRPr lang="en-US" sz="4800" b="1" dirty="0"/>
          </a:p>
        </p:txBody>
      </p:sp>
      <p:sp>
        <p:nvSpPr>
          <p:cNvPr id="4099" name="Title 1"/>
          <p:cNvSpPr>
            <a:spLocks noGrp="1"/>
          </p:cNvSpPr>
          <p:nvPr>
            <p:ph type="ctrTitle"/>
          </p:nvPr>
        </p:nvSpPr>
        <p:spPr>
          <a:xfrm>
            <a:off x="457200" y="1778000"/>
            <a:ext cx="8153400" cy="1198563"/>
          </a:xfrm>
        </p:spPr>
        <p:txBody>
          <a:bodyPr/>
          <a:lstStyle/>
          <a:p>
            <a:pPr eaLnBrk="1" hangingPunct="1"/>
            <a:r>
              <a:rPr sz="5400" b="1" dirty="0" smtClean="0">
                <a:solidFill>
                  <a:schemeClr val="bg1"/>
                </a:solidFill>
              </a:rPr>
              <a:t>SECTION O</a:t>
            </a:r>
          </a:p>
        </p:txBody>
      </p:sp>
      <p:pic>
        <p:nvPicPr>
          <p:cNvPr id="5" name="Picture 4" descr="looking-through-window.jpg"/>
          <p:cNvPicPr>
            <a:picLocks noChangeAspect="1"/>
          </p:cNvPicPr>
          <p:nvPr/>
        </p:nvPicPr>
        <p:blipFill>
          <a:blip r:embed="rId3" cstate="print"/>
          <a:srcRect l="11189" b="3369"/>
          <a:stretch>
            <a:fillRect/>
          </a:stretch>
        </p:blipFill>
        <p:spPr>
          <a:xfrm>
            <a:off x="5638800" y="228600"/>
            <a:ext cx="2286000" cy="1655763"/>
          </a:xfrm>
          <a:prstGeom prst="rect">
            <a:avLst/>
          </a:prstGeom>
          <a:ln>
            <a:noFill/>
          </a:ln>
          <a:effectLst>
            <a:outerShdw blurRad="190500" algn="tl" rotWithShape="0">
              <a:srgbClr val="000000">
                <a:alpha val="70000"/>
              </a:srgbClr>
            </a:outerShdw>
          </a:effectLst>
        </p:spPr>
      </p:pic>
      <p:pic>
        <p:nvPicPr>
          <p:cNvPr id="7" name="Picture 6" descr="k1499017.jpg"/>
          <p:cNvPicPr>
            <a:picLocks noChangeAspect="1"/>
          </p:cNvPicPr>
          <p:nvPr/>
        </p:nvPicPr>
        <p:blipFill>
          <a:blip r:embed="rId4" cstate="print"/>
          <a:stretch>
            <a:fillRect/>
          </a:stretch>
        </p:blipFill>
        <p:spPr>
          <a:xfrm>
            <a:off x="3200400" y="114300"/>
            <a:ext cx="2438400" cy="1663700"/>
          </a:xfrm>
          <a:prstGeom prst="rect">
            <a:avLst/>
          </a:prstGeom>
          <a:ln>
            <a:noFill/>
          </a:ln>
          <a:effectLst>
            <a:outerShdw blurRad="190500" algn="tl" rotWithShape="0">
              <a:srgbClr val="000000">
                <a:alpha val="70000"/>
              </a:srgbClr>
            </a:outerShdw>
          </a:effectLst>
        </p:spPr>
      </p:pic>
      <p:pic>
        <p:nvPicPr>
          <p:cNvPr id="8" name="Picture 7" descr="Oxygen.jpg"/>
          <p:cNvPicPr>
            <a:picLocks noChangeAspect="1"/>
          </p:cNvPicPr>
          <p:nvPr/>
        </p:nvPicPr>
        <p:blipFill>
          <a:blip r:embed="rId5" cstate="print"/>
          <a:stretch>
            <a:fillRect/>
          </a:stretch>
        </p:blipFill>
        <p:spPr>
          <a:xfrm>
            <a:off x="762000" y="269875"/>
            <a:ext cx="2438400" cy="1635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241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b="1" smtClean="0"/>
              <a:t>O0100: Other</a:t>
            </a:r>
            <a:r>
              <a:rPr lang="en-US" smtClean="0"/>
              <a:t> </a:t>
            </a:r>
            <a:endParaRPr lang="en-US" b="1" smtClean="0"/>
          </a:p>
        </p:txBody>
      </p:sp>
      <p:sp>
        <p:nvSpPr>
          <p:cNvPr id="12291" name="Content Placeholder 2"/>
          <p:cNvSpPr>
            <a:spLocks noGrp="1"/>
          </p:cNvSpPr>
          <p:nvPr>
            <p:ph sz="quarter" idx="1"/>
          </p:nvPr>
        </p:nvSpPr>
        <p:spPr>
          <a:xfrm>
            <a:off x="304800" y="990600"/>
            <a:ext cx="8610600" cy="5867400"/>
          </a:xfrm>
        </p:spPr>
        <p:txBody>
          <a:bodyPr>
            <a:normAutofit fontScale="92500" lnSpcReduction="10000"/>
          </a:bodyPr>
          <a:lstStyle/>
          <a:p>
            <a:pPr marL="0" indent="0" eaLnBrk="1" hangingPunct="1">
              <a:buClr>
                <a:schemeClr val="tx2"/>
              </a:buClr>
              <a:buSzPct val="99000"/>
              <a:buNone/>
            </a:pPr>
            <a:r>
              <a:rPr lang="en-US" sz="2800" b="1" dirty="0" smtClean="0"/>
              <a:t>I. Transfusions</a:t>
            </a:r>
          </a:p>
          <a:p>
            <a:pPr marL="465138" indent="-274638" eaLnBrk="1" hangingPunct="1">
              <a:buClr>
                <a:schemeClr val="accent2"/>
              </a:buClr>
              <a:buSzPct val="120000"/>
              <a:buFont typeface="Arial" pitchFamily="34" charset="0"/>
              <a:buChar char="•"/>
            </a:pPr>
            <a:r>
              <a:rPr lang="en-US" sz="2800" dirty="0" smtClean="0"/>
              <a:t>Blood or any blood products (e.g., platelets, synthetic blood products), administered directly into bloodstream.</a:t>
            </a:r>
          </a:p>
          <a:p>
            <a:pPr marL="465138" indent="-274638" eaLnBrk="1" hangingPunct="1">
              <a:buClr>
                <a:schemeClr val="accent2"/>
              </a:buClr>
              <a:buSzPct val="120000"/>
              <a:buFont typeface="Arial" pitchFamily="34" charset="0"/>
              <a:buChar char="•"/>
            </a:pPr>
            <a:r>
              <a:rPr lang="en-US" sz="2800" u="sng" dirty="0" smtClean="0"/>
              <a:t>Not</a:t>
            </a:r>
            <a:r>
              <a:rPr lang="en-US" sz="2800" dirty="0" smtClean="0"/>
              <a:t> transfusions administered during dialysis or chemotherapy. </a:t>
            </a:r>
            <a:endParaRPr lang="en-US" sz="2800" b="1" dirty="0" smtClean="0"/>
          </a:p>
          <a:p>
            <a:pPr marL="0" indent="0" eaLnBrk="1" hangingPunct="1">
              <a:buClr>
                <a:schemeClr val="accent2"/>
              </a:buClr>
              <a:buSzPct val="120000"/>
              <a:buNone/>
            </a:pPr>
            <a:r>
              <a:rPr lang="en-US" sz="2800" b="1" dirty="0" smtClean="0"/>
              <a:t>J. Dialysis</a:t>
            </a:r>
          </a:p>
          <a:p>
            <a:pPr marL="465138" indent="-276225" eaLnBrk="1" hangingPunct="1">
              <a:spcBef>
                <a:spcPct val="0"/>
              </a:spcBef>
              <a:buClr>
                <a:schemeClr val="accent2"/>
              </a:buClr>
              <a:buSzPct val="120000"/>
              <a:buFont typeface="Arial" pitchFamily="34" charset="0"/>
              <a:buChar char="•"/>
            </a:pPr>
            <a:r>
              <a:rPr lang="en-US" sz="2800" dirty="0" smtClean="0"/>
              <a:t>Peritoneal or renal dialysis at NH or </a:t>
            </a:r>
          </a:p>
          <a:p>
            <a:pPr marL="465138" indent="-276225" eaLnBrk="1" hangingPunct="1">
              <a:spcBef>
                <a:spcPct val="0"/>
              </a:spcBef>
              <a:buClr>
                <a:schemeClr val="accent2"/>
              </a:buClr>
              <a:buSzPct val="120000"/>
              <a:buNone/>
            </a:pPr>
            <a:r>
              <a:rPr lang="en-US" sz="2800" dirty="0" smtClean="0"/>
              <a:t>   another facility</a:t>
            </a:r>
          </a:p>
          <a:p>
            <a:pPr marL="465138" indent="-276225" eaLnBrk="1" hangingPunct="1">
              <a:spcBef>
                <a:spcPct val="0"/>
              </a:spcBef>
              <a:buClr>
                <a:schemeClr val="accent2"/>
              </a:buClr>
              <a:buSzPct val="120000"/>
              <a:buFont typeface="Arial" pitchFamily="34" charset="0"/>
              <a:buChar char="•"/>
            </a:pPr>
            <a:r>
              <a:rPr lang="en-US" sz="2800" dirty="0" smtClean="0"/>
              <a:t>Staff or resident performing dialysis</a:t>
            </a:r>
          </a:p>
          <a:p>
            <a:pPr marL="0" indent="0" eaLnBrk="1" hangingPunct="1">
              <a:spcBef>
                <a:spcPct val="0"/>
              </a:spcBef>
              <a:buClr>
                <a:schemeClr val="accent2"/>
              </a:buClr>
              <a:buSzPct val="120000"/>
              <a:buNone/>
            </a:pPr>
            <a:r>
              <a:rPr lang="en-US" sz="2800" b="1" dirty="0" smtClean="0"/>
              <a:t>K. Hospice</a:t>
            </a:r>
          </a:p>
          <a:p>
            <a:pPr marL="465138" indent="-274638" eaLnBrk="1" hangingPunct="1">
              <a:spcBef>
                <a:spcPct val="0"/>
              </a:spcBef>
              <a:buClr>
                <a:schemeClr val="accent2"/>
              </a:buClr>
              <a:buSzPct val="120000"/>
              <a:buFont typeface="Arial" pitchFamily="34" charset="0"/>
              <a:buChar char="•"/>
            </a:pPr>
            <a:r>
              <a:rPr lang="en-US" sz="2800" dirty="0" smtClean="0"/>
              <a:t>Medicare Certified  Hospice provider</a:t>
            </a:r>
          </a:p>
          <a:p>
            <a:pPr marL="0" indent="0" eaLnBrk="1" hangingPunct="1">
              <a:spcBef>
                <a:spcPct val="0"/>
              </a:spcBef>
              <a:buClr>
                <a:schemeClr val="accent2"/>
              </a:buClr>
              <a:buSzPct val="120000"/>
              <a:buNone/>
            </a:pPr>
            <a:r>
              <a:rPr lang="en-US" sz="2800" b="1" dirty="0" smtClean="0"/>
              <a:t>L. Respite Care </a:t>
            </a:r>
          </a:p>
          <a:p>
            <a:pPr marL="406400" indent="-215900" eaLnBrk="1" hangingPunct="1">
              <a:spcBef>
                <a:spcPct val="0"/>
              </a:spcBef>
              <a:buClr>
                <a:schemeClr val="accent2"/>
              </a:buClr>
              <a:buSzPct val="120000"/>
              <a:buFont typeface="Arial" pitchFamily="34" charset="0"/>
              <a:buChar char="•"/>
            </a:pPr>
            <a:r>
              <a:rPr lang="en-US" sz="2800" dirty="0" smtClean="0"/>
              <a:t> In facility 30 or less consecutive days to provide relief</a:t>
            </a:r>
          </a:p>
          <a:p>
            <a:pPr marL="465138" indent="-274638" eaLnBrk="1" hangingPunct="1">
              <a:spcBef>
                <a:spcPct val="0"/>
              </a:spcBef>
              <a:buClr>
                <a:schemeClr val="accent2"/>
              </a:buClr>
              <a:buSzPct val="120000"/>
              <a:buNone/>
            </a:pPr>
            <a:r>
              <a:rPr lang="en-US" sz="2800" dirty="0"/>
              <a:t>  </a:t>
            </a:r>
            <a:r>
              <a:rPr lang="en-US" sz="2800" dirty="0" smtClean="0"/>
              <a:t> to home-based care giver</a:t>
            </a:r>
          </a:p>
          <a:p>
            <a:pPr marL="922338" lvl="1" indent="-457200" eaLnBrk="1" hangingPunct="1">
              <a:lnSpc>
                <a:spcPct val="80000"/>
              </a:lnSpc>
              <a:spcBef>
                <a:spcPct val="0"/>
              </a:spcBef>
              <a:buSzPct val="120000"/>
              <a:buFont typeface="Arial" pitchFamily="34" charset="0"/>
              <a:buChar char="•"/>
            </a:pPr>
            <a:endParaRPr lang="en-US" sz="2800" dirty="0" smtClean="0"/>
          </a:p>
          <a:p>
            <a:pPr marL="741363" lvl="1" indent="-276225" eaLnBrk="1" hangingPunct="1">
              <a:lnSpc>
                <a:spcPct val="80000"/>
              </a:lnSpc>
              <a:spcBef>
                <a:spcPct val="0"/>
              </a:spcBef>
              <a:buClrTx/>
              <a:buFont typeface="Wingdings 2" pitchFamily="18" charset="2"/>
              <a:buNone/>
            </a:pPr>
            <a:endParaRPr lang="en-US" sz="2800" dirty="0" smtClean="0"/>
          </a:p>
          <a:p>
            <a:pPr marL="465138" indent="-465138" eaLnBrk="1" hangingPunct="1">
              <a:lnSpc>
                <a:spcPct val="80000"/>
              </a:lnSpc>
              <a:spcBef>
                <a:spcPct val="0"/>
              </a:spcBef>
              <a:buClrTx/>
              <a:buFont typeface="Wingdings 2" pitchFamily="18" charset="2"/>
              <a:buNone/>
            </a:pPr>
            <a:endParaRPr lang="en-US" sz="2600" dirty="0" smtClean="0"/>
          </a:p>
        </p:txBody>
      </p:sp>
      <p:pic>
        <p:nvPicPr>
          <p:cNvPr id="12292" name="Picture 6" descr="C:\Documents and Settings\VeraVanbruggen\Local Settings\Temporary Internet Files\Content.IE5\8JLCCWAD\MC900310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54000"/>
            <a:ext cx="736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C:\Documents and Settings\VeraVanbruggen\Local Settings\Temporary Internet Files\Content.IE5\VE9QIN4B\MC9003609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1073" y="3189514"/>
            <a:ext cx="1950584" cy="153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855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152400"/>
            <a:ext cx="8382000" cy="1066800"/>
          </a:xfrm>
        </p:spPr>
        <p:txBody>
          <a:bodyPr/>
          <a:lstStyle/>
          <a:p>
            <a:pPr marL="342900" indent="-342900" algn="ctr" eaLnBrk="1" hangingPunct="1"/>
            <a:r>
              <a:rPr lang="en-US" sz="2000" dirty="0" smtClean="0">
                <a:solidFill>
                  <a:srgbClr val="000000"/>
                </a:solidFill>
              </a:rPr>
              <a:t/>
            </a:r>
            <a:br>
              <a:rPr lang="en-US" sz="2000" dirty="0" smtClean="0">
                <a:solidFill>
                  <a:srgbClr val="000000"/>
                </a:solidFill>
              </a:rPr>
            </a:br>
            <a:r>
              <a:rPr lang="en-US" b="1" dirty="0" smtClean="0"/>
              <a:t>O0100: Other</a:t>
            </a:r>
          </a:p>
        </p:txBody>
      </p:sp>
      <p:sp>
        <p:nvSpPr>
          <p:cNvPr id="13315" name="Content Placeholder 2"/>
          <p:cNvSpPr>
            <a:spLocks noGrp="1"/>
          </p:cNvSpPr>
          <p:nvPr>
            <p:ph sz="quarter" idx="1"/>
          </p:nvPr>
        </p:nvSpPr>
        <p:spPr>
          <a:xfrm>
            <a:off x="228600" y="838200"/>
            <a:ext cx="8686800" cy="6019800"/>
          </a:xfrm>
        </p:spPr>
        <p:txBody>
          <a:bodyPr>
            <a:normAutofit fontScale="55000" lnSpcReduction="20000"/>
          </a:bodyPr>
          <a:lstStyle/>
          <a:p>
            <a:pPr marL="687388" lvl="1" indent="-514350" eaLnBrk="1" hangingPunct="1">
              <a:lnSpc>
                <a:spcPct val="120000"/>
              </a:lnSpc>
              <a:spcBef>
                <a:spcPct val="0"/>
              </a:spcBef>
              <a:buClr>
                <a:schemeClr val="tx2"/>
              </a:buClr>
              <a:buSzPct val="100000"/>
              <a:buNone/>
            </a:pPr>
            <a:r>
              <a:rPr lang="en-US" sz="4500" b="1" dirty="0" smtClean="0"/>
              <a:t>M.</a:t>
            </a:r>
            <a:r>
              <a:rPr lang="en-US" sz="4500" b="1" dirty="0" smtClean="0">
                <a:solidFill>
                  <a:schemeClr val="accent1"/>
                </a:solidFill>
              </a:rPr>
              <a:t> </a:t>
            </a:r>
            <a:r>
              <a:rPr lang="en-US" sz="4500" b="1" dirty="0" smtClean="0"/>
              <a:t>Isolation for </a:t>
            </a:r>
            <a:r>
              <a:rPr lang="en-US" sz="4500" b="1" u="sng" dirty="0" smtClean="0"/>
              <a:t>active</a:t>
            </a:r>
            <a:r>
              <a:rPr lang="en-US" sz="4500" b="1" dirty="0" smtClean="0"/>
              <a:t> infectious disease (does not include standard precautions) </a:t>
            </a:r>
            <a:r>
              <a:rPr lang="en-US" sz="4500" dirty="0" smtClean="0"/>
              <a:t> </a:t>
            </a:r>
            <a:endParaRPr lang="en-US" sz="4500" b="1" dirty="0" smtClean="0"/>
          </a:p>
          <a:p>
            <a:pPr marL="739775" lvl="2" indent="-292100" eaLnBrk="1" hangingPunct="1">
              <a:lnSpc>
                <a:spcPct val="120000"/>
              </a:lnSpc>
              <a:spcBef>
                <a:spcPct val="0"/>
              </a:spcBef>
              <a:buClr>
                <a:schemeClr val="accent2"/>
              </a:buClr>
              <a:buSzPct val="80000"/>
            </a:pPr>
            <a:r>
              <a:rPr lang="en-US" sz="4500" dirty="0" smtClean="0"/>
              <a:t>Active infection with highly transmissible or epidemiologically significant  pathogens.</a:t>
            </a:r>
          </a:p>
          <a:p>
            <a:pPr marL="739775" lvl="2" indent="-292100" eaLnBrk="1" hangingPunct="1">
              <a:lnSpc>
                <a:spcPct val="120000"/>
              </a:lnSpc>
              <a:spcBef>
                <a:spcPct val="0"/>
              </a:spcBef>
              <a:buClr>
                <a:schemeClr val="accent2"/>
              </a:buClr>
              <a:buSzPct val="80000"/>
            </a:pPr>
            <a:r>
              <a:rPr lang="en-US" sz="4500" dirty="0" smtClean="0"/>
              <a:t>Over &amp; above standards precautions.</a:t>
            </a:r>
          </a:p>
          <a:p>
            <a:pPr marL="739775" lvl="2" indent="-292100" eaLnBrk="1" hangingPunct="1">
              <a:lnSpc>
                <a:spcPct val="120000"/>
              </a:lnSpc>
              <a:spcBef>
                <a:spcPct val="0"/>
              </a:spcBef>
              <a:buClr>
                <a:schemeClr val="accent2"/>
              </a:buClr>
              <a:buSzPct val="80000"/>
            </a:pPr>
            <a:r>
              <a:rPr lang="en-US" sz="4500" dirty="0" smtClean="0"/>
              <a:t>Transmission based precautions (contact, droplet, and/or airborne)</a:t>
            </a:r>
          </a:p>
          <a:p>
            <a:pPr marL="739775" lvl="2" indent="-292100" eaLnBrk="1" hangingPunct="1">
              <a:lnSpc>
                <a:spcPct val="120000"/>
              </a:lnSpc>
              <a:spcBef>
                <a:spcPct val="0"/>
              </a:spcBef>
              <a:buClr>
                <a:schemeClr val="accent2"/>
              </a:buClr>
              <a:buSzPct val="80000"/>
            </a:pPr>
            <a:r>
              <a:rPr lang="en-US" sz="4500" b="1" u="sng" dirty="0" smtClean="0"/>
              <a:t>Alone</a:t>
            </a:r>
            <a:r>
              <a:rPr lang="en-US" sz="4500" dirty="0" smtClean="0"/>
              <a:t> in room due to active infection. No roommate. No cohorting.</a:t>
            </a:r>
          </a:p>
          <a:p>
            <a:pPr marL="739775" lvl="2" indent="-292100" eaLnBrk="1" hangingPunct="1">
              <a:lnSpc>
                <a:spcPct val="120000"/>
              </a:lnSpc>
              <a:spcBef>
                <a:spcPct val="0"/>
              </a:spcBef>
              <a:buClr>
                <a:schemeClr val="accent2"/>
              </a:buClr>
              <a:buSzPct val="80000"/>
            </a:pPr>
            <a:r>
              <a:rPr lang="en-US" sz="4500" dirty="0" smtClean="0"/>
              <a:t>In </a:t>
            </a:r>
            <a:r>
              <a:rPr lang="en-US" sz="4500" b="1" dirty="0" smtClean="0"/>
              <a:t>private (single) </a:t>
            </a:r>
            <a:r>
              <a:rPr lang="en-US" sz="4500" dirty="0" smtClean="0"/>
              <a:t>room due to active infection</a:t>
            </a:r>
          </a:p>
          <a:p>
            <a:pPr marL="739775" lvl="2" indent="-292100" eaLnBrk="1" hangingPunct="1">
              <a:lnSpc>
                <a:spcPct val="120000"/>
              </a:lnSpc>
              <a:spcBef>
                <a:spcPct val="0"/>
              </a:spcBef>
              <a:buClr>
                <a:schemeClr val="accent2"/>
              </a:buClr>
              <a:buSzPct val="80000"/>
            </a:pPr>
            <a:r>
              <a:rPr lang="en-US" sz="4500" dirty="0" smtClean="0"/>
              <a:t>Must remain in room. All services brought to Room</a:t>
            </a:r>
          </a:p>
          <a:p>
            <a:pPr marL="620713" lvl="1" indent="-447675" eaLnBrk="1" hangingPunct="1">
              <a:spcBef>
                <a:spcPct val="0"/>
              </a:spcBef>
              <a:buClrTx/>
              <a:buFont typeface="Wingdings 2" pitchFamily="18" charset="2"/>
              <a:buNone/>
            </a:pPr>
            <a:endParaRPr lang="en-US" sz="4500" dirty="0" smtClean="0"/>
          </a:p>
          <a:p>
            <a:pPr marL="620713" lvl="1" indent="-447675" eaLnBrk="1" hangingPunct="1">
              <a:spcBef>
                <a:spcPct val="0"/>
              </a:spcBef>
              <a:buClrTx/>
              <a:buFont typeface="Wingdings 2" pitchFamily="18" charset="2"/>
              <a:buNone/>
            </a:pPr>
            <a:endParaRPr lang="en-US" sz="4500" dirty="0" smtClean="0"/>
          </a:p>
          <a:p>
            <a:pPr marL="620713" lvl="1" indent="-447675" eaLnBrk="1" hangingPunct="1">
              <a:spcBef>
                <a:spcPct val="0"/>
              </a:spcBef>
              <a:buClrTx/>
              <a:buFont typeface="Wingdings 2" pitchFamily="18" charset="2"/>
              <a:buNone/>
            </a:pPr>
            <a:r>
              <a:rPr lang="en-US" sz="4500" b="1" dirty="0" smtClean="0"/>
              <a:t>Z. None of the Above </a:t>
            </a:r>
          </a:p>
          <a:p>
            <a:pPr marL="620713" lvl="1" indent="-447675" eaLnBrk="1" hangingPunct="1">
              <a:spcBef>
                <a:spcPct val="0"/>
              </a:spcBef>
              <a:buClrTx/>
              <a:buFont typeface="Wingdings 2" pitchFamily="18" charset="2"/>
              <a:buNone/>
            </a:pPr>
            <a:endParaRPr lang="en-US" sz="4500" b="1" dirty="0" smtClean="0"/>
          </a:p>
          <a:p>
            <a:pPr marL="620713" lvl="1" indent="-447675" eaLnBrk="1" hangingPunct="1">
              <a:spcBef>
                <a:spcPct val="0"/>
              </a:spcBef>
              <a:buClrTx/>
              <a:buFont typeface="Wingdings 2" pitchFamily="18" charset="2"/>
              <a:buNone/>
            </a:pPr>
            <a:endParaRPr lang="en-US" sz="3000" dirty="0" smtClean="0"/>
          </a:p>
          <a:p>
            <a:pPr eaLnBrk="1" hangingPunct="1"/>
            <a:endParaRPr lang="en-US" dirty="0" smtClean="0"/>
          </a:p>
        </p:txBody>
      </p:sp>
      <p:pic>
        <p:nvPicPr>
          <p:cNvPr id="13316" name="Picture 3" descr="MR90002447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31132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383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0"/>
            <a:ext cx="8382000" cy="990600"/>
          </a:xfrm>
        </p:spPr>
        <p:txBody>
          <a:bodyPr/>
          <a:lstStyle/>
          <a:p>
            <a:pPr algn="ctr" eaLnBrk="1" hangingPunct="1"/>
            <a:r>
              <a:rPr lang="en-US" b="1" smtClean="0"/>
              <a:t>O0250: Influenza Vaccine</a:t>
            </a:r>
          </a:p>
        </p:txBody>
      </p:sp>
      <p:sp>
        <p:nvSpPr>
          <p:cNvPr id="15363" name="Content Placeholder 2"/>
          <p:cNvSpPr>
            <a:spLocks noGrp="1"/>
          </p:cNvSpPr>
          <p:nvPr>
            <p:ph sz="quarter" idx="1"/>
          </p:nvPr>
        </p:nvSpPr>
        <p:spPr>
          <a:xfrm>
            <a:off x="304800" y="1066800"/>
            <a:ext cx="8610600" cy="5562600"/>
          </a:xfrm>
        </p:spPr>
        <p:txBody>
          <a:bodyPr>
            <a:normAutofit lnSpcReduction="10000"/>
          </a:bodyPr>
          <a:lstStyle/>
          <a:p>
            <a:pPr eaLnBrk="1" hangingPunct="1">
              <a:buSzPct val="100000"/>
              <a:buFont typeface="Arial" pitchFamily="34" charset="0"/>
              <a:buChar char="•"/>
            </a:pPr>
            <a:r>
              <a:rPr lang="en-US" sz="2800" dirty="0" smtClean="0"/>
              <a:t>Flu season varies every year </a:t>
            </a:r>
          </a:p>
          <a:p>
            <a:pPr lvl="1" eaLnBrk="1" hangingPunct="1">
              <a:buSzPct val="100000"/>
              <a:buFont typeface="Arial" pitchFamily="34" charset="0"/>
              <a:buChar char="•"/>
            </a:pPr>
            <a:r>
              <a:rPr lang="en-US" sz="2800" dirty="0" smtClean="0"/>
              <a:t>Check CDC websites &amp; Local Health Depts. </a:t>
            </a:r>
          </a:p>
          <a:p>
            <a:pPr eaLnBrk="1" hangingPunct="1">
              <a:buSzPct val="100000"/>
              <a:buFont typeface="Arial" pitchFamily="34" charset="0"/>
              <a:buChar char="•"/>
            </a:pPr>
            <a:r>
              <a:rPr lang="en-US" sz="2800" dirty="0" smtClean="0"/>
              <a:t>Review medical record to determine:</a:t>
            </a:r>
          </a:p>
          <a:p>
            <a:pPr lvl="1" eaLnBrk="1" hangingPunct="1">
              <a:buSzPct val="100000"/>
              <a:buFont typeface="Arial" pitchFamily="34" charset="0"/>
              <a:buChar char="•"/>
            </a:pPr>
            <a:r>
              <a:rPr lang="en-US" sz="2800" dirty="0" smtClean="0"/>
              <a:t>If received influenza vaccination</a:t>
            </a:r>
          </a:p>
          <a:p>
            <a:pPr lvl="1" eaLnBrk="1" hangingPunct="1">
              <a:buSzPct val="100000"/>
              <a:buFont typeface="Arial" pitchFamily="34" charset="0"/>
              <a:buChar char="•"/>
            </a:pPr>
            <a:r>
              <a:rPr lang="en-US" sz="2800" dirty="0" smtClean="0"/>
              <a:t>Location vaccination administered</a:t>
            </a:r>
          </a:p>
          <a:p>
            <a:pPr eaLnBrk="1" hangingPunct="1">
              <a:buSzPct val="100000"/>
              <a:buFont typeface="Arial" pitchFamily="34" charset="0"/>
              <a:buChar char="•"/>
            </a:pPr>
            <a:r>
              <a:rPr lang="en-US" sz="2800" dirty="0" smtClean="0"/>
              <a:t>Ask resident if received influenza vaccine outside  facility for year’s flu season</a:t>
            </a:r>
          </a:p>
          <a:p>
            <a:pPr eaLnBrk="1" hangingPunct="1">
              <a:buSzPct val="100000"/>
              <a:buFont typeface="Arial" pitchFamily="34" charset="0"/>
              <a:buChar char="•"/>
            </a:pPr>
            <a:r>
              <a:rPr lang="en-US" sz="2800" dirty="0" smtClean="0"/>
              <a:t>If resident unable to provide information, ask responsible party/legal guardian and/or primary care physician</a:t>
            </a:r>
          </a:p>
          <a:p>
            <a:pPr eaLnBrk="1" hangingPunct="1">
              <a:buSzPct val="100000"/>
              <a:buFont typeface="Arial" pitchFamily="34" charset="0"/>
              <a:buChar char="•"/>
            </a:pPr>
            <a:r>
              <a:rPr lang="en-US" sz="2800" dirty="0" smtClean="0"/>
              <a:t>Administer vaccination according to standards of clinical practice if vaccine status cannot be determined</a:t>
            </a:r>
          </a:p>
          <a:p>
            <a:pPr eaLnBrk="1" hangingPunct="1">
              <a:buSzPct val="100000"/>
              <a:buFont typeface="Arial" pitchFamily="34" charset="0"/>
              <a:buChar char="•"/>
            </a:pPr>
            <a:endParaRPr lang="en-US" sz="2800" dirty="0" smtClean="0"/>
          </a:p>
        </p:txBody>
      </p:sp>
      <p:pic>
        <p:nvPicPr>
          <p:cNvPr id="15364" name="Picture 4" descr="C:\Program Files\Microsoft Office\Media\CntCD1\ClipArt2\j0215243.wmf"/>
          <p:cNvPicPr>
            <a:picLocks noChangeAspect="1" noChangeArrowheads="1"/>
          </p:cNvPicPr>
          <p:nvPr/>
        </p:nvPicPr>
        <p:blipFill>
          <a:blip r:embed="rId3" cstate="print"/>
          <a:srcRect/>
          <a:stretch>
            <a:fillRect/>
          </a:stretch>
        </p:blipFill>
        <p:spPr bwMode="auto">
          <a:xfrm>
            <a:off x="7391400" y="1066800"/>
            <a:ext cx="1185863" cy="226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eaLnBrk="1" fontAlgn="auto" hangingPunct="1">
              <a:spcAft>
                <a:spcPts val="0"/>
              </a:spcAft>
              <a:defRPr/>
            </a:pPr>
            <a:r>
              <a:rPr lang="en-US" b="1" dirty="0" smtClean="0"/>
              <a:t>O0250A. Did Resident receive vaccine in facility for this year’s influenza season?</a:t>
            </a:r>
            <a:endParaRPr lang="en-US" b="1" dirty="0"/>
          </a:p>
        </p:txBody>
      </p:sp>
      <p:sp>
        <p:nvSpPr>
          <p:cNvPr id="17411" name="Content Placeholder 2"/>
          <p:cNvSpPr>
            <a:spLocks noGrp="1"/>
          </p:cNvSpPr>
          <p:nvPr>
            <p:ph sz="quarter" idx="1"/>
          </p:nvPr>
        </p:nvSpPr>
        <p:spPr>
          <a:xfrm>
            <a:off x="228600" y="1676400"/>
            <a:ext cx="8915400" cy="3124200"/>
          </a:xfrm>
        </p:spPr>
        <p:txBody>
          <a:bodyPr>
            <a:normAutofit fontScale="92500" lnSpcReduction="10000"/>
          </a:bodyPr>
          <a:lstStyle/>
          <a:p>
            <a:pPr eaLnBrk="1" hangingPunct="1">
              <a:lnSpc>
                <a:spcPct val="90000"/>
              </a:lnSpc>
            </a:pPr>
            <a:r>
              <a:rPr lang="en-US" dirty="0" smtClean="0"/>
              <a:t>Once vaccine administered for current influenza season carry value forward until new season begins</a:t>
            </a:r>
          </a:p>
          <a:p>
            <a:pPr eaLnBrk="1" hangingPunct="1">
              <a:lnSpc>
                <a:spcPct val="90000"/>
              </a:lnSpc>
            </a:pPr>
            <a:endParaRPr lang="en-US" dirty="0" smtClean="0"/>
          </a:p>
          <a:p>
            <a:pPr eaLnBrk="1" hangingPunct="1">
              <a:lnSpc>
                <a:spcPct val="90000"/>
              </a:lnSpc>
            </a:pPr>
            <a:r>
              <a:rPr lang="en-US" b="1" dirty="0" smtClean="0"/>
              <a:t>Code 0.</a:t>
            </a:r>
            <a:r>
              <a:rPr lang="en-US" b="1" dirty="0" smtClean="0">
                <a:solidFill>
                  <a:schemeClr val="tx2"/>
                </a:solidFill>
              </a:rPr>
              <a:t> </a:t>
            </a:r>
            <a:r>
              <a:rPr lang="en-US" b="1" dirty="0" smtClean="0"/>
              <a:t>No.</a:t>
            </a:r>
            <a:r>
              <a:rPr lang="en-US" b="1" dirty="0" smtClean="0">
                <a:solidFill>
                  <a:schemeClr val="tx2"/>
                </a:solidFill>
              </a:rPr>
              <a:t> </a:t>
            </a:r>
            <a:r>
              <a:rPr lang="en-US" dirty="0" smtClean="0"/>
              <a:t>Did </a:t>
            </a:r>
            <a:r>
              <a:rPr lang="en-US" b="1" dirty="0" smtClean="0"/>
              <a:t>not</a:t>
            </a:r>
            <a:r>
              <a:rPr lang="en-US" dirty="0" smtClean="0"/>
              <a:t> receive vaccine </a:t>
            </a:r>
            <a:r>
              <a:rPr lang="en-US" b="1" dirty="0" smtClean="0"/>
              <a:t>in facility </a:t>
            </a:r>
            <a:r>
              <a:rPr lang="en-US" dirty="0" smtClean="0"/>
              <a:t>for this year’s flu season.</a:t>
            </a:r>
          </a:p>
          <a:p>
            <a:pPr eaLnBrk="1" hangingPunct="1">
              <a:lnSpc>
                <a:spcPct val="90000"/>
              </a:lnSpc>
              <a:buFont typeface="Wingdings 2" pitchFamily="18" charset="2"/>
              <a:buNone/>
            </a:pPr>
            <a:r>
              <a:rPr lang="en-US" dirty="0" smtClean="0"/>
              <a:t>	</a:t>
            </a:r>
            <a:r>
              <a:rPr lang="en-US" dirty="0" smtClean="0">
                <a:solidFill>
                  <a:srgbClr val="FF0000"/>
                </a:solidFill>
                <a:sym typeface="Wingdings" pitchFamily="2" charset="2"/>
              </a:rPr>
              <a:t></a:t>
            </a:r>
            <a:r>
              <a:rPr lang="en-US" b="1" dirty="0" smtClean="0">
                <a:solidFill>
                  <a:srgbClr val="FF0000"/>
                </a:solidFill>
              </a:rPr>
              <a:t>Skip </a:t>
            </a:r>
            <a:r>
              <a:rPr lang="en-US" dirty="0" smtClean="0"/>
              <a:t>to</a:t>
            </a:r>
            <a:r>
              <a:rPr lang="en-US" b="1" dirty="0" smtClean="0">
                <a:solidFill>
                  <a:srgbClr val="FF0000"/>
                </a:solidFill>
              </a:rPr>
              <a:t> </a:t>
            </a:r>
            <a:r>
              <a:rPr lang="en-US" dirty="0" smtClean="0"/>
              <a:t>Reason Item (O0250C</a:t>
            </a:r>
            <a:r>
              <a:rPr lang="en-US" sz="3000" dirty="0" smtClean="0"/>
              <a:t>)</a:t>
            </a:r>
          </a:p>
          <a:p>
            <a:pPr eaLnBrk="1" hangingPunct="1">
              <a:lnSpc>
                <a:spcPct val="90000"/>
              </a:lnSpc>
              <a:buFont typeface="Wingdings 2" pitchFamily="18" charset="2"/>
              <a:buNone/>
            </a:pPr>
            <a:endParaRPr lang="en-US" sz="3000" dirty="0" smtClean="0"/>
          </a:p>
        </p:txBody>
      </p:sp>
      <p:pic>
        <p:nvPicPr>
          <p:cNvPr id="18436" name="Picture 2"/>
          <p:cNvPicPr>
            <a:picLocks noChangeAspect="1" noChangeArrowheads="1"/>
          </p:cNvPicPr>
          <p:nvPr/>
        </p:nvPicPr>
        <p:blipFill>
          <a:blip r:embed="rId3" cstate="print"/>
          <a:srcRect r="17752" b="70000"/>
          <a:stretch>
            <a:fillRect/>
          </a:stretch>
        </p:blipFill>
        <p:spPr bwMode="auto">
          <a:xfrm>
            <a:off x="-15834" y="5029200"/>
            <a:ext cx="9067800" cy="139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6630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0"/>
            <a:ext cx="8382000" cy="990600"/>
          </a:xfrm>
        </p:spPr>
        <p:txBody>
          <a:bodyPr/>
          <a:lstStyle/>
          <a:p>
            <a:pPr algn="ctr" eaLnBrk="1" hangingPunct="1"/>
            <a:r>
              <a:rPr lang="en-US" b="1" dirty="0" smtClean="0"/>
              <a:t>O0250B. Date Vaccine Received</a:t>
            </a:r>
          </a:p>
        </p:txBody>
      </p:sp>
      <p:sp>
        <p:nvSpPr>
          <p:cNvPr id="18435" name="Content Placeholder 2"/>
          <p:cNvSpPr>
            <a:spLocks noGrp="1"/>
          </p:cNvSpPr>
          <p:nvPr>
            <p:ph sz="quarter" idx="1"/>
          </p:nvPr>
        </p:nvSpPr>
        <p:spPr>
          <a:xfrm>
            <a:off x="304800" y="1143000"/>
            <a:ext cx="8610600" cy="4876800"/>
          </a:xfrm>
        </p:spPr>
        <p:txBody>
          <a:bodyPr/>
          <a:lstStyle/>
          <a:p>
            <a:pPr marL="742950" lvl="1" indent="-285750" eaLnBrk="1" hangingPunct="1"/>
            <a:r>
              <a:rPr lang="en-US" dirty="0" smtClean="0"/>
              <a:t>mm-dd-yyyy    </a:t>
            </a:r>
          </a:p>
          <a:p>
            <a:pPr eaLnBrk="1" hangingPunct="1"/>
            <a:endParaRPr lang="en-US" dirty="0" smtClean="0"/>
          </a:p>
          <a:p>
            <a:pPr eaLnBrk="1" hangingPunct="1"/>
            <a:r>
              <a:rPr lang="en-US" dirty="0" smtClean="0"/>
              <a:t>If date is unknown or information is not available, only a single dash needs to be entered in the first box </a:t>
            </a:r>
          </a:p>
          <a:p>
            <a:pPr eaLnBrk="1" hangingPunct="1">
              <a:buFont typeface="Wingdings 2" pitchFamily="18" charset="2"/>
              <a:buNone/>
            </a:pPr>
            <a:endParaRPr lang="en-US" dirty="0" smtClean="0"/>
          </a:p>
        </p:txBody>
      </p:sp>
      <p:pic>
        <p:nvPicPr>
          <p:cNvPr id="19460" name="Picture 2"/>
          <p:cNvPicPr>
            <a:picLocks noChangeAspect="1" noChangeArrowheads="1"/>
          </p:cNvPicPr>
          <p:nvPr/>
        </p:nvPicPr>
        <p:blipFill>
          <a:blip r:embed="rId3" cstate="print"/>
          <a:srcRect l="6207" t="27499" r="11034" b="45000"/>
          <a:stretch>
            <a:fillRect/>
          </a:stretch>
        </p:blipFill>
        <p:spPr bwMode="auto">
          <a:xfrm>
            <a:off x="304800" y="4876800"/>
            <a:ext cx="8382000" cy="1487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7" name="Picture 5" descr="C:\Program Files\Microsoft Office\Media\CntCD1\ClipArt6\j029029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276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724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0"/>
            <a:ext cx="8382000" cy="1447800"/>
          </a:xfrm>
        </p:spPr>
        <p:txBody>
          <a:bodyPr/>
          <a:lstStyle/>
          <a:p>
            <a:pPr algn="ctr" eaLnBrk="1" hangingPunct="1"/>
            <a:r>
              <a:rPr lang="en-US" b="1" dirty="0" smtClean="0"/>
              <a:t>O0250C. If Influenza vaccine not received, state reason</a:t>
            </a:r>
          </a:p>
        </p:txBody>
      </p:sp>
      <p:sp>
        <p:nvSpPr>
          <p:cNvPr id="19459" name="Content Placeholder 2"/>
          <p:cNvSpPr>
            <a:spLocks noGrp="1"/>
          </p:cNvSpPr>
          <p:nvPr>
            <p:ph sz="quarter" idx="1"/>
          </p:nvPr>
        </p:nvSpPr>
        <p:spPr>
          <a:xfrm>
            <a:off x="0" y="1219200"/>
            <a:ext cx="9144000" cy="2590800"/>
          </a:xfrm>
        </p:spPr>
        <p:txBody>
          <a:bodyPr>
            <a:normAutofit/>
          </a:bodyPr>
          <a:lstStyle/>
          <a:p>
            <a:pPr eaLnBrk="1" hangingPunct="1"/>
            <a:r>
              <a:rPr lang="en-US" dirty="0"/>
              <a:t>R</a:t>
            </a:r>
            <a:r>
              <a:rPr lang="en-US" dirty="0" smtClean="0"/>
              <a:t>eason vaccine not administered in  facility</a:t>
            </a:r>
          </a:p>
          <a:p>
            <a:pPr eaLnBrk="1" hangingPunct="1"/>
            <a:r>
              <a:rPr lang="en-US" dirty="0" smtClean="0"/>
              <a:t>Code 9</a:t>
            </a:r>
            <a:r>
              <a:rPr lang="en-US" b="1" dirty="0" smtClean="0"/>
              <a:t>. </a:t>
            </a:r>
            <a:r>
              <a:rPr lang="en-US" dirty="0" smtClean="0"/>
              <a:t>None of above or if reason unknown</a:t>
            </a:r>
          </a:p>
          <a:p>
            <a:pPr marL="319088" lvl="1" indent="0" eaLnBrk="1" hangingPunct="1">
              <a:buNone/>
            </a:pPr>
            <a:r>
              <a:rPr lang="en-US"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2819400"/>
            <a:ext cx="84105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US" sz="2400" dirty="0" smtClean="0"/>
              <a:t>The annual supply of inactivated influenza vaccine and the timing of its distribution cannot be guaranteed in any year. Therefore, in the event that a declared influenza vaccine shortage occurs in your geographical area, residents should still be vaccinated once the facility receives the influenza vaccine.</a:t>
            </a:r>
          </a:p>
          <a:p>
            <a:pPr>
              <a:buFont typeface="Arial" pitchFamily="34" charset="0"/>
              <a:buChar char="•"/>
            </a:pPr>
            <a:r>
              <a:rPr lang="en-US" sz="2400" dirty="0" smtClean="0"/>
              <a:t>A “high dose” inactivated influenza vaccine is available for people 65 years of age and older. Consult with the resident’s primary care physician (or nurse practitioner) to determine if this high dose is appropriate for the resident.</a:t>
            </a:r>
            <a:endParaRPr lang="en-US" sz="2400" dirty="0"/>
          </a:p>
        </p:txBody>
      </p:sp>
    </p:spTree>
    <p:extLst>
      <p:ext uri="{BB962C8B-B14F-4D97-AF65-F5344CB8AC3E}">
        <p14:creationId xmlns:p14="http://schemas.microsoft.com/office/powerpoint/2010/main" val="149818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b="1" smtClean="0"/>
              <a:t>O0300: Pneumococcal Vaccine</a:t>
            </a:r>
          </a:p>
        </p:txBody>
      </p:sp>
      <p:sp>
        <p:nvSpPr>
          <p:cNvPr id="22531" name="Content Placeholder 2"/>
          <p:cNvSpPr>
            <a:spLocks noGrp="1"/>
          </p:cNvSpPr>
          <p:nvPr>
            <p:ph sz="quarter" idx="1"/>
          </p:nvPr>
        </p:nvSpPr>
        <p:spPr>
          <a:xfrm>
            <a:off x="304800" y="1219200"/>
            <a:ext cx="8610600" cy="5181600"/>
          </a:xfrm>
        </p:spPr>
        <p:txBody>
          <a:bodyPr/>
          <a:lstStyle/>
          <a:p>
            <a:pPr marL="514350" indent="-514350" eaLnBrk="1" hangingPunct="1">
              <a:buSzPct val="120000"/>
              <a:buFontTx/>
              <a:buChar char="•"/>
            </a:pPr>
            <a:r>
              <a:rPr lang="en-US" smtClean="0"/>
              <a:t>Review medical record to determine whether received PPSV</a:t>
            </a:r>
          </a:p>
          <a:p>
            <a:pPr marL="514350" indent="-514350" eaLnBrk="1" hangingPunct="1">
              <a:buSzPct val="120000"/>
              <a:buFontTx/>
              <a:buChar char="•"/>
            </a:pPr>
            <a:r>
              <a:rPr lang="en-US" smtClean="0"/>
              <a:t>Ask resident </a:t>
            </a:r>
          </a:p>
          <a:p>
            <a:pPr marL="514350" indent="-514350" eaLnBrk="1" hangingPunct="1">
              <a:buSzPct val="120000"/>
              <a:buFontTx/>
              <a:buChar char="•"/>
            </a:pPr>
            <a:r>
              <a:rPr lang="en-US" smtClean="0"/>
              <a:t>Ask responsible party/legal guardian and/or primary care physician if resident unable to answer</a:t>
            </a:r>
          </a:p>
          <a:p>
            <a:pPr marL="514350" indent="-514350" eaLnBrk="1" hangingPunct="1">
              <a:buSzPct val="120000"/>
              <a:buFontTx/>
              <a:buChar char="•"/>
            </a:pPr>
            <a:r>
              <a:rPr lang="en-US" smtClean="0"/>
              <a:t>Administer vaccine according to standards of clinical practice if unable to determine PPSV status </a:t>
            </a:r>
          </a:p>
        </p:txBody>
      </p:sp>
      <p:pic>
        <p:nvPicPr>
          <p:cNvPr id="22532" name="Picture 4" descr="MCj02975590000[1]"/>
          <p:cNvPicPr>
            <a:picLocks noChangeAspect="1" noChangeArrowheads="1"/>
          </p:cNvPicPr>
          <p:nvPr/>
        </p:nvPicPr>
        <p:blipFill>
          <a:blip r:embed="rId3" cstate="print"/>
          <a:srcRect/>
          <a:stretch>
            <a:fillRect/>
          </a:stretch>
        </p:blipFill>
        <p:spPr bwMode="auto">
          <a:xfrm>
            <a:off x="7239000" y="1295400"/>
            <a:ext cx="1668463"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81000"/>
            <a:ext cx="9144000" cy="1524000"/>
          </a:xfrm>
        </p:spPr>
        <p:txBody>
          <a:bodyPr/>
          <a:lstStyle/>
          <a:p>
            <a:pPr algn="ctr" eaLnBrk="1" hangingPunct="1"/>
            <a:r>
              <a:rPr lang="en-US" sz="3600" dirty="0" smtClean="0"/>
              <a:t/>
            </a:r>
            <a:br>
              <a:rPr lang="en-US" sz="3600" dirty="0" smtClean="0"/>
            </a:br>
            <a:r>
              <a:rPr lang="en-US" sz="3600" b="1" dirty="0" smtClean="0"/>
              <a:t>O0300A. Is the resident’s Pneumococcal Vaccine up to date?</a:t>
            </a:r>
          </a:p>
        </p:txBody>
      </p:sp>
      <p:sp>
        <p:nvSpPr>
          <p:cNvPr id="25603" name="TextBox 2"/>
          <p:cNvSpPr txBox="1">
            <a:spLocks noChangeArrowheads="1"/>
          </p:cNvSpPr>
          <p:nvPr/>
        </p:nvSpPr>
        <p:spPr bwMode="auto">
          <a:xfrm>
            <a:off x="342900" y="990600"/>
            <a:ext cx="8572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sz="3200" b="1" dirty="0">
                <a:cs typeface="Arial" pitchFamily="34" charset="0"/>
              </a:rPr>
              <a:t>Code 0. No</a:t>
            </a:r>
            <a:r>
              <a:rPr lang="en-US" sz="3200" b="1" dirty="0">
                <a:solidFill>
                  <a:schemeClr val="tx2"/>
                </a:solidFill>
                <a:cs typeface="Arial" pitchFamily="34" charset="0"/>
              </a:rPr>
              <a:t>.</a:t>
            </a:r>
            <a:r>
              <a:rPr lang="en-US" sz="3200" b="1" dirty="0">
                <a:cs typeface="Arial" pitchFamily="34" charset="0"/>
              </a:rPr>
              <a:t> </a:t>
            </a:r>
            <a:r>
              <a:rPr lang="en-US" sz="3200" dirty="0">
                <a:cs typeface="Arial" pitchFamily="34" charset="0"/>
              </a:rPr>
              <a:t>PPSV status </a:t>
            </a:r>
            <a:r>
              <a:rPr lang="en-US" sz="3200" b="1" dirty="0">
                <a:cs typeface="Arial" pitchFamily="34" charset="0"/>
              </a:rPr>
              <a:t>not</a:t>
            </a:r>
            <a:r>
              <a:rPr lang="en-US" sz="3200" dirty="0">
                <a:cs typeface="Arial" pitchFamily="34" charset="0"/>
              </a:rPr>
              <a:t> up to date or 	</a:t>
            </a:r>
            <a:r>
              <a:rPr lang="en-US" sz="3200" dirty="0" smtClean="0">
                <a:cs typeface="Arial" pitchFamily="34" charset="0"/>
              </a:rPr>
              <a:t>cannot </a:t>
            </a:r>
            <a:r>
              <a:rPr lang="en-US" sz="3200" dirty="0">
                <a:cs typeface="Arial" pitchFamily="34" charset="0"/>
              </a:rPr>
              <a:t>be </a:t>
            </a:r>
            <a:r>
              <a:rPr lang="en-US" sz="3200" dirty="0" smtClean="0">
                <a:cs typeface="Arial" pitchFamily="34" charset="0"/>
              </a:rPr>
              <a:t>determined.</a:t>
            </a:r>
          </a:p>
          <a:p>
            <a:pPr lvl="1" eaLnBrk="1" hangingPunct="1">
              <a:buFont typeface="Arial" pitchFamily="34" charset="0"/>
              <a:buChar char="•"/>
            </a:pPr>
            <a:r>
              <a:rPr lang="en-US" sz="3200" dirty="0" smtClean="0">
                <a:cs typeface="Arial" pitchFamily="34" charset="0"/>
              </a:rPr>
              <a:t>Proceed </a:t>
            </a:r>
            <a:r>
              <a:rPr lang="en-US" sz="3200" dirty="0">
                <a:cs typeface="Arial" pitchFamily="34" charset="0"/>
              </a:rPr>
              <a:t>to 0300B. Reason</a:t>
            </a:r>
          </a:p>
          <a:p>
            <a:pPr eaLnBrk="1" hangingPunct="1">
              <a:buFont typeface="Arial" pitchFamily="34" charset="0"/>
              <a:buChar char="•"/>
            </a:pPr>
            <a:r>
              <a:rPr lang="en-US" sz="3200" b="1" dirty="0">
                <a:cs typeface="Arial" pitchFamily="34" charset="0"/>
              </a:rPr>
              <a:t>Code 1. Yes. </a:t>
            </a:r>
            <a:r>
              <a:rPr lang="en-US" sz="3200" dirty="0">
                <a:cs typeface="Arial" pitchFamily="34" charset="0"/>
              </a:rPr>
              <a:t>PPSV status up to date. </a:t>
            </a:r>
          </a:p>
          <a:p>
            <a:pPr lvl="1" eaLnBrk="1" hangingPunct="1">
              <a:buFont typeface="Arial" pitchFamily="34" charset="0"/>
              <a:buChar char="•"/>
            </a:pPr>
            <a:r>
              <a:rPr lang="en-US" sz="3200" dirty="0">
                <a:solidFill>
                  <a:srgbClr val="FF0000"/>
                </a:solidFill>
                <a:cs typeface="Arial" pitchFamily="34" charset="0"/>
                <a:sym typeface="Wingdings" pitchFamily="2" charset="2"/>
              </a:rPr>
              <a:t></a:t>
            </a:r>
            <a:r>
              <a:rPr lang="en-US" sz="3200" b="1" dirty="0">
                <a:solidFill>
                  <a:srgbClr val="FF0000"/>
                </a:solidFill>
                <a:cs typeface="Arial" pitchFamily="34" charset="0"/>
              </a:rPr>
              <a:t>SKIP</a:t>
            </a:r>
            <a:r>
              <a:rPr lang="en-US" sz="3200" dirty="0">
                <a:solidFill>
                  <a:srgbClr val="FF0000"/>
                </a:solidFill>
                <a:cs typeface="Arial" pitchFamily="34" charset="0"/>
                <a:sym typeface="Wingdings" pitchFamily="2" charset="2"/>
              </a:rPr>
              <a:t> </a:t>
            </a:r>
            <a:r>
              <a:rPr lang="en-US" sz="3200" dirty="0">
                <a:cs typeface="Arial" pitchFamily="34" charset="0"/>
              </a:rPr>
              <a:t>to O0400 Therapies</a:t>
            </a:r>
          </a:p>
        </p:txBody>
      </p:sp>
      <p:sp>
        <p:nvSpPr>
          <p:cNvPr id="25609" name="TextBox 11"/>
          <p:cNvSpPr txBox="1">
            <a:spLocks noChangeArrowheads="1"/>
          </p:cNvSpPr>
          <p:nvPr/>
        </p:nvSpPr>
        <p:spPr bwMode="auto">
          <a:xfrm>
            <a:off x="57150" y="3811012"/>
            <a:ext cx="9144000" cy="3046988"/>
          </a:xfrm>
          <a:prstGeom prst="rect">
            <a:avLst/>
          </a:prstGeom>
          <a:noFill/>
          <a:ln w="28575">
            <a:solidFill>
              <a:schemeClr val="tx1"/>
            </a:solidFill>
            <a:miter lim="800000"/>
            <a:headEnd/>
            <a:tailEnd/>
          </a:ln>
        </p:spPr>
        <p:txBody>
          <a:bodyPr wrap="square">
            <a:spAutoFit/>
          </a:bodyPr>
          <a:lstStyle/>
          <a:p>
            <a:pPr marL="342900" indent="-342900">
              <a:buFontTx/>
              <a:buAutoNum type="alphaUcPeriod"/>
              <a:defRPr/>
            </a:pPr>
            <a:r>
              <a:rPr lang="en-US" sz="2400" b="1" dirty="0"/>
              <a:t>Is the resident’s Pneumococcal Vaccination up to date?</a:t>
            </a:r>
          </a:p>
          <a:p>
            <a:pPr marL="342900" indent="-342900">
              <a:defRPr/>
            </a:pPr>
            <a:r>
              <a:rPr lang="en-US" sz="2400" dirty="0"/>
              <a:t>      0.   </a:t>
            </a:r>
            <a:r>
              <a:rPr lang="en-US" sz="2400" b="1" dirty="0"/>
              <a:t>No</a:t>
            </a:r>
            <a:r>
              <a:rPr lang="en-US" sz="2400" dirty="0"/>
              <a:t> </a:t>
            </a:r>
            <a:r>
              <a:rPr lang="en-US" sz="2400" b="1" dirty="0" smtClean="0">
                <a:sym typeface="Wingdings" pitchFamily="2" charset="2"/>
              </a:rPr>
              <a:t></a:t>
            </a:r>
            <a:r>
              <a:rPr lang="en-US" sz="2400" dirty="0" smtClean="0"/>
              <a:t>Continue </a:t>
            </a:r>
            <a:r>
              <a:rPr lang="en-US" sz="2400" dirty="0"/>
              <a:t>to O0300B. If Pneumococcal Vaccine not </a:t>
            </a:r>
            <a:r>
              <a:rPr lang="en-US" sz="2400" dirty="0" smtClean="0"/>
              <a:t>	received,  state </a:t>
            </a:r>
            <a:r>
              <a:rPr lang="en-US" sz="2400" dirty="0"/>
              <a:t>reason</a:t>
            </a:r>
          </a:p>
          <a:p>
            <a:pPr marL="342900" indent="-342900">
              <a:defRPr/>
            </a:pPr>
            <a:r>
              <a:rPr lang="en-US" sz="2400" dirty="0"/>
              <a:t>   </a:t>
            </a:r>
            <a:r>
              <a:rPr lang="en-US" sz="2400" dirty="0" smtClean="0"/>
              <a:t>   </a:t>
            </a:r>
            <a:r>
              <a:rPr lang="en-US" sz="2400" dirty="0"/>
              <a:t>1.   </a:t>
            </a:r>
            <a:r>
              <a:rPr lang="en-US" sz="2400" b="1" dirty="0" smtClean="0"/>
              <a:t>Yes </a:t>
            </a:r>
            <a:r>
              <a:rPr lang="en-US" sz="2400" b="1" dirty="0" smtClean="0">
                <a:sym typeface="Wingdings" pitchFamily="2" charset="2"/>
              </a:rPr>
              <a:t> </a:t>
            </a:r>
            <a:r>
              <a:rPr lang="en-US" sz="2400" b="1" dirty="0" smtClean="0"/>
              <a:t>Skip </a:t>
            </a:r>
            <a:r>
              <a:rPr lang="en-US" sz="2400" b="1" dirty="0"/>
              <a:t>to O0400</a:t>
            </a:r>
            <a:r>
              <a:rPr lang="en-US" sz="2400" dirty="0"/>
              <a:t>, Therapies</a:t>
            </a:r>
          </a:p>
          <a:p>
            <a:pPr marL="342900" indent="-342900">
              <a:buFontTx/>
              <a:buAutoNum type="alphaUcPeriod" startAt="2"/>
              <a:defRPr/>
            </a:pPr>
            <a:r>
              <a:rPr lang="en-US" sz="2400" b="1" dirty="0"/>
              <a:t>If Pneumococcal Vaccine not received, state reason:</a:t>
            </a:r>
          </a:p>
          <a:p>
            <a:pPr marL="342900" indent="-342900">
              <a:defRPr/>
            </a:pPr>
            <a:r>
              <a:rPr lang="en-US" sz="2400" dirty="0"/>
              <a:t>       1.  </a:t>
            </a:r>
            <a:r>
              <a:rPr lang="en-US" sz="2400" b="1" dirty="0"/>
              <a:t>Not eligible </a:t>
            </a:r>
            <a:r>
              <a:rPr lang="en-US" sz="2400" dirty="0"/>
              <a:t>– medical </a:t>
            </a:r>
            <a:r>
              <a:rPr lang="en-US" sz="2400" dirty="0">
                <a:ln>
                  <a:solidFill>
                    <a:schemeClr val="tx1"/>
                  </a:solidFill>
                </a:ln>
              </a:rPr>
              <a:t>contraindication</a:t>
            </a:r>
          </a:p>
          <a:p>
            <a:pPr marL="342900" indent="-342900">
              <a:defRPr/>
            </a:pPr>
            <a:r>
              <a:rPr lang="en-US" sz="2400" dirty="0"/>
              <a:t>       2.  </a:t>
            </a:r>
            <a:r>
              <a:rPr lang="en-US" sz="2400" b="1" dirty="0"/>
              <a:t>Offered and declined</a:t>
            </a:r>
          </a:p>
          <a:p>
            <a:pPr marL="342900" indent="-342900">
              <a:defRPr/>
            </a:pPr>
            <a:r>
              <a:rPr lang="en-US" sz="2400" dirty="0"/>
              <a:t>       3.  </a:t>
            </a:r>
            <a:r>
              <a:rPr lang="en-US" sz="2400" b="1" dirty="0"/>
              <a:t>Not </a:t>
            </a:r>
            <a:r>
              <a:rPr lang="en-US" sz="2400" b="1" dirty="0" smtClean="0"/>
              <a:t>offered</a:t>
            </a:r>
            <a:endParaRPr lang="en-US" sz="2400" dirty="0"/>
          </a:p>
        </p:txBody>
      </p:sp>
    </p:spTree>
    <p:extLst>
      <p:ext uri="{BB962C8B-B14F-4D97-AF65-F5344CB8AC3E}">
        <p14:creationId xmlns:p14="http://schemas.microsoft.com/office/powerpoint/2010/main" val="2931092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0"/>
            <a:ext cx="8153400" cy="1524000"/>
          </a:xfrm>
        </p:spPr>
        <p:txBody>
          <a:bodyPr/>
          <a:lstStyle/>
          <a:p>
            <a:pPr algn="ct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O0300B. If vaccine not received, </a:t>
            </a:r>
            <a:br>
              <a:rPr lang="en-US" b="1" dirty="0" smtClean="0"/>
            </a:br>
            <a:r>
              <a:rPr lang="en-US" b="1" dirty="0" smtClean="0"/>
              <a:t>state reason</a:t>
            </a:r>
          </a:p>
        </p:txBody>
      </p:sp>
      <p:sp>
        <p:nvSpPr>
          <p:cNvPr id="26627" name="Content Placeholder 2"/>
          <p:cNvSpPr>
            <a:spLocks noGrp="1"/>
          </p:cNvSpPr>
          <p:nvPr>
            <p:ph sz="quarter" idx="1"/>
          </p:nvPr>
        </p:nvSpPr>
        <p:spPr>
          <a:xfrm>
            <a:off x="304800" y="1600200"/>
            <a:ext cx="8839200" cy="5029200"/>
          </a:xfrm>
        </p:spPr>
        <p:txBody>
          <a:bodyPr/>
          <a:lstStyle/>
          <a:p>
            <a:pPr eaLnBrk="1" hangingPunct="1">
              <a:spcBef>
                <a:spcPts val="900"/>
              </a:spcBef>
              <a:spcAft>
                <a:spcPts val="600"/>
              </a:spcAft>
            </a:pPr>
            <a:r>
              <a:rPr lang="en-US" b="1" smtClean="0">
                <a:solidFill>
                  <a:srgbClr val="000000"/>
                </a:solidFill>
              </a:rPr>
              <a:t>Code 1. Not eligible. </a:t>
            </a:r>
            <a:r>
              <a:rPr lang="en-US" smtClean="0">
                <a:solidFill>
                  <a:srgbClr val="000000"/>
                </a:solidFill>
              </a:rPr>
              <a:t>Due to medical contraindications, including life-threatening allergic reaction to vaccine or any vaccine component(s) or physician order not to immunize. </a:t>
            </a:r>
          </a:p>
          <a:p>
            <a:pPr eaLnBrk="1" hangingPunct="1">
              <a:spcBef>
                <a:spcPts val="900"/>
              </a:spcBef>
              <a:spcAft>
                <a:spcPts val="600"/>
              </a:spcAft>
            </a:pPr>
            <a:r>
              <a:rPr lang="en-US" b="1" smtClean="0">
                <a:solidFill>
                  <a:srgbClr val="000000"/>
                </a:solidFill>
              </a:rPr>
              <a:t>Code 2. Offered and declined. </a:t>
            </a:r>
            <a:r>
              <a:rPr lang="en-US" smtClean="0">
                <a:solidFill>
                  <a:srgbClr val="000000"/>
                </a:solidFill>
              </a:rPr>
              <a:t>Informed of what being offered and chooses not to accept vaccine. </a:t>
            </a:r>
          </a:p>
          <a:p>
            <a:pPr eaLnBrk="1" hangingPunct="1">
              <a:spcBef>
                <a:spcPts val="900"/>
              </a:spcBef>
              <a:spcAft>
                <a:spcPts val="600"/>
              </a:spcAft>
            </a:pPr>
            <a:r>
              <a:rPr lang="en-US" b="1" smtClean="0">
                <a:solidFill>
                  <a:srgbClr val="000000"/>
                </a:solidFill>
              </a:rPr>
              <a:t>Code 3. Not offered. </a:t>
            </a:r>
            <a:r>
              <a:rPr lang="en-US" smtClean="0">
                <a:solidFill>
                  <a:srgbClr val="000000"/>
                </a:solidFill>
              </a:rPr>
              <a:t> </a:t>
            </a:r>
          </a:p>
          <a:p>
            <a:pPr eaLnBrk="1" hangingPunct="1"/>
            <a:endParaRPr lang="en-US" smtClean="0"/>
          </a:p>
        </p:txBody>
      </p:sp>
      <p:pic>
        <p:nvPicPr>
          <p:cNvPr id="26628" name="Picture 5" descr="C:\Program Files\Microsoft Office\Media\CntCD1\ClipArt4\j0239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838200"/>
            <a:ext cx="17192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05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a:p>
        </p:txBody>
      </p:sp>
      <p:sp>
        <p:nvSpPr>
          <p:cNvPr id="3" name="Content Placeholder 2"/>
          <p:cNvSpPr>
            <a:spLocks noGrp="1"/>
          </p:cNvSpPr>
          <p:nvPr>
            <p:ph sz="quarter" idx="1"/>
          </p:nvPr>
        </p:nvSpPr>
        <p:spPr/>
        <p:txBody>
          <a:bodyPr/>
          <a:lstStyle/>
          <a:p>
            <a:r>
              <a:rPr lang="en-US" dirty="0" smtClean="0"/>
              <a:t>Understands this section captures special treatments, procedures, and programs the resident received</a:t>
            </a:r>
          </a:p>
          <a:p>
            <a:r>
              <a:rPr lang="en-US" dirty="0" smtClean="0"/>
              <a:t>Understand how to code Section O correctly</a:t>
            </a:r>
          </a:p>
          <a:p>
            <a:r>
              <a:rPr lang="en-US" dirty="0" smtClean="0"/>
              <a:t>Understands which information from this section needs to be on the </a:t>
            </a:r>
            <a:r>
              <a:rPr lang="en-US" smtClean="0"/>
              <a:t>care pla</a:t>
            </a:r>
            <a:r>
              <a:rPr lang="en-US"/>
              <a:t>n</a:t>
            </a:r>
            <a:endParaRPr lang="en-US" dirty="0"/>
          </a:p>
        </p:txBody>
      </p:sp>
    </p:spTree>
    <p:extLst>
      <p:ext uri="{BB962C8B-B14F-4D97-AF65-F5344CB8AC3E}">
        <p14:creationId xmlns:p14="http://schemas.microsoft.com/office/powerpoint/2010/main" val="454359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t>O0400: Therapies</a:t>
            </a:r>
          </a:p>
        </p:txBody>
      </p:sp>
      <p:sp>
        <p:nvSpPr>
          <p:cNvPr id="3" name="Content Placeholder 2"/>
          <p:cNvSpPr>
            <a:spLocks noGrp="1"/>
          </p:cNvSpPr>
          <p:nvPr>
            <p:ph sz="quarter" idx="1"/>
          </p:nvPr>
        </p:nvSpPr>
        <p:spPr>
          <a:xfrm>
            <a:off x="228600" y="838200"/>
            <a:ext cx="5410200" cy="6248400"/>
          </a:xfrm>
        </p:spPr>
        <p:txBody>
          <a:bodyPr>
            <a:normAutofit/>
          </a:bodyPr>
          <a:lstStyle/>
          <a:p>
            <a:pPr marL="274320" indent="-274320" eaLnBrk="1" fontAlgn="auto" hangingPunct="1">
              <a:spcBef>
                <a:spcPts val="580"/>
              </a:spcBef>
              <a:spcAft>
                <a:spcPts val="0"/>
              </a:spcAft>
              <a:buFont typeface="Wingdings 2"/>
              <a:buChar char=""/>
              <a:defRPr/>
            </a:pPr>
            <a:r>
              <a:rPr lang="en-US" dirty="0" smtClean="0"/>
              <a:t>Criteria:</a:t>
            </a:r>
          </a:p>
          <a:p>
            <a:pPr marL="548958" lvl="1" indent="-274320" eaLnBrk="1" fontAlgn="auto" hangingPunct="1">
              <a:spcBef>
                <a:spcPts val="580"/>
              </a:spcBef>
              <a:spcAft>
                <a:spcPts val="0"/>
              </a:spcAft>
              <a:buFont typeface="Wingdings 2"/>
              <a:buChar char=""/>
              <a:defRPr/>
            </a:pPr>
            <a:r>
              <a:rPr lang="en-US" dirty="0" smtClean="0"/>
              <a:t>Medically Necessary &amp; Reasonable</a:t>
            </a:r>
          </a:p>
          <a:p>
            <a:pPr marL="548958" lvl="1" indent="-274320" eaLnBrk="1" fontAlgn="auto" hangingPunct="1">
              <a:spcBef>
                <a:spcPts val="580"/>
              </a:spcBef>
              <a:spcAft>
                <a:spcPts val="0"/>
              </a:spcAft>
              <a:buFont typeface="Wingdings 2"/>
              <a:buChar char=""/>
              <a:defRPr/>
            </a:pPr>
            <a:r>
              <a:rPr lang="en-US" dirty="0" smtClean="0"/>
              <a:t>Physician ordered (NP, PA, CNS)</a:t>
            </a:r>
          </a:p>
          <a:p>
            <a:pPr marL="548958" lvl="1" indent="-274320" eaLnBrk="1" fontAlgn="auto" hangingPunct="1">
              <a:spcBef>
                <a:spcPts val="580"/>
              </a:spcBef>
              <a:spcAft>
                <a:spcPts val="0"/>
              </a:spcAft>
              <a:buFont typeface="Wingdings 2"/>
              <a:buChar char=""/>
              <a:defRPr/>
            </a:pPr>
            <a:r>
              <a:rPr lang="en-US" dirty="0" smtClean="0"/>
              <a:t>Qualified therapist assessment </a:t>
            </a:r>
          </a:p>
          <a:p>
            <a:pPr marL="548958" lvl="1" indent="-274320" eaLnBrk="1" fontAlgn="auto" hangingPunct="1">
              <a:spcBef>
                <a:spcPts val="580"/>
              </a:spcBef>
              <a:spcAft>
                <a:spcPts val="0"/>
              </a:spcAft>
              <a:buFont typeface="Wingdings 2"/>
              <a:buChar char=""/>
              <a:defRPr/>
            </a:pPr>
            <a:r>
              <a:rPr lang="en-US" dirty="0"/>
              <a:t>T</a:t>
            </a:r>
            <a:r>
              <a:rPr lang="en-US" dirty="0" smtClean="0"/>
              <a:t>reatment plan</a:t>
            </a:r>
          </a:p>
          <a:p>
            <a:pPr marL="548958" lvl="1" indent="-274320" eaLnBrk="1" fontAlgn="auto" hangingPunct="1">
              <a:spcBef>
                <a:spcPts val="580"/>
              </a:spcBef>
              <a:spcAft>
                <a:spcPts val="0"/>
              </a:spcAft>
              <a:buFont typeface="Wingdings 2"/>
              <a:buChar char=""/>
              <a:defRPr/>
            </a:pPr>
            <a:r>
              <a:rPr lang="en-US" dirty="0" smtClean="0"/>
              <a:t>Documented</a:t>
            </a:r>
          </a:p>
          <a:p>
            <a:pPr marL="548958" lvl="1" indent="-274320" eaLnBrk="1" fontAlgn="auto" hangingPunct="1">
              <a:spcBef>
                <a:spcPts val="580"/>
              </a:spcBef>
              <a:spcAft>
                <a:spcPts val="0"/>
              </a:spcAft>
              <a:buFont typeface="Wingdings 2"/>
              <a:buChar char=""/>
              <a:defRPr/>
            </a:pPr>
            <a:r>
              <a:rPr lang="en-US" dirty="0" smtClean="0"/>
              <a:t>Care planned </a:t>
            </a:r>
          </a:p>
          <a:p>
            <a:pPr marL="548958" lvl="1" indent="-274320" eaLnBrk="1" fontAlgn="auto" hangingPunct="1">
              <a:spcBef>
                <a:spcPts val="580"/>
              </a:spcBef>
              <a:spcAft>
                <a:spcPts val="0"/>
              </a:spcAft>
              <a:buFont typeface="Wingdings 2"/>
              <a:buChar char=""/>
              <a:defRPr/>
            </a:pPr>
            <a:r>
              <a:rPr lang="en-US" dirty="0" smtClean="0"/>
              <a:t>Periodically evaluated</a:t>
            </a:r>
          </a:p>
          <a:p>
            <a:pPr marL="0" indent="0" eaLnBrk="1" fontAlgn="auto" hangingPunct="1">
              <a:spcBef>
                <a:spcPts val="580"/>
              </a:spcBef>
              <a:spcAft>
                <a:spcPts val="0"/>
              </a:spcAft>
              <a:buNone/>
              <a:defRPr/>
            </a:pPr>
            <a:endParaRPr lang="en-US" dirty="0" smtClean="0"/>
          </a:p>
        </p:txBody>
      </p:sp>
      <p:pic>
        <p:nvPicPr>
          <p:cNvPr id="4" name="Picture 4"/>
          <p:cNvPicPr>
            <a:picLocks noChangeAspect="1" noChangeArrowheads="1"/>
          </p:cNvPicPr>
          <p:nvPr/>
        </p:nvPicPr>
        <p:blipFill>
          <a:blip r:embed="rId3" cstate="print"/>
          <a:srcRect l="70000" t="24444" r="8333" b="15556"/>
          <a:stretch>
            <a:fillRect/>
          </a:stretch>
        </p:blipFill>
        <p:spPr bwMode="auto">
          <a:xfrm>
            <a:off x="5799304" y="1203775"/>
            <a:ext cx="2331156" cy="4841630"/>
          </a:xfrm>
          <a:prstGeom prst="rect">
            <a:avLst/>
          </a:prstGeom>
          <a:noFill/>
          <a:ln w="9525">
            <a:noFill/>
            <a:miter lim="800000"/>
            <a:headEnd/>
            <a:tailEnd/>
          </a:ln>
        </p:spPr>
      </p:pic>
      <p:sp>
        <p:nvSpPr>
          <p:cNvPr id="2" name="TextBox 1"/>
          <p:cNvSpPr txBox="1"/>
          <p:nvPr/>
        </p:nvSpPr>
        <p:spPr>
          <a:xfrm>
            <a:off x="9372600" y="5715000"/>
            <a:ext cx="1371600" cy="954107"/>
          </a:xfrm>
          <a:prstGeom prst="rect">
            <a:avLst/>
          </a:prstGeom>
          <a:noFill/>
        </p:spPr>
        <p:txBody>
          <a:bodyPr wrap="square" rtlCol="0">
            <a:spAutoFit/>
          </a:bodyPr>
          <a:lstStyle/>
          <a:p>
            <a:endParaRPr lang="en-US" sz="2800" b="1" dirty="0" smtClean="0"/>
          </a:p>
          <a:p>
            <a:r>
              <a:rPr lang="en-US" sz="2800" b="1" dirty="0" smtClean="0"/>
              <a:t>    </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371600"/>
          </a:xfrm>
        </p:spPr>
        <p:txBody>
          <a:bodyPr>
            <a:normAutofit fontScale="90000"/>
          </a:bodyPr>
          <a:lstStyle/>
          <a:p>
            <a:pPr eaLnBrk="1" fontAlgn="auto" hangingPunct="1">
              <a:spcAft>
                <a:spcPts val="0"/>
              </a:spcAft>
              <a:defRPr/>
            </a:pPr>
            <a:r>
              <a:rPr lang="en-US" sz="4400" b="1" dirty="0" smtClean="0"/>
              <a:t>O0400: Non-Skilled Services</a:t>
            </a:r>
            <a:br>
              <a:rPr lang="en-US" sz="4400" b="1" dirty="0" smtClean="0"/>
            </a:br>
            <a:r>
              <a:rPr lang="en-US" sz="4400" b="1" dirty="0" smtClean="0"/>
              <a:t>Do not Code </a:t>
            </a:r>
            <a:endParaRPr lang="en-US" sz="4400" b="1" dirty="0"/>
          </a:p>
        </p:txBody>
      </p:sp>
      <p:sp>
        <p:nvSpPr>
          <p:cNvPr id="54275" name="Content Placeholder 2"/>
          <p:cNvSpPr>
            <a:spLocks noGrp="1"/>
          </p:cNvSpPr>
          <p:nvPr>
            <p:ph sz="quarter" idx="1"/>
          </p:nvPr>
        </p:nvSpPr>
        <p:spPr>
          <a:xfrm>
            <a:off x="304800" y="1600200"/>
            <a:ext cx="8610600" cy="5029200"/>
          </a:xfrm>
        </p:spPr>
        <p:txBody>
          <a:bodyPr>
            <a:normAutofit lnSpcReduction="10000"/>
          </a:bodyPr>
          <a:lstStyle/>
          <a:p>
            <a:pPr marL="274002" eaLnBrk="1" fontAlgn="auto" hangingPunct="1">
              <a:spcBef>
                <a:spcPts val="370"/>
              </a:spcBef>
              <a:spcAft>
                <a:spcPts val="0"/>
              </a:spcAft>
              <a:buFont typeface="Wingdings 2"/>
              <a:buChar char=""/>
              <a:defRPr/>
            </a:pPr>
            <a:r>
              <a:rPr lang="en-US" sz="3500" dirty="0" smtClean="0"/>
              <a:t>Therapy provided at request of resident or family that not medically necessary</a:t>
            </a:r>
          </a:p>
          <a:p>
            <a:pPr marL="274002" eaLnBrk="1" fontAlgn="auto" hangingPunct="1">
              <a:spcBef>
                <a:spcPts val="370"/>
              </a:spcBef>
              <a:spcAft>
                <a:spcPts val="0"/>
              </a:spcAft>
              <a:buFont typeface="Wingdings 2"/>
              <a:buChar char=""/>
              <a:defRPr/>
            </a:pPr>
            <a:endParaRPr lang="en-US" sz="3500" dirty="0" smtClean="0"/>
          </a:p>
          <a:p>
            <a:pPr marL="274002" eaLnBrk="1" fontAlgn="auto" hangingPunct="1">
              <a:spcBef>
                <a:spcPts val="370"/>
              </a:spcBef>
              <a:spcAft>
                <a:spcPts val="0"/>
              </a:spcAft>
              <a:buFont typeface="Wingdings 2"/>
              <a:buChar char=""/>
              <a:defRPr/>
            </a:pPr>
            <a:r>
              <a:rPr lang="en-US" sz="3500" dirty="0" smtClean="0"/>
              <a:t>Services provided by therapy aide</a:t>
            </a:r>
          </a:p>
          <a:p>
            <a:pPr marL="952" indent="0" eaLnBrk="1" fontAlgn="auto" hangingPunct="1">
              <a:spcBef>
                <a:spcPts val="370"/>
              </a:spcBef>
              <a:spcAft>
                <a:spcPts val="0"/>
              </a:spcAft>
              <a:buNone/>
              <a:defRPr/>
            </a:pPr>
            <a:endParaRPr lang="en-US" sz="3500" dirty="0"/>
          </a:p>
          <a:p>
            <a:pPr marL="274002" eaLnBrk="1" fontAlgn="auto" hangingPunct="1">
              <a:spcBef>
                <a:spcPts val="370"/>
              </a:spcBef>
              <a:spcAft>
                <a:spcPts val="0"/>
              </a:spcAft>
              <a:buFont typeface="Wingdings 2"/>
              <a:buChar char=""/>
              <a:defRPr/>
            </a:pPr>
            <a:r>
              <a:rPr lang="en-US" sz="3500" dirty="0" smtClean="0"/>
              <a:t>Maintenance treatments or supervision of aides performing maintenance services</a:t>
            </a:r>
          </a:p>
          <a:p>
            <a:pPr marL="548640" lvl="1" eaLnBrk="1" fontAlgn="auto" hangingPunct="1">
              <a:spcBef>
                <a:spcPts val="370"/>
              </a:spcBef>
              <a:spcAft>
                <a:spcPts val="0"/>
              </a:spcAft>
              <a:buFont typeface="Wingdings 2"/>
              <a:buChar char=""/>
              <a:defRPr/>
            </a:pPr>
            <a:r>
              <a:rPr lang="en-US" sz="3500" dirty="0" smtClean="0"/>
              <a:t>Consider for Restorative Nursing Care	</a:t>
            </a:r>
          </a:p>
          <a:p>
            <a:pPr marL="6400800" indent="0" eaLnBrk="1" fontAlgn="auto" hangingPunct="1">
              <a:spcBef>
                <a:spcPts val="580"/>
              </a:spcBef>
              <a:spcAft>
                <a:spcPts val="0"/>
              </a:spcAft>
              <a:buNone/>
              <a:defRPr/>
            </a:pPr>
            <a:endParaRPr lang="en-US" sz="3500" b="1" dirty="0" smtClean="0"/>
          </a:p>
          <a:p>
            <a:pPr marL="6400800" indent="0" eaLnBrk="1" fontAlgn="auto" hangingPunct="1">
              <a:spcBef>
                <a:spcPts val="580"/>
              </a:spcBef>
              <a:spcAft>
                <a:spcPts val="0"/>
              </a:spcAft>
              <a:buNone/>
              <a:defRPr/>
            </a:pPr>
            <a:endParaRPr lang="en-US" sz="2400" b="1" dirty="0"/>
          </a:p>
          <a:p>
            <a:pPr marL="6400800" indent="0" eaLnBrk="1" fontAlgn="auto" hangingPunct="1">
              <a:spcBef>
                <a:spcPts val="580"/>
              </a:spcBef>
              <a:spcAft>
                <a:spcPts val="0"/>
              </a:spcAft>
              <a:buNone/>
              <a:defRPr/>
            </a:pP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153400" cy="990600"/>
          </a:xfrm>
        </p:spPr>
        <p:txBody>
          <a:bodyPr/>
          <a:lstStyle/>
          <a:p>
            <a:pPr eaLnBrk="1" hangingPunct="1"/>
            <a:r>
              <a:rPr lang="en-US" b="1" dirty="0" smtClean="0"/>
              <a:t>O0400: Therapies</a:t>
            </a:r>
          </a:p>
        </p:txBody>
      </p:sp>
      <p:sp>
        <p:nvSpPr>
          <p:cNvPr id="3" name="Content Placeholder 2"/>
          <p:cNvSpPr>
            <a:spLocks noGrp="1"/>
          </p:cNvSpPr>
          <p:nvPr>
            <p:ph sz="quarter" idx="1"/>
          </p:nvPr>
        </p:nvSpPr>
        <p:spPr>
          <a:xfrm>
            <a:off x="304800" y="1066800"/>
            <a:ext cx="8839200" cy="5562600"/>
          </a:xfrm>
        </p:spPr>
        <p:txBody>
          <a:bodyPr>
            <a:noAutofit/>
          </a:bodyPr>
          <a:lstStyle/>
          <a:p>
            <a:pPr marL="274320" indent="-274320" eaLnBrk="1" fontAlgn="auto" hangingPunct="1">
              <a:spcBef>
                <a:spcPts val="580"/>
              </a:spcBef>
              <a:spcAft>
                <a:spcPts val="0"/>
              </a:spcAft>
              <a:buFont typeface="Wingdings 2"/>
              <a:buChar char=""/>
              <a:defRPr/>
            </a:pPr>
            <a:r>
              <a:rPr lang="en-US" dirty="0" smtClean="0"/>
              <a:t>7 day look-back period, </a:t>
            </a:r>
            <a:r>
              <a:rPr lang="en-US" b="1" dirty="0" smtClean="0"/>
              <a:t>while resident</a:t>
            </a:r>
          </a:p>
          <a:p>
            <a:pPr marL="274002" eaLnBrk="1" fontAlgn="auto" hangingPunct="1">
              <a:spcBef>
                <a:spcPts val="370"/>
              </a:spcBef>
              <a:spcAft>
                <a:spcPts val="0"/>
              </a:spcAft>
              <a:buFont typeface="Wingdings 2"/>
              <a:buChar char=""/>
              <a:defRPr/>
            </a:pPr>
            <a:r>
              <a:rPr lang="en-US" dirty="0" smtClean="0"/>
              <a:t>Skilled Therapy – Medicare A </a:t>
            </a:r>
            <a:r>
              <a:rPr lang="en-US" dirty="0"/>
              <a:t> </a:t>
            </a:r>
            <a:r>
              <a:rPr lang="en-US" dirty="0" smtClean="0"/>
              <a:t>&amp; B </a:t>
            </a:r>
          </a:p>
          <a:p>
            <a:pPr marL="952" indent="0" eaLnBrk="1" fontAlgn="auto" hangingPunct="1">
              <a:spcBef>
                <a:spcPts val="370"/>
              </a:spcBef>
              <a:spcAft>
                <a:spcPts val="0"/>
              </a:spcAft>
              <a:buNone/>
              <a:defRPr/>
            </a:pPr>
            <a:endParaRPr lang="en-US" dirty="0" smtClean="0"/>
          </a:p>
          <a:p>
            <a:pPr marL="274002" eaLnBrk="1" fontAlgn="auto" hangingPunct="1">
              <a:spcBef>
                <a:spcPts val="370"/>
              </a:spcBef>
              <a:spcAft>
                <a:spcPts val="0"/>
              </a:spcAft>
              <a:buFont typeface="Wingdings 2"/>
              <a:buChar char=""/>
              <a:defRPr/>
            </a:pPr>
            <a:r>
              <a:rPr lang="en-US" dirty="0" smtClean="0"/>
              <a:t>A. Speech-Language Pathology and</a:t>
            </a:r>
          </a:p>
          <a:p>
            <a:pPr marL="952" indent="0" eaLnBrk="1" fontAlgn="auto" hangingPunct="1">
              <a:spcBef>
                <a:spcPts val="370"/>
              </a:spcBef>
              <a:spcAft>
                <a:spcPts val="0"/>
              </a:spcAft>
              <a:buNone/>
              <a:defRPr/>
            </a:pPr>
            <a:r>
              <a:rPr lang="en-US" dirty="0"/>
              <a:t>	</a:t>
            </a:r>
            <a:r>
              <a:rPr lang="en-US" dirty="0" smtClean="0"/>
              <a:t>Audiology</a:t>
            </a:r>
          </a:p>
          <a:p>
            <a:pPr marL="274002" eaLnBrk="1" fontAlgn="auto" hangingPunct="1">
              <a:spcBef>
                <a:spcPts val="370"/>
              </a:spcBef>
              <a:spcAft>
                <a:spcPts val="0"/>
              </a:spcAft>
              <a:buFont typeface="Wingdings 2"/>
              <a:buChar char=""/>
              <a:defRPr/>
            </a:pPr>
            <a:r>
              <a:rPr lang="en-US" dirty="0" smtClean="0"/>
              <a:t>B. Occupational</a:t>
            </a:r>
          </a:p>
          <a:p>
            <a:pPr marL="274002" eaLnBrk="1" fontAlgn="auto" hangingPunct="1">
              <a:spcBef>
                <a:spcPts val="370"/>
              </a:spcBef>
              <a:spcAft>
                <a:spcPts val="0"/>
              </a:spcAft>
              <a:buFont typeface="Wingdings 2"/>
              <a:buChar char=""/>
              <a:defRPr/>
            </a:pPr>
            <a:r>
              <a:rPr lang="en-US" dirty="0" smtClean="0"/>
              <a:t>C. Physical </a:t>
            </a:r>
          </a:p>
          <a:p>
            <a:pPr marL="274002" eaLnBrk="1" fontAlgn="auto" hangingPunct="1">
              <a:spcBef>
                <a:spcPts val="370"/>
              </a:spcBef>
              <a:spcAft>
                <a:spcPts val="0"/>
              </a:spcAft>
              <a:buFont typeface="Wingdings 2"/>
              <a:buChar char=""/>
              <a:defRPr/>
            </a:pPr>
            <a:r>
              <a:rPr lang="en-US" dirty="0" smtClean="0"/>
              <a:t>D. Respiratory</a:t>
            </a:r>
          </a:p>
          <a:p>
            <a:pPr marL="274002" eaLnBrk="1" fontAlgn="auto" hangingPunct="1">
              <a:spcBef>
                <a:spcPts val="370"/>
              </a:spcBef>
              <a:spcAft>
                <a:spcPts val="0"/>
              </a:spcAft>
              <a:buFont typeface="Wingdings 2"/>
              <a:buChar char=""/>
              <a:defRPr/>
            </a:pPr>
            <a:r>
              <a:rPr lang="en-US" dirty="0" smtClean="0"/>
              <a:t>E. Psychological</a:t>
            </a:r>
          </a:p>
          <a:p>
            <a:pPr marL="274002" eaLnBrk="1" fontAlgn="auto" hangingPunct="1">
              <a:spcBef>
                <a:spcPts val="370"/>
              </a:spcBef>
              <a:spcAft>
                <a:spcPts val="0"/>
              </a:spcAft>
              <a:buFont typeface="Wingdings 2"/>
              <a:buChar char=""/>
              <a:defRPr/>
            </a:pPr>
            <a:r>
              <a:rPr lang="en-US" dirty="0" smtClean="0"/>
              <a:t>F. Recreation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O0400: Therapies</a:t>
            </a:r>
            <a:endParaRPr lang="en-US" b="1" dirty="0"/>
          </a:p>
        </p:txBody>
      </p:sp>
      <p:sp>
        <p:nvSpPr>
          <p:cNvPr id="3" name="Content Placeholder 2"/>
          <p:cNvSpPr>
            <a:spLocks noGrp="1"/>
          </p:cNvSpPr>
          <p:nvPr>
            <p:ph sz="quarter" idx="1"/>
          </p:nvPr>
        </p:nvSpPr>
        <p:spPr>
          <a:xfrm>
            <a:off x="228600" y="1219200"/>
            <a:ext cx="8763000" cy="5181600"/>
          </a:xfrm>
        </p:spPr>
        <p:txBody>
          <a:bodyPr>
            <a:normAutofit/>
          </a:bodyPr>
          <a:lstStyle/>
          <a:p>
            <a:pPr marL="274002" eaLnBrk="1" fontAlgn="auto" hangingPunct="1">
              <a:spcBef>
                <a:spcPts val="370"/>
              </a:spcBef>
              <a:spcAft>
                <a:spcPts val="0"/>
              </a:spcAft>
              <a:buFont typeface="Wingdings 2"/>
              <a:buChar char=""/>
              <a:defRPr/>
            </a:pPr>
            <a:r>
              <a:rPr lang="en-US" dirty="0" smtClean="0"/>
              <a:t>Mode of Therapy</a:t>
            </a:r>
          </a:p>
          <a:p>
            <a:pPr marL="548640" lvl="1" eaLnBrk="1" fontAlgn="auto" hangingPunct="1">
              <a:spcBef>
                <a:spcPts val="370"/>
              </a:spcBef>
              <a:spcAft>
                <a:spcPts val="0"/>
              </a:spcAft>
              <a:buFont typeface="Wingdings 2"/>
              <a:buChar char=""/>
              <a:defRPr/>
            </a:pPr>
            <a:r>
              <a:rPr lang="en-US" dirty="0" smtClean="0"/>
              <a:t>1. Individual</a:t>
            </a:r>
          </a:p>
          <a:p>
            <a:pPr marL="548640" lvl="1" eaLnBrk="1" fontAlgn="auto" hangingPunct="1">
              <a:spcBef>
                <a:spcPts val="370"/>
              </a:spcBef>
              <a:spcAft>
                <a:spcPts val="0"/>
              </a:spcAft>
              <a:buFont typeface="Wingdings 2"/>
              <a:buChar char=""/>
              <a:defRPr/>
            </a:pPr>
            <a:r>
              <a:rPr lang="en-US" dirty="0" smtClean="0"/>
              <a:t>2. Concurrent</a:t>
            </a:r>
          </a:p>
          <a:p>
            <a:pPr marL="548640" lvl="1" eaLnBrk="1" fontAlgn="auto" hangingPunct="1">
              <a:spcBef>
                <a:spcPts val="370"/>
              </a:spcBef>
              <a:spcAft>
                <a:spcPts val="0"/>
              </a:spcAft>
              <a:buFont typeface="Wingdings 2"/>
              <a:buChar char=""/>
              <a:defRPr/>
            </a:pPr>
            <a:r>
              <a:rPr lang="en-US" dirty="0" smtClean="0"/>
              <a:t>3. Group</a:t>
            </a:r>
          </a:p>
          <a:p>
            <a:pPr marL="274002" eaLnBrk="1" fontAlgn="auto" hangingPunct="1">
              <a:spcBef>
                <a:spcPts val="370"/>
              </a:spcBef>
              <a:spcAft>
                <a:spcPts val="0"/>
              </a:spcAft>
              <a:buFont typeface="Wingdings 2"/>
              <a:buChar char=""/>
              <a:defRPr/>
            </a:pPr>
            <a:r>
              <a:rPr lang="en-US" dirty="0" smtClean="0"/>
              <a:t>Total </a:t>
            </a:r>
            <a:r>
              <a:rPr lang="en-US" dirty="0"/>
              <a:t>number of </a:t>
            </a:r>
            <a:r>
              <a:rPr lang="en-US" dirty="0" smtClean="0"/>
              <a:t>Minutes </a:t>
            </a:r>
            <a:r>
              <a:rPr lang="en-US" dirty="0"/>
              <a:t>in each </a:t>
            </a:r>
            <a:r>
              <a:rPr lang="en-US" dirty="0" smtClean="0"/>
              <a:t>Mode </a:t>
            </a:r>
            <a:r>
              <a:rPr lang="en-US" dirty="0"/>
              <a:t>of therapy</a:t>
            </a:r>
          </a:p>
          <a:p>
            <a:pPr marL="274002" eaLnBrk="1" fontAlgn="auto" hangingPunct="1">
              <a:spcBef>
                <a:spcPts val="370"/>
              </a:spcBef>
              <a:spcAft>
                <a:spcPts val="0"/>
              </a:spcAft>
              <a:buFont typeface="Wingdings 2"/>
              <a:buChar char=""/>
              <a:defRPr/>
            </a:pPr>
            <a:r>
              <a:rPr lang="en-US" dirty="0"/>
              <a:t>Number of </a:t>
            </a:r>
            <a:r>
              <a:rPr lang="en-US" dirty="0" smtClean="0"/>
              <a:t>Days of therapy</a:t>
            </a:r>
          </a:p>
          <a:p>
            <a:pPr marL="274002" eaLnBrk="1" fontAlgn="auto" hangingPunct="1">
              <a:spcBef>
                <a:spcPts val="370"/>
              </a:spcBef>
              <a:spcAft>
                <a:spcPts val="0"/>
              </a:spcAft>
              <a:buFont typeface="Wingdings 2"/>
              <a:buChar char=""/>
              <a:defRPr/>
            </a:pPr>
            <a:r>
              <a:rPr lang="en-US" dirty="0" smtClean="0"/>
              <a:t>Start Date and End date of each therapy</a:t>
            </a:r>
          </a:p>
          <a:p>
            <a:pPr marL="548640" lvl="1" eaLnBrk="1" fontAlgn="auto" hangingPunct="1">
              <a:spcBef>
                <a:spcPts val="370"/>
              </a:spcBef>
              <a:spcAft>
                <a:spcPts val="0"/>
              </a:spcAft>
              <a:buFont typeface="Wingdings 2"/>
              <a:buChar char=""/>
              <a:defRPr/>
            </a:pPr>
            <a:endParaRPr lang="en-US" dirty="0" smtClean="0"/>
          </a:p>
          <a:p>
            <a:pPr marL="274002" eaLnBrk="1" fontAlgn="auto" hangingPunct="1">
              <a:spcBef>
                <a:spcPts val="370"/>
              </a:spcBef>
              <a:spcAft>
                <a:spcPts val="0"/>
              </a:spcAft>
              <a:buFont typeface="Wingdings 2"/>
              <a:buChar char=""/>
              <a:defRPr/>
            </a:pPr>
            <a:endParaRPr lang="en-US" dirty="0"/>
          </a:p>
          <a:p>
            <a:endParaRPr lang="en-US" dirty="0"/>
          </a:p>
        </p:txBody>
      </p:sp>
    </p:spTree>
    <p:extLst>
      <p:ext uri="{BB962C8B-B14F-4D97-AF65-F5344CB8AC3E}">
        <p14:creationId xmlns:p14="http://schemas.microsoft.com/office/powerpoint/2010/main" val="1290089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0"/>
            <a:ext cx="8382000" cy="1447800"/>
          </a:xfrm>
        </p:spPr>
        <p:txBody>
          <a:bodyPr/>
          <a:lstStyle/>
          <a:p>
            <a:pPr eaLnBrk="1" hangingPunct="1"/>
            <a:r>
              <a:rPr lang="en-US" b="1" dirty="0" smtClean="0"/>
              <a:t>O0400: Therapy </a:t>
            </a:r>
            <a:br>
              <a:rPr lang="en-US" b="1" dirty="0" smtClean="0"/>
            </a:br>
            <a:endParaRPr lang="en-US" b="1" dirty="0" smtClean="0"/>
          </a:p>
        </p:txBody>
      </p:sp>
      <p:sp>
        <p:nvSpPr>
          <p:cNvPr id="3" name="Content Placeholder 2"/>
          <p:cNvSpPr>
            <a:spLocks noGrp="1"/>
          </p:cNvSpPr>
          <p:nvPr>
            <p:ph sz="quarter" idx="1"/>
          </p:nvPr>
        </p:nvSpPr>
        <p:spPr>
          <a:xfrm>
            <a:off x="304800" y="609600"/>
            <a:ext cx="8839200" cy="5791200"/>
          </a:xfrm>
        </p:spPr>
        <p:txBody>
          <a:bodyPr>
            <a:noAutofit/>
          </a:bodyPr>
          <a:lstStyle/>
          <a:p>
            <a:pPr marL="274320" indent="-274320" eaLnBrk="1" fontAlgn="auto" hangingPunct="1">
              <a:spcBef>
                <a:spcPts val="580"/>
              </a:spcBef>
              <a:spcAft>
                <a:spcPts val="0"/>
              </a:spcAft>
              <a:buFont typeface="Wingdings 2"/>
              <a:buChar char=""/>
              <a:defRPr/>
            </a:pPr>
            <a:r>
              <a:rPr lang="en-US" b="1" dirty="0" smtClean="0"/>
              <a:t>Individual (Medicare A &amp; B)</a:t>
            </a:r>
            <a:r>
              <a:rPr lang="en-US" dirty="0" smtClean="0"/>
              <a:t> </a:t>
            </a:r>
          </a:p>
          <a:p>
            <a:pPr marL="548640" lvl="1" eaLnBrk="1" fontAlgn="auto" hangingPunct="1">
              <a:spcBef>
                <a:spcPts val="370"/>
              </a:spcBef>
              <a:spcAft>
                <a:spcPts val="0"/>
              </a:spcAft>
              <a:buFont typeface="Wingdings 2"/>
              <a:buChar char=""/>
              <a:defRPr/>
            </a:pPr>
            <a:r>
              <a:rPr lang="en-US" dirty="0" smtClean="0"/>
              <a:t>One therapist/assistant treating only one resident</a:t>
            </a:r>
          </a:p>
          <a:p>
            <a:pPr marL="548640" lvl="1" eaLnBrk="1" fontAlgn="auto" hangingPunct="1">
              <a:spcBef>
                <a:spcPts val="370"/>
              </a:spcBef>
              <a:spcAft>
                <a:spcPts val="0"/>
              </a:spcAft>
              <a:buFont typeface="Wingdings 2"/>
              <a:buChar char=""/>
              <a:defRPr/>
            </a:pPr>
            <a:r>
              <a:rPr lang="en-US" dirty="0" smtClean="0"/>
              <a:t>Resident receives therapist/assistant’s full attention</a:t>
            </a:r>
            <a:endParaRPr lang="en-US" sz="2800" dirty="0" smtClean="0"/>
          </a:p>
          <a:p>
            <a:pPr marL="274320" indent="-274320" eaLnBrk="1" fontAlgn="auto" hangingPunct="1">
              <a:spcBef>
                <a:spcPts val="580"/>
              </a:spcBef>
              <a:spcAft>
                <a:spcPts val="0"/>
              </a:spcAft>
              <a:buFont typeface="Wingdings 2"/>
              <a:buChar char=""/>
              <a:defRPr/>
            </a:pPr>
            <a:r>
              <a:rPr lang="en-US" b="1" dirty="0" smtClean="0"/>
              <a:t>Concurrent (Medicare Part A)(Can’t do for Part B)</a:t>
            </a:r>
            <a:r>
              <a:rPr lang="en-US" dirty="0" smtClean="0"/>
              <a:t> </a:t>
            </a:r>
          </a:p>
          <a:p>
            <a:pPr marL="548640" lvl="1" eaLnBrk="1" fontAlgn="auto" hangingPunct="1">
              <a:spcBef>
                <a:spcPts val="370"/>
              </a:spcBef>
              <a:spcAft>
                <a:spcPts val="0"/>
              </a:spcAft>
              <a:buFont typeface="Wingdings 2"/>
              <a:buChar char=""/>
              <a:defRPr/>
            </a:pPr>
            <a:r>
              <a:rPr lang="en-US" dirty="0" smtClean="0"/>
              <a:t>Two residents treated at same time </a:t>
            </a:r>
            <a:endParaRPr lang="en-US" dirty="0" smtClean="0"/>
          </a:p>
          <a:p>
            <a:pPr marL="548640" lvl="1" eaLnBrk="1" fontAlgn="auto" hangingPunct="1">
              <a:spcBef>
                <a:spcPts val="370"/>
              </a:spcBef>
              <a:spcAft>
                <a:spcPts val="0"/>
              </a:spcAft>
              <a:buFont typeface="Wingdings 2"/>
              <a:buChar char=""/>
              <a:defRPr/>
            </a:pPr>
            <a:r>
              <a:rPr lang="en-US" dirty="0" smtClean="0"/>
              <a:t>Not </a:t>
            </a:r>
            <a:r>
              <a:rPr lang="en-US" dirty="0" smtClean="0"/>
              <a:t>performing same or similar activities</a:t>
            </a:r>
          </a:p>
          <a:p>
            <a:pPr marL="548640" lvl="1" eaLnBrk="1" fontAlgn="auto" hangingPunct="1">
              <a:spcBef>
                <a:spcPts val="370"/>
              </a:spcBef>
              <a:spcAft>
                <a:spcPts val="0"/>
              </a:spcAft>
              <a:buFont typeface="Wingdings 2"/>
              <a:buChar char=""/>
              <a:defRPr/>
            </a:pPr>
            <a:r>
              <a:rPr lang="en-US" dirty="0" smtClean="0"/>
              <a:t>Both residents must be in line-of-sight of treating therapist or assistant </a:t>
            </a:r>
          </a:p>
          <a:p>
            <a:pPr marL="320040" lvl="1" indent="0" eaLnBrk="1" fontAlgn="auto" hangingPunct="1">
              <a:spcBef>
                <a:spcPts val="370"/>
              </a:spcBef>
              <a:spcAft>
                <a:spcPts val="0"/>
              </a:spcAft>
              <a:buNone/>
              <a:defRPr/>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0"/>
            <a:ext cx="8229600" cy="1066800"/>
          </a:xfrm>
        </p:spPr>
        <p:txBody>
          <a:bodyPr/>
          <a:lstStyle/>
          <a:p>
            <a:pPr eaLnBrk="1" hangingPunct="1"/>
            <a:r>
              <a:rPr lang="en-US" b="1" dirty="0" smtClean="0"/>
              <a:t>O0400: Therapy - Modes</a:t>
            </a:r>
          </a:p>
        </p:txBody>
      </p:sp>
      <p:sp>
        <p:nvSpPr>
          <p:cNvPr id="3" name="Content Placeholder 2"/>
          <p:cNvSpPr>
            <a:spLocks noGrp="1"/>
          </p:cNvSpPr>
          <p:nvPr>
            <p:ph sz="quarter" idx="1"/>
          </p:nvPr>
        </p:nvSpPr>
        <p:spPr>
          <a:xfrm>
            <a:off x="304800" y="1143000"/>
            <a:ext cx="8534400" cy="5715000"/>
          </a:xfrm>
        </p:spPr>
        <p:txBody>
          <a:bodyPr>
            <a:normAutofit fontScale="25000" lnSpcReduction="20000"/>
          </a:bodyPr>
          <a:lstStyle/>
          <a:p>
            <a:pPr marL="274320" indent="-274320" eaLnBrk="1" fontAlgn="auto" hangingPunct="1">
              <a:spcBef>
                <a:spcPts val="580"/>
              </a:spcBef>
              <a:spcAft>
                <a:spcPts val="0"/>
              </a:spcAft>
              <a:buFont typeface="Wingdings 2"/>
              <a:buChar char=""/>
              <a:defRPr/>
            </a:pPr>
            <a:r>
              <a:rPr lang="en-US" sz="12800" b="1" dirty="0" smtClean="0"/>
              <a:t>Group (Medicare Part A)</a:t>
            </a:r>
          </a:p>
          <a:p>
            <a:pPr marL="548958" lvl="1" indent="-274320" eaLnBrk="1" fontAlgn="auto" hangingPunct="1">
              <a:spcBef>
                <a:spcPts val="580"/>
              </a:spcBef>
              <a:spcAft>
                <a:spcPts val="0"/>
              </a:spcAft>
              <a:buFont typeface="Wingdings 2"/>
              <a:buChar char=""/>
              <a:defRPr/>
            </a:pPr>
            <a:r>
              <a:rPr lang="en-US" sz="12800" dirty="0" smtClean="0"/>
              <a:t>Treatment of </a:t>
            </a:r>
            <a:r>
              <a:rPr lang="en-US" sz="12800" b="1" dirty="0" smtClean="0"/>
              <a:t>4 </a:t>
            </a:r>
            <a:r>
              <a:rPr lang="en-US" sz="12800" dirty="0" smtClean="0"/>
              <a:t>residents, regardless of payer source</a:t>
            </a:r>
          </a:p>
          <a:p>
            <a:pPr marL="548958" lvl="1" indent="-274320" eaLnBrk="1" fontAlgn="auto" hangingPunct="1">
              <a:spcBef>
                <a:spcPts val="580"/>
              </a:spcBef>
              <a:spcAft>
                <a:spcPts val="0"/>
              </a:spcAft>
              <a:buFont typeface="Wingdings 2"/>
              <a:buChar char=""/>
              <a:defRPr/>
            </a:pPr>
            <a:r>
              <a:rPr lang="en-US" sz="12800" dirty="0" smtClean="0"/>
              <a:t>Performing </a:t>
            </a:r>
            <a:r>
              <a:rPr lang="en-US" sz="12800" b="1" dirty="0"/>
              <a:t>same or similar activities,</a:t>
            </a:r>
            <a:endParaRPr lang="en-US" sz="12800" b="1" dirty="0" smtClean="0"/>
          </a:p>
          <a:p>
            <a:pPr marL="548640" lvl="1" eaLnBrk="1" fontAlgn="auto" hangingPunct="1">
              <a:spcBef>
                <a:spcPts val="370"/>
              </a:spcBef>
              <a:spcAft>
                <a:spcPts val="0"/>
              </a:spcAft>
              <a:buFont typeface="Wingdings 2"/>
              <a:buChar char=""/>
              <a:defRPr/>
            </a:pPr>
            <a:r>
              <a:rPr lang="en-US" sz="12800" dirty="0" smtClean="0"/>
              <a:t>Supervised by therapist/assistant not supervising any other individuals</a:t>
            </a:r>
            <a:endParaRPr lang="en-US" sz="12800" dirty="0"/>
          </a:p>
          <a:p>
            <a:pPr marL="274320" indent="-274320" eaLnBrk="1" fontAlgn="auto" hangingPunct="1">
              <a:spcBef>
                <a:spcPts val="580"/>
              </a:spcBef>
              <a:spcAft>
                <a:spcPts val="0"/>
              </a:spcAft>
              <a:buFont typeface="Wingdings 2"/>
              <a:buChar char=""/>
              <a:defRPr/>
            </a:pPr>
            <a:endParaRPr lang="en-US" sz="12800" b="1" dirty="0" smtClean="0"/>
          </a:p>
          <a:p>
            <a:pPr marL="274320" indent="-274320" eaLnBrk="1" fontAlgn="auto" hangingPunct="1">
              <a:spcBef>
                <a:spcPts val="580"/>
              </a:spcBef>
              <a:spcAft>
                <a:spcPts val="0"/>
              </a:spcAft>
              <a:buFont typeface="Wingdings 2"/>
              <a:buChar char=""/>
              <a:defRPr/>
            </a:pPr>
            <a:r>
              <a:rPr lang="en-US" sz="12800" b="1" dirty="0" smtClean="0"/>
              <a:t>Group (Medicare Part B)</a:t>
            </a:r>
          </a:p>
          <a:p>
            <a:pPr marL="548640" lvl="1" eaLnBrk="1" fontAlgn="auto" hangingPunct="1">
              <a:spcBef>
                <a:spcPts val="370"/>
              </a:spcBef>
              <a:spcAft>
                <a:spcPts val="0"/>
              </a:spcAft>
              <a:buFont typeface="Wingdings 2"/>
              <a:buChar char=""/>
              <a:defRPr/>
            </a:pPr>
            <a:r>
              <a:rPr lang="en-US" sz="12800" dirty="0" smtClean="0"/>
              <a:t>Treatment of </a:t>
            </a:r>
            <a:r>
              <a:rPr lang="en-US" sz="12800" b="1" dirty="0" smtClean="0"/>
              <a:t>2 or more</a:t>
            </a:r>
            <a:r>
              <a:rPr lang="en-US" sz="12800" dirty="0" smtClean="0"/>
              <a:t> residents  simultaneously</a:t>
            </a:r>
          </a:p>
          <a:p>
            <a:pPr marL="548640" lvl="1" eaLnBrk="1" fontAlgn="auto" hangingPunct="1">
              <a:spcBef>
                <a:spcPts val="370"/>
              </a:spcBef>
              <a:spcAft>
                <a:spcPts val="0"/>
              </a:spcAft>
              <a:buFont typeface="Wingdings 2"/>
              <a:buChar char=""/>
              <a:defRPr/>
            </a:pPr>
            <a:r>
              <a:rPr lang="en-US" sz="12800" b="1" dirty="0" smtClean="0"/>
              <a:t>May or may not</a:t>
            </a:r>
            <a:r>
              <a:rPr lang="en-US" sz="12800" dirty="0" smtClean="0"/>
              <a:t> be performing </a:t>
            </a:r>
            <a:r>
              <a:rPr lang="en-US" sz="12800" b="1" dirty="0" smtClean="0"/>
              <a:t>same activity	</a:t>
            </a:r>
            <a:r>
              <a:rPr lang="en-US" sz="12800" dirty="0" smtClean="0"/>
              <a:t>                                  </a:t>
            </a:r>
            <a:r>
              <a:rPr lang="en-US" sz="9600" dirty="0" smtClean="0"/>
              <a:t>             			</a:t>
            </a:r>
            <a:r>
              <a:rPr lang="en-US" sz="12800" dirty="0" smtClean="0"/>
              <a:t>			</a:t>
            </a:r>
            <a:endParaRPr lang="en-US" sz="9600" b="1" dirty="0" smtClean="0"/>
          </a:p>
          <a:p>
            <a:pPr marL="548640" lvl="1" eaLnBrk="1" fontAlgn="auto" hangingPunct="1">
              <a:spcBef>
                <a:spcPts val="370"/>
              </a:spcBef>
              <a:spcAft>
                <a:spcPts val="0"/>
              </a:spcAft>
              <a:buNone/>
              <a:defRPr/>
            </a:pPr>
            <a:r>
              <a:rPr lang="en-US" sz="12800" dirty="0" smtClean="0"/>
              <a:t>									</a:t>
            </a:r>
            <a:r>
              <a:rPr lang="en-US" sz="5100" dirty="0" smtClean="0"/>
              <a:t>											</a:t>
            </a:r>
          </a:p>
          <a:p>
            <a:pPr marL="2469832" lvl="8">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O0400 Therapies (continued)</a:t>
            </a:r>
            <a:endParaRPr lang="en-US" dirty="0"/>
          </a:p>
        </p:txBody>
      </p:sp>
      <p:sp>
        <p:nvSpPr>
          <p:cNvPr id="3" name="Content Placeholder 2"/>
          <p:cNvSpPr>
            <a:spLocks noGrp="1"/>
          </p:cNvSpPr>
          <p:nvPr>
            <p:ph sz="quarter" idx="1"/>
          </p:nvPr>
        </p:nvSpPr>
        <p:spPr/>
        <p:txBody>
          <a:bodyPr/>
          <a:lstStyle/>
          <a:p>
            <a:r>
              <a:rPr lang="en-US" b="1" dirty="0" smtClean="0"/>
              <a:t>Co-treatment (Part A) </a:t>
            </a:r>
            <a:r>
              <a:rPr lang="en-US" dirty="0" smtClean="0"/>
              <a:t>– two different disciplines treat one resident at the same time with different treatments. Code the treatment session in full. The need for co-treatment should be well documented for each resident.</a:t>
            </a:r>
          </a:p>
          <a:p>
            <a:r>
              <a:rPr lang="en-US" b="1" dirty="0" smtClean="0"/>
              <a:t>Co-treatment (Part B) – </a:t>
            </a:r>
            <a:r>
              <a:rPr lang="en-US" smtClean="0"/>
              <a:t>cannot bill </a:t>
            </a:r>
            <a:r>
              <a:rPr lang="en-US" dirty="0" smtClean="0"/>
              <a:t>separately for the same or different service provided at the same time.</a:t>
            </a:r>
            <a:endParaRPr lang="en-US" b="1" dirty="0"/>
          </a:p>
        </p:txBody>
      </p:sp>
    </p:spTree>
    <p:extLst>
      <p:ext uri="{BB962C8B-B14F-4D97-AF65-F5344CB8AC3E}">
        <p14:creationId xmlns:p14="http://schemas.microsoft.com/office/powerpoint/2010/main" val="421920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0"/>
            <a:ext cx="9372600" cy="1295400"/>
          </a:xfrm>
        </p:spPr>
        <p:txBody>
          <a:bodyPr/>
          <a:lstStyle/>
          <a:p>
            <a:pPr eaLnBrk="1" hangingPunct="1"/>
            <a:r>
              <a:rPr lang="en-US" sz="3600" b="1" dirty="0" smtClean="0"/>
              <a:t>O0400: Time Determination - Minutes</a:t>
            </a:r>
          </a:p>
        </p:txBody>
      </p:sp>
      <p:sp>
        <p:nvSpPr>
          <p:cNvPr id="18435" name="Content Placeholder 2"/>
          <p:cNvSpPr>
            <a:spLocks noGrp="1"/>
          </p:cNvSpPr>
          <p:nvPr>
            <p:ph sz="quarter" idx="1"/>
          </p:nvPr>
        </p:nvSpPr>
        <p:spPr>
          <a:xfrm>
            <a:off x="304800" y="1447800"/>
            <a:ext cx="8534400" cy="5410200"/>
          </a:xfrm>
        </p:spPr>
        <p:txBody>
          <a:bodyPr>
            <a:noAutofit/>
          </a:bodyPr>
          <a:lstStyle/>
          <a:p>
            <a:pPr eaLnBrk="1" hangingPunct="1"/>
            <a:endParaRPr lang="en-US" b="1" dirty="0" smtClean="0"/>
          </a:p>
          <a:p>
            <a:pPr eaLnBrk="1" hangingPunct="1"/>
            <a:r>
              <a:rPr lang="en-US" b="1" dirty="0" smtClean="0"/>
              <a:t>Starts</a:t>
            </a:r>
            <a:r>
              <a:rPr lang="en-US" dirty="0" smtClean="0"/>
              <a:t> when resident begins first treatment</a:t>
            </a:r>
          </a:p>
          <a:p>
            <a:pPr marL="0" indent="0" eaLnBrk="1" hangingPunct="1">
              <a:buNone/>
            </a:pPr>
            <a:r>
              <a:rPr lang="en-US" dirty="0" smtClean="0"/>
              <a:t>	activity or task</a:t>
            </a:r>
          </a:p>
          <a:p>
            <a:pPr eaLnBrk="1" hangingPunct="1"/>
            <a:r>
              <a:rPr lang="en-US" b="1" dirty="0" smtClean="0"/>
              <a:t>Ends</a:t>
            </a:r>
            <a:r>
              <a:rPr lang="en-US" dirty="0" smtClean="0"/>
              <a:t> when resident finishes last apparatus</a:t>
            </a:r>
          </a:p>
          <a:p>
            <a:pPr marL="0" indent="0" eaLnBrk="1" hangingPunct="1">
              <a:buNone/>
            </a:pPr>
            <a:r>
              <a:rPr lang="en-US" dirty="0" smtClean="0"/>
              <a:t>	or activity or task </a:t>
            </a:r>
          </a:p>
          <a:p>
            <a:pPr eaLnBrk="1" hangingPunct="1"/>
            <a:r>
              <a:rPr lang="en-US" dirty="0" smtClean="0"/>
              <a:t>Actual minutes – no rounding</a:t>
            </a:r>
          </a:p>
          <a:p>
            <a:pPr eaLnBrk="1" hangingPunct="1"/>
            <a:r>
              <a:rPr lang="en-US" dirty="0" smtClean="0"/>
              <a:t>Software will calculate  for payment</a:t>
            </a:r>
          </a:p>
          <a:p>
            <a:pPr eaLnBrk="1" hangingPunct="1"/>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371600"/>
          </a:xfrm>
        </p:spPr>
        <p:txBody>
          <a:bodyPr/>
          <a:lstStyle/>
          <a:p>
            <a:pPr algn="l"/>
            <a:r>
              <a:rPr lang="en-US" b="1" dirty="0" smtClean="0"/>
              <a:t>O0400: Number of Days, Start Date</a:t>
            </a:r>
            <a:r>
              <a:rPr lang="en-US" sz="3200" b="1" dirty="0" smtClean="0"/>
              <a:t/>
            </a:r>
            <a:br>
              <a:rPr lang="en-US" sz="3200" b="1" dirty="0" smtClean="0"/>
            </a:br>
            <a:endParaRPr lang="en-US" sz="3200" b="1" dirty="0"/>
          </a:p>
        </p:txBody>
      </p:sp>
      <p:sp>
        <p:nvSpPr>
          <p:cNvPr id="3" name="Content Placeholder 2"/>
          <p:cNvSpPr>
            <a:spLocks noGrp="1"/>
          </p:cNvSpPr>
          <p:nvPr>
            <p:ph sz="quarter" idx="1"/>
          </p:nvPr>
        </p:nvSpPr>
        <p:spPr>
          <a:xfrm>
            <a:off x="228600" y="838200"/>
            <a:ext cx="8763000" cy="6172200"/>
          </a:xfrm>
        </p:spPr>
        <p:txBody>
          <a:bodyPr>
            <a:normAutofit fontScale="92500" lnSpcReduction="20000"/>
          </a:bodyPr>
          <a:lstStyle/>
          <a:p>
            <a:r>
              <a:rPr lang="en-US" sz="3000" b="1" dirty="0" smtClean="0"/>
              <a:t>Day</a:t>
            </a:r>
            <a:r>
              <a:rPr lang="en-US" sz="3000" dirty="0" smtClean="0"/>
              <a:t> =  At least total of 15 minutes </a:t>
            </a:r>
          </a:p>
          <a:p>
            <a:pPr lvl="1"/>
            <a:r>
              <a:rPr lang="en-US" sz="3000" dirty="0"/>
              <a:t>M</a:t>
            </a:r>
            <a:r>
              <a:rPr lang="en-US" sz="3000" dirty="0" smtClean="0"/>
              <a:t>ay be provided at different times, e.g. 5 minutes in morning, 10 minutes in afternoon</a:t>
            </a:r>
          </a:p>
          <a:p>
            <a:pPr lvl="2"/>
            <a:r>
              <a:rPr lang="en-US" sz="3000" dirty="0" smtClean="0"/>
              <a:t>Individual + Concurrent + Group Minutes </a:t>
            </a:r>
          </a:p>
          <a:p>
            <a:pPr lvl="2"/>
            <a:endParaRPr lang="en-US" sz="3000" dirty="0" smtClean="0"/>
          </a:p>
          <a:p>
            <a:r>
              <a:rPr lang="en-US" sz="3000" b="1" dirty="0" smtClean="0"/>
              <a:t>Start Date</a:t>
            </a:r>
          </a:p>
          <a:p>
            <a:pPr lvl="1"/>
            <a:r>
              <a:rPr lang="en-US" sz="3000" dirty="0" smtClean="0"/>
              <a:t>First date therapy regimen started since most recent admission/entry or reentry </a:t>
            </a:r>
          </a:p>
          <a:p>
            <a:pPr lvl="1"/>
            <a:r>
              <a:rPr lang="en-US" sz="3000" dirty="0" smtClean="0"/>
              <a:t>If more than one therapy discipline use date first discipline began</a:t>
            </a:r>
          </a:p>
          <a:p>
            <a:pPr lvl="1"/>
            <a:r>
              <a:rPr lang="en-US" sz="3000" dirty="0" smtClean="0"/>
              <a:t>Look at A1600 Date (Admission/Entry or Reentry) </a:t>
            </a:r>
          </a:p>
          <a:p>
            <a:pPr lvl="2"/>
            <a:r>
              <a:rPr lang="en-US" sz="3000" dirty="0" smtClean="0"/>
              <a:t>Determine if had skilled therapy since that date to present date – Enter date of that therapy.</a:t>
            </a:r>
          </a:p>
          <a:p>
            <a:pPr lvl="1"/>
            <a:r>
              <a:rPr lang="en-US" sz="3000" dirty="0" smtClean="0"/>
              <a:t>If EOT-R – Use that date on next assessment as the Therapy Start Date</a:t>
            </a:r>
          </a:p>
          <a:p>
            <a:pPr lvl="8"/>
            <a:r>
              <a:rPr lang="en-US" sz="1600" dirty="0" smtClean="0"/>
              <a:t>                                                                                                      </a:t>
            </a:r>
            <a:endParaRPr lang="en-US" sz="2200" b="1" dirty="0" smtClean="0">
              <a:latin typeface="Arial" pitchFamily="34" charset="0"/>
              <a:cs typeface="Arial" pitchFamily="34" charset="0"/>
            </a:endParaRPr>
          </a:p>
          <a:p>
            <a:pPr lvl="1"/>
            <a:endParaRPr lang="en-US" sz="2800" dirty="0"/>
          </a:p>
          <a:p>
            <a:pPr marL="0" indent="0">
              <a:buNone/>
            </a:pPr>
            <a:endParaRPr lang="en-US" sz="2800" dirty="0" smtClean="0"/>
          </a:p>
          <a:p>
            <a:pPr marL="0" indent="0">
              <a:buNone/>
            </a:pPr>
            <a:endParaRPr lang="en-US" sz="2800" dirty="0" smtClean="0"/>
          </a:p>
        </p:txBody>
      </p:sp>
    </p:spTree>
    <p:extLst>
      <p:ext uri="{BB962C8B-B14F-4D97-AF65-F5344CB8AC3E}">
        <p14:creationId xmlns:p14="http://schemas.microsoft.com/office/powerpoint/2010/main" val="3912823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O0400</a:t>
            </a:r>
            <a:r>
              <a:rPr lang="en-US" b="1" dirty="0" smtClean="0"/>
              <a:t>: End Date</a:t>
            </a:r>
            <a:endParaRPr lang="en-US" dirty="0"/>
          </a:p>
        </p:txBody>
      </p:sp>
      <p:sp>
        <p:nvSpPr>
          <p:cNvPr id="3" name="Content Placeholder 2"/>
          <p:cNvSpPr>
            <a:spLocks noGrp="1"/>
          </p:cNvSpPr>
          <p:nvPr>
            <p:ph sz="quarter" idx="1"/>
          </p:nvPr>
        </p:nvSpPr>
        <p:spPr>
          <a:xfrm>
            <a:off x="228600" y="1219200"/>
            <a:ext cx="8763000" cy="5562600"/>
          </a:xfrm>
        </p:spPr>
        <p:txBody>
          <a:bodyPr>
            <a:normAutofit/>
          </a:bodyPr>
          <a:lstStyle/>
          <a:p>
            <a:r>
              <a:rPr lang="en-US" sz="2800" b="1" dirty="0"/>
              <a:t>End Date</a:t>
            </a:r>
            <a:r>
              <a:rPr lang="en-US" sz="2800" dirty="0"/>
              <a:t> </a:t>
            </a:r>
          </a:p>
          <a:p>
            <a:pPr lvl="1"/>
            <a:r>
              <a:rPr lang="en-US" sz="2800" dirty="0"/>
              <a:t>Last date of most recent therapy regimen since most recent admission/entry or reentry</a:t>
            </a:r>
          </a:p>
          <a:p>
            <a:pPr lvl="1"/>
            <a:r>
              <a:rPr lang="en-US" sz="2800" dirty="0"/>
              <a:t>Enter “dashes” if still </a:t>
            </a:r>
            <a:r>
              <a:rPr lang="en-US" sz="2800" dirty="0" smtClean="0"/>
              <a:t>ongoing beyond ARD</a:t>
            </a:r>
            <a:endParaRPr lang="en-US" sz="2800" dirty="0"/>
          </a:p>
          <a:p>
            <a:pPr lvl="1"/>
            <a:r>
              <a:rPr lang="en-US" sz="2800" dirty="0"/>
              <a:t>If EOT-R &amp; therapy still ongoing – enter “dashes</a:t>
            </a:r>
            <a:r>
              <a:rPr lang="en-US" sz="2800" dirty="0" smtClean="0"/>
              <a:t>”</a:t>
            </a:r>
          </a:p>
          <a:p>
            <a:endParaRPr lang="en-US" sz="2800" dirty="0"/>
          </a:p>
          <a:p>
            <a:r>
              <a:rPr lang="en-US" sz="2800" dirty="0" smtClean="0"/>
              <a:t>Ongoing</a:t>
            </a:r>
          </a:p>
          <a:p>
            <a:pPr lvl="1"/>
            <a:r>
              <a:rPr lang="en-US" sz="2800" dirty="0" smtClean="0"/>
              <a:t>Resident discharged &amp; therapy was planned to continue if resident had remained in facility</a:t>
            </a:r>
          </a:p>
          <a:p>
            <a:pPr lvl="1"/>
            <a:r>
              <a:rPr lang="en-US" sz="2800" dirty="0" smtClean="0"/>
              <a:t>SNF benefit exhausted &amp; therapy continued</a:t>
            </a:r>
          </a:p>
          <a:p>
            <a:pPr lvl="1"/>
            <a:r>
              <a:rPr lang="en-US" sz="2800" dirty="0" smtClean="0"/>
              <a:t>Payer source changed and therapy continued</a:t>
            </a:r>
          </a:p>
          <a:p>
            <a:pPr lvl="8"/>
            <a:r>
              <a:rPr lang="en-US" sz="1400" dirty="0"/>
              <a:t> </a:t>
            </a:r>
            <a:r>
              <a:rPr lang="en-US" sz="1400" dirty="0" smtClean="0"/>
              <a:t>                                                                                                                </a:t>
            </a:r>
            <a:endParaRPr lang="en-US" sz="2400" b="1" dirty="0">
              <a:latin typeface="Arial" pitchFamily="34" charset="0"/>
              <a:cs typeface="Arial" pitchFamily="34" charset="0"/>
            </a:endParaRPr>
          </a:p>
          <a:p>
            <a:pPr lvl="1"/>
            <a:endParaRPr lang="en-US" sz="2400" b="1" dirty="0"/>
          </a:p>
          <a:p>
            <a:pPr lvl="1"/>
            <a:endParaRPr lang="en-US" sz="2800" dirty="0"/>
          </a:p>
          <a:p>
            <a:pPr marL="0" indent="0">
              <a:buNone/>
            </a:pPr>
            <a:endParaRPr lang="en-US" sz="2800" dirty="0"/>
          </a:p>
          <a:p>
            <a:pPr marL="0" indent="0">
              <a:buNone/>
            </a:pPr>
            <a:endParaRPr lang="en-US" sz="2800" dirty="0"/>
          </a:p>
          <a:p>
            <a:endParaRPr lang="en-US" dirty="0"/>
          </a:p>
        </p:txBody>
      </p:sp>
    </p:spTree>
    <p:extLst>
      <p:ext uri="{BB962C8B-B14F-4D97-AF65-F5344CB8AC3E}">
        <p14:creationId xmlns:p14="http://schemas.microsoft.com/office/powerpoint/2010/main" val="3496278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228600" y="0"/>
            <a:ext cx="8915400" cy="1447800"/>
          </a:xfrm>
        </p:spPr>
        <p:txBody>
          <a:bodyPr/>
          <a:lstStyle/>
          <a:p>
            <a:pPr algn="ctr" eaLnBrk="1" hangingPunct="1"/>
            <a:r>
              <a:rPr lang="en-US" b="1" dirty="0" smtClean="0"/>
              <a:t>O0100: Special Treatments, Procedures, Programs</a:t>
            </a:r>
          </a:p>
        </p:txBody>
      </p:sp>
      <p:sp>
        <p:nvSpPr>
          <p:cNvPr id="5123" name="Content Placeholder 1"/>
          <p:cNvSpPr>
            <a:spLocks noGrp="1"/>
          </p:cNvSpPr>
          <p:nvPr>
            <p:ph sz="quarter" idx="1"/>
          </p:nvPr>
        </p:nvSpPr>
        <p:spPr>
          <a:xfrm>
            <a:off x="304800" y="1524000"/>
            <a:ext cx="8610600" cy="5105400"/>
          </a:xfrm>
        </p:spPr>
        <p:txBody>
          <a:bodyPr>
            <a:normAutofit lnSpcReduction="10000"/>
          </a:bodyPr>
          <a:lstStyle/>
          <a:p>
            <a:pPr eaLnBrk="1" hangingPunct="1">
              <a:lnSpc>
                <a:spcPct val="90000"/>
              </a:lnSpc>
            </a:pPr>
            <a:r>
              <a:rPr lang="en-US" dirty="0" smtClean="0"/>
              <a:t>Review medical record for special treatments &amp; programs received in 14 day look back period</a:t>
            </a:r>
          </a:p>
          <a:p>
            <a:pPr eaLnBrk="1" hangingPunct="1">
              <a:lnSpc>
                <a:spcPct val="90000"/>
              </a:lnSpc>
            </a:pPr>
            <a:endParaRPr lang="en-US" dirty="0" smtClean="0"/>
          </a:p>
          <a:p>
            <a:pPr eaLnBrk="1" hangingPunct="1">
              <a:lnSpc>
                <a:spcPct val="90000"/>
              </a:lnSpc>
            </a:pPr>
            <a:r>
              <a:rPr lang="en-US" b="1" dirty="0" smtClean="0"/>
              <a:t>Do not code </a:t>
            </a:r>
            <a:r>
              <a:rPr lang="en-US" dirty="0" smtClean="0"/>
              <a:t>services provided solely in conjunction with surgical procedure (including pre and post op) or diagnostic studies</a:t>
            </a:r>
          </a:p>
          <a:p>
            <a:pPr eaLnBrk="1" hangingPunct="1">
              <a:lnSpc>
                <a:spcPct val="90000"/>
              </a:lnSpc>
            </a:pPr>
            <a:endParaRPr lang="en-US" dirty="0" smtClean="0"/>
          </a:p>
          <a:p>
            <a:pPr eaLnBrk="1" hangingPunct="1">
              <a:lnSpc>
                <a:spcPct val="90000"/>
              </a:lnSpc>
            </a:pPr>
            <a:r>
              <a:rPr lang="en-US" dirty="0" smtClean="0"/>
              <a:t>Code treatments, procedures, programs, including those performed by staff or resident independently or after set-up help from staff</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z="2400" b="1" dirty="0"/>
              <a:t>O0400A. SLP &amp; Audiology; O0400B. Occupational</a:t>
            </a:r>
            <a:br>
              <a:rPr lang="en-US" sz="2400" b="1" dirty="0"/>
            </a:br>
            <a:r>
              <a:rPr lang="en-US" sz="2400" b="1" dirty="0"/>
              <a:t>O0400C. </a:t>
            </a:r>
            <a:r>
              <a:rPr lang="en-US" sz="2400" b="1" dirty="0" smtClean="0"/>
              <a:t>Physical </a:t>
            </a:r>
            <a:endParaRPr lang="en-US" sz="2400"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382000" cy="577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536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0" y="0"/>
            <a:ext cx="1295400" cy="1066800"/>
          </a:xfrm>
        </p:spPr>
        <p:txBody>
          <a:bodyPr/>
          <a:lstStyle/>
          <a:p>
            <a:r>
              <a:rPr lang="en-US" b="1" dirty="0" smtClean="0"/>
              <a:t> </a:t>
            </a:r>
            <a:r>
              <a:rPr lang="en-US" b="1" dirty="0"/>
              <a:t/>
            </a:r>
            <a:br>
              <a:rPr lang="en-US" b="1" dirty="0"/>
            </a:br>
            <a:r>
              <a:rPr lang="en-US" b="1" dirty="0"/>
              <a:t/>
            </a:r>
            <a:br>
              <a:rPr lang="en-US" b="1" dirty="0"/>
            </a:br>
            <a:endParaRPr lang="en-US" b="1" dirty="0">
              <a:solidFill>
                <a:srgbClr val="FF0000"/>
              </a:solidFill>
            </a:endParaRPr>
          </a:p>
        </p:txBody>
      </p:sp>
      <p:sp>
        <p:nvSpPr>
          <p:cNvPr id="3" name="Content Placeholder 2"/>
          <p:cNvSpPr>
            <a:spLocks noGrp="1"/>
          </p:cNvSpPr>
          <p:nvPr>
            <p:ph sz="quarter" idx="1"/>
          </p:nvPr>
        </p:nvSpPr>
        <p:spPr>
          <a:xfrm>
            <a:off x="0" y="1219200"/>
            <a:ext cx="8991600" cy="5638800"/>
          </a:xfrm>
        </p:spPr>
        <p:txBody>
          <a:bodyPr>
            <a:noAutofit/>
          </a:bodyPr>
          <a:lstStyle/>
          <a:p>
            <a:r>
              <a:rPr lang="en-US" sz="2800" b="1" dirty="0" smtClean="0"/>
              <a:t>O0420</a:t>
            </a:r>
            <a:r>
              <a:rPr lang="en-US" sz="2800" b="1" dirty="0"/>
              <a:t>. Distinct Calendar Days of Therapy.</a:t>
            </a:r>
          </a:p>
          <a:p>
            <a:pPr lvl="1"/>
            <a:r>
              <a:rPr lang="en-US" sz="2800" dirty="0" smtClean="0"/>
              <a:t>Record </a:t>
            </a:r>
            <a:r>
              <a:rPr lang="en-US" sz="2800" dirty="0"/>
              <a:t>the number of calendar days that the resident received Speech-Language Pathology and Audiology Services, Occupational Therapy, or Physical Therapy for at least 15 minutes in the past 7 days</a:t>
            </a:r>
            <a:r>
              <a:rPr lang="en-US" sz="2800" dirty="0" smtClean="0"/>
              <a:t>.</a:t>
            </a:r>
            <a:endParaRPr lang="en-US" sz="2800" dirty="0"/>
          </a:p>
          <a:p>
            <a:r>
              <a:rPr lang="en-US" sz="2800" dirty="0" smtClean="0"/>
              <a:t>Watch manual for guidance, will likely impact RUGS – 5 Distinct Days of Therapy required to qualify for Skilled Therapy.</a:t>
            </a:r>
          </a:p>
          <a:p>
            <a:r>
              <a:rPr lang="en-US" sz="2800" dirty="0" smtClean="0"/>
              <a:t>Example:  </a:t>
            </a:r>
          </a:p>
          <a:p>
            <a:pPr lvl="1"/>
            <a:r>
              <a:rPr lang="en-US" sz="2800" dirty="0" smtClean="0"/>
              <a:t>OT &amp; PT - M, W, F = 3 Distinct Days</a:t>
            </a:r>
          </a:p>
          <a:p>
            <a:pPr lvl="1"/>
            <a:r>
              <a:rPr lang="en-US" sz="2800" dirty="0" smtClean="0"/>
              <a:t>OT - M, W, F &amp; PT -  T, Th, S = 6 Distinct Days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93182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524000"/>
          </a:xfrm>
        </p:spPr>
        <p:txBody>
          <a:bodyPr/>
          <a:lstStyle/>
          <a:p>
            <a:r>
              <a:rPr lang="en-US" b="1" dirty="0" smtClean="0"/>
              <a:t>O0420. Distinct Calendar Days of Therapy</a:t>
            </a:r>
            <a:endParaRPr lang="en-US" b="1" dirty="0"/>
          </a:p>
        </p:txBody>
      </p:sp>
      <p:sp>
        <p:nvSpPr>
          <p:cNvPr id="3" name="Content Placeholder 2"/>
          <p:cNvSpPr>
            <a:spLocks noGrp="1"/>
          </p:cNvSpPr>
          <p:nvPr>
            <p:ph sz="quarter" idx="1"/>
          </p:nvPr>
        </p:nvSpPr>
        <p:spPr>
          <a:xfrm>
            <a:off x="11353800" y="2057400"/>
            <a:ext cx="8763000" cy="4800600"/>
          </a:xfrm>
        </p:spPr>
        <p:txBody>
          <a:bodyPr/>
          <a:lstStyle/>
          <a:p>
            <a:pPr marL="0" indent="0">
              <a:buNone/>
            </a:pPr>
            <a:endParaRPr lang="en-US"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23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305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O0450:  Resumption of </a:t>
            </a:r>
            <a:r>
              <a:rPr lang="en-US" b="1" dirty="0" smtClean="0"/>
              <a:t>Therapy </a:t>
            </a:r>
            <a:endParaRPr lang="en-US" b="1"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503" y="5018352"/>
            <a:ext cx="9144001" cy="180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914401"/>
            <a:ext cx="8839200" cy="4031873"/>
          </a:xfrm>
          <a:prstGeom prst="rect">
            <a:avLst/>
          </a:prstGeom>
        </p:spPr>
        <p:txBody>
          <a:bodyPr wrap="square">
            <a:spAutoFit/>
          </a:bodyPr>
          <a:lstStyle/>
          <a:p>
            <a:pPr marL="457200" indent="-457200">
              <a:buSzPct val="135000"/>
              <a:buFont typeface="Arial" pitchFamily="34" charset="0"/>
              <a:buChar char="•"/>
            </a:pPr>
            <a:r>
              <a:rPr lang="en-US" sz="3200" dirty="0" smtClean="0"/>
              <a:t>EOT OMRA completed </a:t>
            </a:r>
            <a:r>
              <a:rPr lang="en-US" sz="3200" b="1" u="sng" dirty="0" smtClean="0"/>
              <a:t>AND</a:t>
            </a:r>
          </a:p>
          <a:p>
            <a:pPr marL="457200" indent="-457200">
              <a:buSzPct val="135000"/>
              <a:buFont typeface="Arial" pitchFamily="34" charset="0"/>
              <a:buChar char="•"/>
            </a:pPr>
            <a:r>
              <a:rPr lang="en-US" sz="3200" dirty="0" smtClean="0"/>
              <a:t>Therapy resumed within </a:t>
            </a:r>
            <a:r>
              <a:rPr lang="en-US" sz="3200" b="1" dirty="0" smtClean="0"/>
              <a:t>five</a:t>
            </a:r>
            <a:r>
              <a:rPr lang="en-US" sz="3200" dirty="0" smtClean="0"/>
              <a:t> calendar </a:t>
            </a:r>
            <a:r>
              <a:rPr lang="en-US" sz="3200" dirty="0"/>
              <a:t>days after </a:t>
            </a:r>
            <a:r>
              <a:rPr lang="en-US" sz="3200" dirty="0" smtClean="0"/>
              <a:t>last </a:t>
            </a:r>
            <a:r>
              <a:rPr lang="en-US" sz="3200" dirty="0"/>
              <a:t>day of therapy </a:t>
            </a:r>
            <a:r>
              <a:rPr lang="en-US" sz="3200" dirty="0" smtClean="0"/>
              <a:t>was provided </a:t>
            </a:r>
            <a:r>
              <a:rPr lang="en-US" sz="3200" b="1" u="sng" dirty="0" smtClean="0"/>
              <a:t>AND</a:t>
            </a:r>
            <a:r>
              <a:rPr lang="en-US" sz="3200" dirty="0" smtClean="0"/>
              <a:t> </a:t>
            </a:r>
          </a:p>
          <a:p>
            <a:pPr marL="457200" indent="-457200">
              <a:buSzPct val="135000"/>
              <a:buFont typeface="Arial" pitchFamily="34" charset="0"/>
              <a:buChar char="•"/>
            </a:pPr>
            <a:r>
              <a:rPr lang="en-US" sz="3200" dirty="0"/>
              <a:t>T</a:t>
            </a:r>
            <a:r>
              <a:rPr lang="en-US" sz="3200" dirty="0" smtClean="0"/>
              <a:t>herapy </a:t>
            </a:r>
            <a:r>
              <a:rPr lang="en-US" sz="3200" dirty="0"/>
              <a:t>services </a:t>
            </a:r>
            <a:r>
              <a:rPr lang="en-US" sz="3200" dirty="0" smtClean="0"/>
              <a:t>resumed at same level for each discipline   </a:t>
            </a:r>
          </a:p>
          <a:p>
            <a:pPr marL="457200" indent="-457200">
              <a:buSzPct val="135000"/>
              <a:buFont typeface="Arial" pitchFamily="34" charset="0"/>
              <a:buChar char="•"/>
            </a:pPr>
            <a:r>
              <a:rPr lang="en-US" sz="3200" b="1" dirty="0" smtClean="0"/>
              <a:t>Code 0.  No. </a:t>
            </a:r>
            <a:r>
              <a:rPr lang="en-US" sz="3200" b="1" dirty="0" smtClean="0">
                <a:sym typeface="Wingdings" pitchFamily="2" charset="2"/>
              </a:rPr>
              <a:t>S</a:t>
            </a:r>
            <a:r>
              <a:rPr lang="en-US" sz="3200" b="1" dirty="0" smtClean="0"/>
              <a:t>kip </a:t>
            </a:r>
            <a:r>
              <a:rPr lang="en-US" sz="3200" dirty="0"/>
              <a:t>to O0500, </a:t>
            </a:r>
            <a:r>
              <a:rPr lang="en-US" sz="3200" dirty="0" smtClean="0"/>
              <a:t>Restorative</a:t>
            </a:r>
          </a:p>
          <a:p>
            <a:r>
              <a:rPr lang="en-US" sz="3200" dirty="0" smtClean="0"/>
              <a:t>     Nursing Programs </a:t>
            </a:r>
          </a:p>
          <a:p>
            <a:r>
              <a:rPr lang="en-US" sz="3200" b="1" dirty="0" smtClean="0"/>
              <a:t>B. Date on which therapy regimen resumed</a:t>
            </a:r>
          </a:p>
        </p:txBody>
      </p:sp>
    </p:spTree>
    <p:extLst>
      <p:ext uri="{BB962C8B-B14F-4D97-AF65-F5344CB8AC3E}">
        <p14:creationId xmlns:p14="http://schemas.microsoft.com/office/powerpoint/2010/main" val="1233242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991600" cy="1447800"/>
          </a:xfrm>
        </p:spPr>
        <p:txBody>
          <a:bodyPr/>
          <a:lstStyle/>
          <a:p>
            <a:pPr eaLnBrk="1" hangingPunct="1"/>
            <a:r>
              <a:rPr lang="en-US" b="1" dirty="0" smtClean="0"/>
              <a:t>Restorative Nursing Program Criteria </a:t>
            </a:r>
          </a:p>
        </p:txBody>
      </p:sp>
      <p:sp>
        <p:nvSpPr>
          <p:cNvPr id="24579" name="Content Placeholder 2"/>
          <p:cNvSpPr>
            <a:spLocks noGrp="1"/>
          </p:cNvSpPr>
          <p:nvPr>
            <p:ph sz="quarter" idx="1"/>
          </p:nvPr>
        </p:nvSpPr>
        <p:spPr>
          <a:xfrm>
            <a:off x="152400" y="1295400"/>
            <a:ext cx="8991600" cy="5562600"/>
          </a:xfrm>
        </p:spPr>
        <p:txBody>
          <a:bodyPr>
            <a:normAutofit/>
          </a:bodyPr>
          <a:lstStyle/>
          <a:p>
            <a:pPr eaLnBrk="1" hangingPunct="1">
              <a:spcBef>
                <a:spcPct val="0"/>
              </a:spcBef>
            </a:pPr>
            <a:r>
              <a:rPr lang="en-US" dirty="0" smtClean="0"/>
              <a:t>Measureable objective and interventions documented in care plan and medical record</a:t>
            </a:r>
          </a:p>
          <a:p>
            <a:pPr eaLnBrk="1" hangingPunct="1">
              <a:spcBef>
                <a:spcPct val="0"/>
              </a:spcBef>
            </a:pPr>
            <a:endParaRPr lang="en-US" dirty="0" smtClean="0"/>
          </a:p>
          <a:p>
            <a:pPr eaLnBrk="1" hangingPunct="1">
              <a:spcBef>
                <a:spcPct val="0"/>
              </a:spcBef>
            </a:pPr>
            <a:r>
              <a:rPr lang="en-US" dirty="0" smtClean="0"/>
              <a:t>Evidence of periodic evaluation by licensed nurse in medical record </a:t>
            </a:r>
          </a:p>
          <a:p>
            <a:pPr eaLnBrk="1" hangingPunct="1">
              <a:spcBef>
                <a:spcPct val="0"/>
              </a:spcBef>
            </a:pPr>
            <a:endParaRPr lang="en-US" dirty="0" smtClean="0"/>
          </a:p>
          <a:p>
            <a:pPr eaLnBrk="1" hangingPunct="1">
              <a:spcBef>
                <a:spcPct val="0"/>
              </a:spcBef>
            </a:pPr>
            <a:r>
              <a:rPr lang="en-US" dirty="0" smtClean="0"/>
              <a:t>Nursing assistants/aides trained in techniques</a:t>
            </a:r>
          </a:p>
          <a:p>
            <a:pPr eaLnBrk="1" hangingPunct="1">
              <a:spcBef>
                <a:spcPct val="0"/>
              </a:spcBef>
            </a:pPr>
            <a:endParaRPr lang="en-US" dirty="0" smtClean="0"/>
          </a:p>
          <a:p>
            <a:pPr eaLnBrk="1" hangingPunct="1">
              <a:spcBef>
                <a:spcPct val="0"/>
              </a:spcBef>
            </a:pPr>
            <a:r>
              <a:rPr lang="en-US" dirty="0" smtClean="0"/>
              <a:t>Licensed nurse as supervisor</a:t>
            </a:r>
          </a:p>
          <a:p>
            <a:pPr eaLnBrk="1" hangingPunct="1">
              <a:spcBef>
                <a:spcPct val="0"/>
              </a:spcBef>
            </a:pPr>
            <a:endParaRPr lang="en-US" dirty="0" smtClean="0"/>
          </a:p>
          <a:p>
            <a:pPr eaLnBrk="1" hangingPunct="1">
              <a:spcBef>
                <a:spcPct val="0"/>
              </a:spcBef>
            </a:pPr>
            <a:r>
              <a:rPr lang="en-US" dirty="0" smtClean="0"/>
              <a:t>No more than 4 residents per 1 staff</a:t>
            </a:r>
            <a:endParaRPr lang="en-US" dirty="0"/>
          </a:p>
          <a:p>
            <a:pPr eaLnBrk="1" hangingPunct="1">
              <a:spcBef>
                <a:spcPct val="0"/>
              </a:spcBef>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51734"/>
            <a:ext cx="9220200" cy="515065"/>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b="1" dirty="0" smtClean="0">
                <a:latin typeface="Arial" pitchFamily="34" charset="0"/>
                <a:cs typeface="Arial" pitchFamily="34" charset="0"/>
              </a:rPr>
              <a:t>O0500. Restorative Nursing Program  </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a:latin typeface="Arial" pitchFamily="34" charset="0"/>
              <a:cs typeface="Arial" pitchFamily="34" charset="0"/>
            </a:endParaRPr>
          </a:p>
        </p:txBody>
      </p:sp>
      <p:sp>
        <p:nvSpPr>
          <p:cNvPr id="2" name="TextBox 1"/>
          <p:cNvSpPr txBox="1"/>
          <p:nvPr/>
        </p:nvSpPr>
        <p:spPr>
          <a:xfrm>
            <a:off x="533400" y="6353115"/>
            <a:ext cx="1537600" cy="523220"/>
          </a:xfrm>
          <a:prstGeom prst="rect">
            <a:avLst/>
          </a:prstGeom>
          <a:noFill/>
        </p:spPr>
        <p:txBody>
          <a:bodyPr wrap="none" rtlCol="0">
            <a:spAutoFit/>
          </a:bodyPr>
          <a:lstStyle/>
          <a:p>
            <a:r>
              <a:rPr lang="en-US" sz="2400" b="1" dirty="0" smtClean="0"/>
              <a:t>(O-32-37</a:t>
            </a:r>
            <a:r>
              <a:rPr lang="en-US" sz="2800" dirty="0" smtClean="0"/>
              <a:t>)</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1735"/>
            <a:ext cx="9042142"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078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838200"/>
          </a:xfrm>
        </p:spPr>
        <p:txBody>
          <a:bodyPr/>
          <a:lstStyle/>
          <a:p>
            <a:r>
              <a:rPr lang="en-US" b="1" dirty="0" smtClean="0"/>
              <a:t>O0600: Physician Examinations</a:t>
            </a:r>
            <a:endParaRPr lang="en-US" dirty="0"/>
          </a:p>
        </p:txBody>
      </p:sp>
      <p:sp>
        <p:nvSpPr>
          <p:cNvPr id="3" name="Content Placeholder 2"/>
          <p:cNvSpPr>
            <a:spLocks noGrp="1"/>
          </p:cNvSpPr>
          <p:nvPr>
            <p:ph sz="quarter" idx="1"/>
          </p:nvPr>
        </p:nvSpPr>
        <p:spPr>
          <a:xfrm>
            <a:off x="196136" y="685800"/>
            <a:ext cx="8763000" cy="5029200"/>
          </a:xfrm>
        </p:spPr>
        <p:txBody>
          <a:bodyPr>
            <a:normAutofit lnSpcReduction="10000"/>
          </a:bodyPr>
          <a:lstStyle/>
          <a:p>
            <a:pPr marL="457200" indent="-457200">
              <a:tabLst>
                <a:tab pos="6348413" algn="l"/>
              </a:tabLst>
            </a:pPr>
            <a:r>
              <a:rPr lang="en-US" sz="2800" b="1" u="sng" dirty="0" smtClean="0"/>
              <a:t>Number of days </a:t>
            </a:r>
            <a:r>
              <a:rPr lang="en-US" sz="2800" dirty="0" smtClean="0"/>
              <a:t>during </a:t>
            </a:r>
            <a:r>
              <a:rPr lang="en-US" sz="2800" b="1" dirty="0" smtClean="0"/>
              <a:t>14 day </a:t>
            </a:r>
            <a:r>
              <a:rPr lang="en-US" sz="2800" dirty="0" smtClean="0"/>
              <a:t>look-back period (or since admission, if &lt;14 days ago) physician’s</a:t>
            </a:r>
          </a:p>
          <a:p>
            <a:pPr marL="457200" indent="-457200">
              <a:buNone/>
              <a:tabLst>
                <a:tab pos="6348413" algn="l"/>
              </a:tabLst>
            </a:pPr>
            <a:r>
              <a:rPr lang="en-US" sz="2800" dirty="0" smtClean="0"/>
              <a:t>	progress notes reflect physician examined resident</a:t>
            </a:r>
          </a:p>
          <a:p>
            <a:pPr>
              <a:tabLst>
                <a:tab pos="6348413" algn="l"/>
              </a:tabLst>
            </a:pPr>
            <a:r>
              <a:rPr lang="en-US" sz="2800" dirty="0" smtClean="0"/>
              <a:t>  Evaluation – partial or full exam, monitor resident </a:t>
            </a:r>
          </a:p>
          <a:p>
            <a:pPr marL="0" indent="0">
              <a:buNone/>
              <a:tabLst>
                <a:tab pos="6348413" algn="l"/>
              </a:tabLst>
            </a:pPr>
            <a:r>
              <a:rPr lang="en-US" sz="2800" dirty="0" smtClean="0"/>
              <a:t>     response to treatment, adjust treatment as result of</a:t>
            </a:r>
          </a:p>
          <a:p>
            <a:pPr marL="0" indent="0">
              <a:buNone/>
              <a:tabLst>
                <a:tab pos="6348413" algn="l"/>
              </a:tabLst>
            </a:pPr>
            <a:r>
              <a:rPr lang="en-US" sz="2800" dirty="0"/>
              <a:t> </a:t>
            </a:r>
            <a:r>
              <a:rPr lang="en-US" sz="2800" dirty="0" smtClean="0"/>
              <a:t>    exam</a:t>
            </a:r>
          </a:p>
          <a:p>
            <a:pPr marL="457200" indent="-457200">
              <a:tabLst>
                <a:tab pos="6348413" algn="l"/>
              </a:tabLst>
            </a:pPr>
            <a:r>
              <a:rPr lang="en-US" sz="2800" dirty="0" smtClean="0"/>
              <a:t>Can occur in facility, physician’s office, dialysis, telehealth</a:t>
            </a:r>
          </a:p>
          <a:p>
            <a:pPr marL="457200" indent="-457200">
              <a:tabLst>
                <a:tab pos="6348413" algn="l"/>
              </a:tabLst>
            </a:pPr>
            <a:r>
              <a:rPr lang="en-US" sz="2800" b="1" dirty="0" smtClean="0"/>
              <a:t>Do not </a:t>
            </a:r>
            <a:r>
              <a:rPr lang="en-US" sz="2800" dirty="0" smtClean="0"/>
              <a:t>include exams during emergency room visit or hospital observation stay, prior to admission/reentry</a:t>
            </a:r>
          </a:p>
          <a:p>
            <a:pPr marL="274638" lvl="1" indent="0">
              <a:buNone/>
              <a:tabLst>
                <a:tab pos="6348413" algn="l"/>
              </a:tabLst>
            </a:pPr>
            <a:endParaRPr lang="en-US" sz="2400" b="1" dirty="0" smtClean="0"/>
          </a:p>
          <a:p>
            <a:pPr>
              <a:buNone/>
            </a:pPr>
            <a:endParaRPr lang="en-US" dirty="0"/>
          </a:p>
        </p:txBody>
      </p:sp>
      <p:pic>
        <p:nvPicPr>
          <p:cNvPr id="4" name="Picture 2"/>
          <p:cNvPicPr>
            <a:picLocks noChangeAspect="1" noChangeArrowheads="1"/>
          </p:cNvPicPr>
          <p:nvPr/>
        </p:nvPicPr>
        <p:blipFill rotWithShape="1">
          <a:blip r:embed="rId3" cstate="print"/>
          <a:srcRect t="4462" r="8103"/>
          <a:stretch/>
        </p:blipFill>
        <p:spPr bwMode="auto">
          <a:xfrm>
            <a:off x="685800" y="5410201"/>
            <a:ext cx="7772400" cy="12954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0"/>
            <a:ext cx="8229600" cy="762000"/>
          </a:xfrm>
        </p:spPr>
        <p:txBody>
          <a:bodyPr/>
          <a:lstStyle/>
          <a:p>
            <a:pPr eaLnBrk="1" hangingPunct="1"/>
            <a:r>
              <a:rPr lang="en-US" b="1" dirty="0" smtClean="0"/>
              <a:t>O0700: Physician Orders</a:t>
            </a:r>
          </a:p>
        </p:txBody>
      </p:sp>
      <p:sp>
        <p:nvSpPr>
          <p:cNvPr id="28675" name="Content Placeholder 4"/>
          <p:cNvSpPr>
            <a:spLocks noGrp="1"/>
          </p:cNvSpPr>
          <p:nvPr>
            <p:ph sz="quarter" idx="1"/>
          </p:nvPr>
        </p:nvSpPr>
        <p:spPr>
          <a:xfrm>
            <a:off x="0" y="2209800"/>
            <a:ext cx="8763000" cy="2819400"/>
          </a:xfrm>
        </p:spPr>
        <p:txBody>
          <a:bodyPr/>
          <a:lstStyle/>
          <a:p>
            <a:pPr eaLnBrk="1" hangingPunct="1"/>
            <a:endParaRPr lang="en-US" smtClean="0"/>
          </a:p>
          <a:p>
            <a:pPr eaLnBrk="1" hangingPunct="1"/>
            <a:endParaRPr lang="en-US" smtClean="0"/>
          </a:p>
        </p:txBody>
      </p:sp>
      <p:sp>
        <p:nvSpPr>
          <p:cNvPr id="28677" name="Rectangle 3"/>
          <p:cNvSpPr>
            <a:spLocks noChangeArrowheads="1"/>
          </p:cNvSpPr>
          <p:nvPr/>
        </p:nvSpPr>
        <p:spPr bwMode="auto">
          <a:xfrm>
            <a:off x="228600" y="609600"/>
            <a:ext cx="8915400" cy="4524315"/>
          </a:xfrm>
          <a:prstGeom prst="rect">
            <a:avLst/>
          </a:prstGeom>
          <a:noFill/>
          <a:ln w="9525">
            <a:noFill/>
            <a:miter lim="800000"/>
            <a:headEnd/>
            <a:tailEnd/>
          </a:ln>
        </p:spPr>
        <p:txBody>
          <a:bodyPr wrap="square">
            <a:spAutoFit/>
          </a:bodyPr>
          <a:lstStyle/>
          <a:p>
            <a:pPr marL="342900" indent="-342900" eaLnBrk="1" fontAlgn="auto" hangingPunct="1">
              <a:spcBef>
                <a:spcPts val="0"/>
              </a:spcBef>
              <a:spcAft>
                <a:spcPts val="0"/>
              </a:spcAft>
              <a:buClr>
                <a:schemeClr val="accent1"/>
              </a:buClr>
              <a:buFont typeface="Arial" pitchFamily="34" charset="0"/>
              <a:buChar char="•"/>
              <a:defRPr/>
            </a:pPr>
            <a:r>
              <a:rPr lang="en-US" sz="2400" b="1" u="sng" dirty="0" smtClean="0">
                <a:cs typeface="Arial" pitchFamily="34" charset="0"/>
              </a:rPr>
              <a:t>Number </a:t>
            </a:r>
            <a:r>
              <a:rPr lang="en-US" sz="2400" b="1" u="sng" dirty="0">
                <a:cs typeface="Arial" pitchFamily="34" charset="0"/>
              </a:rPr>
              <a:t>of days </a:t>
            </a:r>
            <a:r>
              <a:rPr lang="en-US" sz="2400" dirty="0" smtClean="0">
                <a:cs typeface="Arial" pitchFamily="34" charset="0"/>
              </a:rPr>
              <a:t>during 14 day look-back period (or since admission, if &lt;14 days ago) physician (APRN, PA, CNS) changed orders, includes </a:t>
            </a:r>
            <a:r>
              <a:rPr lang="en-US" sz="2400" dirty="0" smtClean="0"/>
              <a:t>written</a:t>
            </a:r>
            <a:r>
              <a:rPr lang="en-US" sz="2400" dirty="0"/>
              <a:t>, telephone, fax, or consultation orders for new or altered treatment </a:t>
            </a:r>
          </a:p>
          <a:p>
            <a:pPr marL="342900" indent="-342900" eaLnBrk="1" fontAlgn="auto" hangingPunct="1">
              <a:spcBef>
                <a:spcPts val="0"/>
              </a:spcBef>
              <a:spcAft>
                <a:spcPts val="0"/>
              </a:spcAft>
              <a:buClr>
                <a:schemeClr val="accent1"/>
              </a:buClr>
              <a:buFont typeface="Arial" pitchFamily="34" charset="0"/>
              <a:buChar char="•"/>
              <a:defRPr/>
            </a:pPr>
            <a:r>
              <a:rPr lang="en-US" sz="2400" b="1" dirty="0" smtClean="0"/>
              <a:t>Do not </a:t>
            </a:r>
            <a:r>
              <a:rPr lang="en-US" sz="2400" dirty="0" smtClean="0"/>
              <a:t>include Orders: </a:t>
            </a:r>
          </a:p>
          <a:p>
            <a:pPr marL="800100" lvl="1" indent="-342900" fontAlgn="auto">
              <a:spcBef>
                <a:spcPts val="0"/>
              </a:spcBef>
              <a:spcAft>
                <a:spcPts val="0"/>
              </a:spcAft>
              <a:buClr>
                <a:schemeClr val="accent1"/>
              </a:buClr>
              <a:buFont typeface="Arial" pitchFamily="34" charset="0"/>
              <a:buChar char="•"/>
              <a:defRPr/>
            </a:pPr>
            <a:r>
              <a:rPr lang="en-US" sz="2400" dirty="0" smtClean="0"/>
              <a:t>Standard admission, return admission, renewal or clarifications without changes</a:t>
            </a:r>
          </a:p>
          <a:p>
            <a:pPr marL="800100" lvl="1" indent="-342900" fontAlgn="auto">
              <a:spcBef>
                <a:spcPts val="0"/>
              </a:spcBef>
              <a:spcAft>
                <a:spcPts val="0"/>
              </a:spcAft>
              <a:buClr>
                <a:schemeClr val="accent1"/>
              </a:buClr>
              <a:buFont typeface="Arial" pitchFamily="34" charset="0"/>
              <a:buChar char="•"/>
              <a:defRPr/>
            </a:pPr>
            <a:r>
              <a:rPr lang="en-US" sz="2400" dirty="0" smtClean="0"/>
              <a:t>Prior to date of admission/ reentry</a:t>
            </a:r>
          </a:p>
          <a:p>
            <a:pPr marL="800100" lvl="1" indent="-342900" fontAlgn="auto">
              <a:spcBef>
                <a:spcPts val="0"/>
              </a:spcBef>
              <a:spcAft>
                <a:spcPts val="0"/>
              </a:spcAft>
              <a:buClr>
                <a:schemeClr val="accent1"/>
              </a:buClr>
              <a:buFont typeface="Arial" pitchFamily="34" charset="0"/>
              <a:buChar char="•"/>
              <a:defRPr/>
            </a:pPr>
            <a:r>
              <a:rPr lang="en-US" sz="2400" dirty="0" smtClean="0"/>
              <a:t>Transfer of care to another physician</a:t>
            </a:r>
          </a:p>
          <a:p>
            <a:pPr marL="800100" lvl="1" indent="-342900" fontAlgn="auto">
              <a:spcBef>
                <a:spcPts val="0"/>
              </a:spcBef>
              <a:spcAft>
                <a:spcPts val="0"/>
              </a:spcAft>
              <a:buClr>
                <a:schemeClr val="accent1"/>
              </a:buClr>
              <a:buFont typeface="Arial" pitchFamily="34" charset="0"/>
              <a:buChar char="•"/>
              <a:defRPr/>
            </a:pPr>
            <a:r>
              <a:rPr lang="en-US" sz="2400" dirty="0" smtClean="0"/>
              <a:t>Use of different doses on sliding scales </a:t>
            </a:r>
          </a:p>
          <a:p>
            <a:pPr marL="800100" lvl="1" indent="-342900" fontAlgn="auto">
              <a:spcBef>
                <a:spcPts val="0"/>
              </a:spcBef>
              <a:spcAft>
                <a:spcPts val="0"/>
              </a:spcAft>
              <a:buClr>
                <a:schemeClr val="accent1"/>
              </a:buClr>
              <a:buFont typeface="Arial" pitchFamily="34" charset="0"/>
              <a:buChar char="•"/>
              <a:defRPr/>
            </a:pPr>
            <a:r>
              <a:rPr lang="en-US" sz="2400" dirty="0" smtClean="0"/>
              <a:t>Notification PRN activated</a:t>
            </a:r>
          </a:p>
          <a:p>
            <a:pPr marL="800100" lvl="1" indent="-342900" fontAlgn="auto">
              <a:spcBef>
                <a:spcPts val="0"/>
              </a:spcBef>
              <a:spcAft>
                <a:spcPts val="0"/>
              </a:spcAft>
              <a:buClr>
                <a:schemeClr val="accent1"/>
              </a:buClr>
              <a:buFont typeface="Arial" pitchFamily="34" charset="0"/>
              <a:buChar char="•"/>
              <a:defRPr/>
            </a:pPr>
            <a:r>
              <a:rPr lang="en-US" sz="2400" dirty="0" smtClean="0"/>
              <a:t>Medicare Certification/Recertification</a:t>
            </a:r>
            <a:endParaRPr lang="en-US" sz="3200" dirty="0">
              <a:cs typeface="Arial" pitchFamily="34" charset="0"/>
            </a:endParaRPr>
          </a:p>
        </p:txBody>
      </p:sp>
      <p:pic>
        <p:nvPicPr>
          <p:cNvPr id="1026" name="Picture 2"/>
          <p:cNvPicPr>
            <a:picLocks noChangeAspect="1" noChangeArrowheads="1"/>
          </p:cNvPicPr>
          <p:nvPr/>
        </p:nvPicPr>
        <p:blipFill>
          <a:blip r:embed="rId3" cstate="print"/>
          <a:srcRect t="3226" r="3226"/>
          <a:stretch>
            <a:fillRect/>
          </a:stretch>
        </p:blipFill>
        <p:spPr bwMode="auto">
          <a:xfrm>
            <a:off x="685800" y="5410200"/>
            <a:ext cx="7924800" cy="14478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Plan Considerations</a:t>
            </a:r>
            <a:endParaRPr lang="en-US" dirty="0"/>
          </a:p>
        </p:txBody>
      </p:sp>
      <p:sp>
        <p:nvSpPr>
          <p:cNvPr id="3" name="Content Placeholder 2"/>
          <p:cNvSpPr>
            <a:spLocks noGrp="1"/>
          </p:cNvSpPr>
          <p:nvPr>
            <p:ph sz="quarter" idx="1"/>
          </p:nvPr>
        </p:nvSpPr>
        <p:spPr/>
        <p:txBody>
          <a:bodyPr/>
          <a:lstStyle/>
          <a:p>
            <a:r>
              <a:rPr lang="en-US" dirty="0" smtClean="0"/>
              <a:t>Address any special treatments, procedures, and programs with care required, equipment used, complications to monitor for</a:t>
            </a:r>
          </a:p>
          <a:p>
            <a:r>
              <a:rPr lang="en-US" dirty="0" smtClean="0"/>
              <a:t>Specify which therapies are involved and what treatments they are providing</a:t>
            </a:r>
          </a:p>
          <a:p>
            <a:r>
              <a:rPr lang="en-US" dirty="0" smtClean="0"/>
              <a:t>Include Restorative Nursing programs being given</a:t>
            </a:r>
          </a:p>
          <a:p>
            <a:r>
              <a:rPr lang="en-US" dirty="0" smtClean="0"/>
              <a:t>The care plan needs to be updated with each new </a:t>
            </a:r>
            <a:r>
              <a:rPr lang="en-US" smtClean="0"/>
              <a:t>physician order</a:t>
            </a:r>
            <a:endParaRPr lang="en-US"/>
          </a:p>
        </p:txBody>
      </p:sp>
    </p:spTree>
    <p:extLst>
      <p:ext uri="{BB962C8B-B14F-4D97-AF65-F5344CB8AC3E}">
        <p14:creationId xmlns:p14="http://schemas.microsoft.com/office/powerpoint/2010/main" val="3680174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I’ll take a few minutes to answer any questions you might have.</a:t>
            </a:r>
            <a:endParaRPr lang="en-US" dirty="0"/>
          </a:p>
        </p:txBody>
      </p:sp>
    </p:spTree>
    <p:extLst>
      <p:ext uri="{BB962C8B-B14F-4D97-AF65-F5344CB8AC3E}">
        <p14:creationId xmlns:p14="http://schemas.microsoft.com/office/powerpoint/2010/main" val="175741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8382000" cy="533400"/>
          </a:xfrm>
        </p:spPr>
        <p:txBody>
          <a:bodyPr/>
          <a:lstStyle/>
          <a:p>
            <a:pPr algn="ctr" eaLnBrk="1" hangingPunct="1"/>
            <a:r>
              <a:rPr lang="en-US" sz="2400" b="1" smtClean="0"/>
              <a:t>O0100: Special Treatments, Procedures, and Program</a:t>
            </a:r>
          </a:p>
        </p:txBody>
      </p:sp>
      <p:pic>
        <p:nvPicPr>
          <p:cNvPr id="61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3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6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133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6670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1432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657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1910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4724400"/>
            <a:ext cx="9131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257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91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375400"/>
            <a:ext cx="9144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97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Please feel free to contact me at any time</a:t>
            </a:r>
          </a:p>
          <a:p>
            <a:pPr marL="0" indent="0">
              <a:buNone/>
            </a:pPr>
            <a:endParaRPr lang="en-US" dirty="0"/>
          </a:p>
          <a:p>
            <a:pPr marL="0" indent="0" algn="ctr">
              <a:buNone/>
            </a:pPr>
            <a:r>
              <a:rPr lang="en-US" dirty="0" smtClean="0"/>
              <a:t>Shirley L. Boltz, RN</a:t>
            </a:r>
          </a:p>
          <a:p>
            <a:pPr marL="0" indent="0" algn="ctr">
              <a:buNone/>
            </a:pPr>
            <a:r>
              <a:rPr lang="en-US" dirty="0" smtClean="0"/>
              <a:t>RAI/Education Coordinator</a:t>
            </a:r>
          </a:p>
          <a:p>
            <a:pPr marL="0" indent="0" algn="ctr">
              <a:buNone/>
            </a:pPr>
            <a:r>
              <a:rPr lang="en-US" dirty="0" smtClean="0"/>
              <a:t>785-296-1282</a:t>
            </a:r>
          </a:p>
          <a:p>
            <a:pPr marL="0" indent="0" algn="ctr">
              <a:buNone/>
            </a:pPr>
            <a:r>
              <a:rPr lang="en-US">
                <a:hlinkClick r:id="rId2"/>
              </a:rPr>
              <a:t>s</a:t>
            </a:r>
            <a:r>
              <a:rPr lang="en-US" smtClean="0">
                <a:hlinkClick r:id="rId2"/>
              </a:rPr>
              <a:t>hirley.boltz@kdads.ks.gov</a:t>
            </a:r>
            <a:r>
              <a:rPr lang="en-US" smtClean="0"/>
              <a:t> </a:t>
            </a:r>
            <a:endParaRPr lang="en-US"/>
          </a:p>
        </p:txBody>
      </p:sp>
    </p:spTree>
    <p:extLst>
      <p:ext uri="{BB962C8B-B14F-4D97-AF65-F5344CB8AC3E}">
        <p14:creationId xmlns:p14="http://schemas.microsoft.com/office/powerpoint/2010/main" val="399942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81000" y="0"/>
            <a:ext cx="8458200" cy="914400"/>
          </a:xfrm>
        </p:spPr>
        <p:txBody>
          <a:bodyPr/>
          <a:lstStyle/>
          <a:p>
            <a:pPr algn="ctr"/>
            <a:r>
              <a:rPr lang="en-US" b="1" dirty="0" smtClean="0"/>
              <a:t>  </a:t>
            </a:r>
            <a:r>
              <a:rPr lang="en-US" b="1" dirty="0" smtClean="0">
                <a:latin typeface="Arial" pitchFamily="34" charset="0"/>
                <a:cs typeface="Arial" pitchFamily="34" charset="0"/>
              </a:rPr>
              <a:t>O0100: Special TX &amp; Programs</a:t>
            </a:r>
          </a:p>
        </p:txBody>
      </p:sp>
      <p:sp>
        <p:nvSpPr>
          <p:cNvPr id="5" name="Text Placeholder 4"/>
          <p:cNvSpPr>
            <a:spLocks noGrp="1"/>
          </p:cNvSpPr>
          <p:nvPr>
            <p:ph type="body" idx="1"/>
          </p:nvPr>
        </p:nvSpPr>
        <p:spPr>
          <a:xfrm>
            <a:off x="304800" y="1219200"/>
            <a:ext cx="4191000" cy="1066800"/>
          </a:xfrm>
          <a:ln>
            <a:solidFill>
              <a:schemeClr val="tx1"/>
            </a:solidFill>
          </a:ln>
        </p:spPr>
        <p:txBody>
          <a:bodyPr/>
          <a:lstStyle/>
          <a:p>
            <a:pPr algn="ctr">
              <a:defRPr/>
            </a:pPr>
            <a:r>
              <a:rPr lang="en-US" sz="2800" dirty="0" smtClean="0">
                <a:latin typeface="Arial" pitchFamily="34" charset="0"/>
                <a:cs typeface="Arial" pitchFamily="34" charset="0"/>
              </a:rPr>
              <a:t>Column 1.</a:t>
            </a:r>
          </a:p>
          <a:p>
            <a:pPr algn="ctr">
              <a:defRPr/>
            </a:pPr>
            <a:r>
              <a:rPr lang="en-US" sz="2800" dirty="0" smtClean="0">
                <a:latin typeface="Arial" pitchFamily="34" charset="0"/>
                <a:cs typeface="Arial" pitchFamily="34" charset="0"/>
              </a:rPr>
              <a:t>Not a Resident </a:t>
            </a:r>
            <a:endParaRPr lang="en-US" sz="2800" dirty="0">
              <a:latin typeface="Arial" pitchFamily="34" charset="0"/>
              <a:cs typeface="Arial" pitchFamily="34" charset="0"/>
            </a:endParaRPr>
          </a:p>
        </p:txBody>
      </p:sp>
      <p:sp>
        <p:nvSpPr>
          <p:cNvPr id="7" name="Text Placeholder 6"/>
          <p:cNvSpPr>
            <a:spLocks noGrp="1"/>
          </p:cNvSpPr>
          <p:nvPr>
            <p:ph type="body" sz="half" idx="3"/>
          </p:nvPr>
        </p:nvSpPr>
        <p:spPr>
          <a:xfrm>
            <a:off x="4800600" y="1219200"/>
            <a:ext cx="4114800" cy="1066800"/>
          </a:xfrm>
          <a:solidFill>
            <a:schemeClr val="bg1"/>
          </a:solidFill>
          <a:ln>
            <a:solidFill>
              <a:schemeClr val="tx1"/>
            </a:solidFill>
          </a:ln>
        </p:spPr>
        <p:txBody>
          <a:bodyPr/>
          <a:lstStyle/>
          <a:p>
            <a:pPr algn="ctr">
              <a:defRPr/>
            </a:pPr>
            <a:endParaRPr lang="en-US" dirty="0" smtClean="0">
              <a:latin typeface="Arial" pitchFamily="34" charset="0"/>
              <a:cs typeface="Arial" pitchFamily="34" charset="0"/>
            </a:endParaRPr>
          </a:p>
          <a:p>
            <a:pPr algn="ctr">
              <a:defRPr/>
            </a:pPr>
            <a:endParaRPr lang="en-US" dirty="0" smtClean="0">
              <a:latin typeface="Arial" pitchFamily="34" charset="0"/>
              <a:cs typeface="Arial" pitchFamily="34" charset="0"/>
            </a:endParaRPr>
          </a:p>
          <a:p>
            <a:pPr algn="ctr">
              <a:defRPr/>
            </a:pPr>
            <a:r>
              <a:rPr lang="en-US" sz="2800" dirty="0" smtClean="0">
                <a:latin typeface="Arial" pitchFamily="34" charset="0"/>
                <a:cs typeface="Arial" pitchFamily="34" charset="0"/>
              </a:rPr>
              <a:t>Column 2.</a:t>
            </a:r>
          </a:p>
          <a:p>
            <a:pPr algn="ctr">
              <a:defRPr/>
            </a:pPr>
            <a:r>
              <a:rPr lang="en-US" sz="2800" dirty="0" smtClean="0">
                <a:latin typeface="Arial" pitchFamily="34" charset="0"/>
                <a:cs typeface="Arial" pitchFamily="34" charset="0"/>
              </a:rPr>
              <a:t>While a Resident </a:t>
            </a:r>
            <a:endParaRPr lang="en-US" sz="2800" dirty="0">
              <a:latin typeface="Arial" pitchFamily="34" charset="0"/>
              <a:cs typeface="Arial" pitchFamily="34" charset="0"/>
            </a:endParaRPr>
          </a:p>
        </p:txBody>
      </p:sp>
      <p:sp>
        <p:nvSpPr>
          <p:cNvPr id="7173" name="Content Placeholder 5"/>
          <p:cNvSpPr>
            <a:spLocks noGrp="1"/>
          </p:cNvSpPr>
          <p:nvPr>
            <p:ph sz="half" idx="2"/>
          </p:nvPr>
        </p:nvSpPr>
        <p:spPr>
          <a:xfrm>
            <a:off x="304800" y="2286000"/>
            <a:ext cx="4191000" cy="4419600"/>
          </a:xfrm>
          <a:ln>
            <a:solidFill>
              <a:schemeClr val="tx1"/>
            </a:solidFill>
            <a:miter lim="800000"/>
            <a:headEnd/>
            <a:tailEnd/>
          </a:ln>
        </p:spPr>
        <p:txBody>
          <a:bodyPr/>
          <a:lstStyle/>
          <a:p>
            <a:r>
              <a:rPr lang="en-US" sz="2800" dirty="0" smtClean="0">
                <a:latin typeface="Arial" pitchFamily="34" charset="0"/>
                <a:cs typeface="Arial" pitchFamily="34" charset="0"/>
              </a:rPr>
              <a:t>14 day look-back period</a:t>
            </a:r>
          </a:p>
          <a:p>
            <a:r>
              <a:rPr lang="en-US" sz="2800" b="1" dirty="0" smtClean="0">
                <a:latin typeface="Arial" pitchFamily="34" charset="0"/>
                <a:cs typeface="Arial" pitchFamily="34" charset="0"/>
              </a:rPr>
              <a:t>Prior</a:t>
            </a:r>
            <a:r>
              <a:rPr lang="en-US" sz="2800" dirty="0" smtClean="0">
                <a:latin typeface="Arial" pitchFamily="34" charset="0"/>
                <a:cs typeface="Arial" pitchFamily="34" charset="0"/>
              </a:rPr>
              <a:t> to admission/entry or reentry</a:t>
            </a:r>
          </a:p>
          <a:p>
            <a:r>
              <a:rPr lang="en-US" sz="2800" dirty="0" smtClean="0">
                <a:latin typeface="Arial" pitchFamily="34" charset="0"/>
                <a:cs typeface="Arial" pitchFamily="34" charset="0"/>
              </a:rPr>
              <a:t>Leave Blank if admitted or reentered &gt;14 days ago</a:t>
            </a:r>
          </a:p>
          <a:p>
            <a:r>
              <a:rPr lang="en-US" sz="2800" dirty="0" smtClean="0">
                <a:latin typeface="Arial" pitchFamily="34" charset="0"/>
                <a:cs typeface="Arial" pitchFamily="34" charset="0"/>
              </a:rPr>
              <a:t>Z. None of above</a:t>
            </a:r>
          </a:p>
          <a:p>
            <a:pPr>
              <a:buFont typeface="Wingdings 2" pitchFamily="18" charset="2"/>
              <a:buNone/>
            </a:pPr>
            <a:endParaRPr lang="en-US" sz="2800" dirty="0" smtClean="0">
              <a:latin typeface="Arial" pitchFamily="34" charset="0"/>
              <a:cs typeface="Arial" pitchFamily="34" charset="0"/>
            </a:endParaRPr>
          </a:p>
        </p:txBody>
      </p:sp>
      <p:sp>
        <p:nvSpPr>
          <p:cNvPr id="7174" name="Content Placeholder 7"/>
          <p:cNvSpPr>
            <a:spLocks noGrp="1"/>
          </p:cNvSpPr>
          <p:nvPr>
            <p:ph sz="half" idx="4"/>
          </p:nvPr>
        </p:nvSpPr>
        <p:spPr>
          <a:xfrm>
            <a:off x="4800600" y="2286000"/>
            <a:ext cx="4114800" cy="4419600"/>
          </a:xfrm>
          <a:ln>
            <a:solidFill>
              <a:schemeClr val="tx1"/>
            </a:solidFill>
            <a:miter lim="800000"/>
            <a:headEnd/>
            <a:tailEnd/>
          </a:ln>
        </p:spPr>
        <p:txBody>
          <a:bodyPr/>
          <a:lstStyle/>
          <a:p>
            <a:r>
              <a:rPr lang="en-US" sz="2800" b="1" dirty="0" smtClean="0">
                <a:latin typeface="Arial" pitchFamily="34" charset="0"/>
                <a:cs typeface="Arial" pitchFamily="34" charset="0"/>
              </a:rPr>
              <a:t>After</a:t>
            </a:r>
            <a:r>
              <a:rPr lang="en-US" sz="2800" dirty="0" smtClean="0">
                <a:latin typeface="Arial" pitchFamily="34" charset="0"/>
                <a:cs typeface="Arial" pitchFamily="34" charset="0"/>
              </a:rPr>
              <a:t> admission/entry or reentry </a:t>
            </a:r>
          </a:p>
          <a:p>
            <a:r>
              <a:rPr lang="en-US" sz="2800" dirty="0">
                <a:latin typeface="Arial" pitchFamily="34" charset="0"/>
                <a:cs typeface="Arial" pitchFamily="34" charset="0"/>
              </a:rPr>
              <a:t>14 day look-back period </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Z. None of  above</a:t>
            </a:r>
          </a:p>
          <a:p>
            <a:pPr marL="319088" lvl="1" indent="0">
              <a:buNone/>
            </a:pPr>
            <a:r>
              <a:rPr lang="en-US" sz="2800" dirty="0" smtClean="0">
                <a:latin typeface="Arial" pitchFamily="34" charset="0"/>
                <a:cs typeface="Arial" pitchFamily="34" charset="0"/>
              </a:rPr>
              <a:t>Did not receive any of the treatments in 14 day look back period </a:t>
            </a:r>
            <a:r>
              <a:rPr lang="en-US" sz="2800" u="sng" dirty="0" smtClean="0">
                <a:latin typeface="Arial" pitchFamily="34" charset="0"/>
                <a:cs typeface="Arial" pitchFamily="34" charset="0"/>
              </a:rPr>
              <a:t>while a resident</a:t>
            </a:r>
            <a:endParaRPr lang="en-US" sz="2800" u="sng" dirty="0" smtClean="0"/>
          </a:p>
        </p:txBody>
      </p:sp>
      <p:sp>
        <p:nvSpPr>
          <p:cNvPr id="7175" name="TextBox 8"/>
          <p:cNvSpPr txBox="1">
            <a:spLocks noChangeArrowheads="1"/>
          </p:cNvSpPr>
          <p:nvPr/>
        </p:nvSpPr>
        <p:spPr bwMode="auto">
          <a:xfrm>
            <a:off x="2057400" y="7620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dirty="0" smtClean="0"/>
              <a:t>All </a:t>
            </a:r>
            <a:r>
              <a:rPr lang="en-US" sz="2800" b="1" dirty="0"/>
              <a:t>treatments received </a:t>
            </a:r>
          </a:p>
        </p:txBody>
      </p:sp>
    </p:spTree>
    <p:extLst>
      <p:ext uri="{BB962C8B-B14F-4D97-AF65-F5344CB8AC3E}">
        <p14:creationId xmlns:p14="http://schemas.microsoft.com/office/powerpoint/2010/main" val="27482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304800" y="0"/>
            <a:ext cx="8382000" cy="1066800"/>
          </a:xfrm>
        </p:spPr>
        <p:txBody>
          <a:bodyPr/>
          <a:lstStyle/>
          <a:p>
            <a:pPr algn="ctr" eaLnBrk="1" hangingPunct="1"/>
            <a:r>
              <a:rPr lang="en-US" b="1" smtClean="0"/>
              <a:t>O0100: Cancer Treatments</a:t>
            </a:r>
          </a:p>
        </p:txBody>
      </p:sp>
      <p:sp>
        <p:nvSpPr>
          <p:cNvPr id="8195" name="Content Placeholder 1"/>
          <p:cNvSpPr>
            <a:spLocks noGrp="1"/>
          </p:cNvSpPr>
          <p:nvPr>
            <p:ph sz="quarter" idx="1"/>
          </p:nvPr>
        </p:nvSpPr>
        <p:spPr>
          <a:xfrm>
            <a:off x="228600" y="1219200"/>
            <a:ext cx="8915400" cy="5638800"/>
          </a:xfrm>
        </p:spPr>
        <p:txBody>
          <a:bodyPr>
            <a:normAutofit/>
          </a:bodyPr>
          <a:lstStyle/>
          <a:p>
            <a:pPr marL="0" indent="0" eaLnBrk="1" hangingPunct="1">
              <a:spcBef>
                <a:spcPct val="0"/>
              </a:spcBef>
              <a:buClr>
                <a:schemeClr val="tx2"/>
              </a:buClr>
              <a:buNone/>
            </a:pPr>
            <a:r>
              <a:rPr lang="en-US" sz="2800" b="1" dirty="0" smtClean="0"/>
              <a:t>A. Chemotherapy</a:t>
            </a:r>
          </a:p>
          <a:p>
            <a:pPr marL="682625" lvl="1" indent="-338138" eaLnBrk="1" hangingPunct="1">
              <a:spcBef>
                <a:spcPct val="0"/>
              </a:spcBef>
            </a:pPr>
            <a:r>
              <a:rPr lang="en-US" sz="2800" dirty="0" smtClean="0"/>
              <a:t>Agent administered as antineoplastic by any route only for cancer treatment</a:t>
            </a:r>
          </a:p>
          <a:p>
            <a:pPr marL="682625" lvl="1" indent="-338138" eaLnBrk="1" hangingPunct="1">
              <a:spcBef>
                <a:spcPct val="0"/>
              </a:spcBef>
            </a:pPr>
            <a:r>
              <a:rPr lang="en-US" sz="2800" dirty="0" smtClean="0"/>
              <a:t>Long acting agents </a:t>
            </a:r>
            <a:r>
              <a:rPr lang="en-US" sz="2800" b="1" dirty="0" smtClean="0"/>
              <a:t>only if</a:t>
            </a:r>
            <a:r>
              <a:rPr lang="en-US" sz="2800" dirty="0" smtClean="0"/>
              <a:t> administered in look back period </a:t>
            </a:r>
          </a:p>
          <a:p>
            <a:pPr marL="344488" indent="-344488" eaLnBrk="1" hangingPunct="1">
              <a:spcBef>
                <a:spcPct val="0"/>
              </a:spcBef>
              <a:buClrTx/>
            </a:pPr>
            <a:endParaRPr lang="en-US" sz="2800" dirty="0" smtClean="0"/>
          </a:p>
          <a:p>
            <a:pPr marL="0" indent="0" eaLnBrk="1" hangingPunct="1">
              <a:spcBef>
                <a:spcPct val="0"/>
              </a:spcBef>
              <a:buClr>
                <a:schemeClr val="tx2"/>
              </a:buClr>
              <a:buNone/>
            </a:pPr>
            <a:r>
              <a:rPr lang="en-US" sz="2800" b="1" dirty="0" smtClean="0"/>
              <a:t>B. Radiation</a:t>
            </a:r>
          </a:p>
          <a:p>
            <a:pPr marL="682625" lvl="1" indent="-338138" eaLnBrk="1" hangingPunct="1">
              <a:spcBef>
                <a:spcPct val="0"/>
              </a:spcBef>
            </a:pPr>
            <a:r>
              <a:rPr lang="en-US" sz="2800" dirty="0" smtClean="0"/>
              <a:t>Intermittent or via radiation implant </a:t>
            </a:r>
          </a:p>
          <a:p>
            <a:pPr marL="344488" indent="-344488" eaLnBrk="1" hangingPunct="1">
              <a:spcBef>
                <a:spcPct val="0"/>
              </a:spcBef>
              <a:buFont typeface="Wingdings 2" pitchFamily="18" charset="2"/>
              <a:buNone/>
            </a:pPr>
            <a:endParaRPr lang="en-US" sz="2200" dirty="0" smtClean="0"/>
          </a:p>
        </p:txBody>
      </p:sp>
    </p:spTree>
    <p:extLst>
      <p:ext uri="{BB962C8B-B14F-4D97-AF65-F5344CB8AC3E}">
        <p14:creationId xmlns:p14="http://schemas.microsoft.com/office/powerpoint/2010/main" val="197520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304800" y="0"/>
            <a:ext cx="8077200" cy="1371600"/>
          </a:xfrm>
        </p:spPr>
        <p:txBody>
          <a:bodyPr/>
          <a:lstStyle/>
          <a:p>
            <a:pPr algn="ctr" eaLnBrk="1" hangingPunct="1"/>
            <a:r>
              <a:rPr lang="en-US" b="1" smtClean="0"/>
              <a:t>O0100: Respiratory </a:t>
            </a:r>
            <a:br>
              <a:rPr lang="en-US" b="1" smtClean="0"/>
            </a:br>
            <a:r>
              <a:rPr lang="en-US" b="1" smtClean="0"/>
              <a:t>Treatments</a:t>
            </a:r>
          </a:p>
        </p:txBody>
      </p:sp>
      <p:sp>
        <p:nvSpPr>
          <p:cNvPr id="2" name="Content Placeholder 1"/>
          <p:cNvSpPr>
            <a:spLocks noGrp="1"/>
          </p:cNvSpPr>
          <p:nvPr>
            <p:ph sz="quarter" idx="1"/>
          </p:nvPr>
        </p:nvSpPr>
        <p:spPr>
          <a:xfrm>
            <a:off x="228600" y="1371600"/>
            <a:ext cx="8915400" cy="5486400"/>
          </a:xfrm>
        </p:spPr>
        <p:txBody>
          <a:bodyPr>
            <a:normAutofit/>
          </a:bodyPr>
          <a:lstStyle/>
          <a:p>
            <a:pPr marL="0" indent="0" eaLnBrk="1" hangingPunct="1">
              <a:spcBef>
                <a:spcPts val="0"/>
              </a:spcBef>
              <a:buClr>
                <a:schemeClr val="tx2"/>
              </a:buClr>
              <a:buNone/>
              <a:defRPr/>
            </a:pPr>
            <a:r>
              <a:rPr lang="en-US" sz="2800" b="1" dirty="0" smtClean="0"/>
              <a:t>C. Oxygen Therapy</a:t>
            </a:r>
          </a:p>
          <a:p>
            <a:pPr marL="682625" lvl="2" indent="-285750" eaLnBrk="1" hangingPunct="1">
              <a:spcBef>
                <a:spcPts val="0"/>
              </a:spcBef>
              <a:buClr>
                <a:schemeClr val="accent2"/>
              </a:buClr>
              <a:buSzPct val="120000"/>
              <a:buFont typeface="Arial" pitchFamily="34" charset="0"/>
              <a:buChar char="•"/>
              <a:defRPr/>
            </a:pPr>
            <a:r>
              <a:rPr lang="en-US" dirty="0" smtClean="0"/>
              <a:t>Continuous or intermittent oxygen administered to relieve hypoxia</a:t>
            </a:r>
          </a:p>
          <a:p>
            <a:pPr marL="682625" lvl="2" indent="-285750" eaLnBrk="1" hangingPunct="1">
              <a:spcBef>
                <a:spcPts val="0"/>
              </a:spcBef>
              <a:buClr>
                <a:schemeClr val="accent2"/>
              </a:buClr>
              <a:buSzPct val="120000"/>
              <a:buFont typeface="Arial" pitchFamily="34" charset="0"/>
              <a:buChar char="•"/>
              <a:defRPr/>
            </a:pPr>
            <a:r>
              <a:rPr lang="en-US" dirty="0" smtClean="0"/>
              <a:t>Oxygen used  in BIPAP/CPAP</a:t>
            </a:r>
          </a:p>
          <a:p>
            <a:pPr marL="682625" lvl="2" indent="-285750" eaLnBrk="1" hangingPunct="1">
              <a:spcBef>
                <a:spcPts val="0"/>
              </a:spcBef>
              <a:buClr>
                <a:schemeClr val="accent2"/>
              </a:buClr>
              <a:buSzPct val="120000"/>
              <a:buFont typeface="Arial" pitchFamily="34" charset="0"/>
              <a:buChar char="•"/>
              <a:defRPr/>
            </a:pPr>
            <a:r>
              <a:rPr lang="en-US" b="1" dirty="0" smtClean="0"/>
              <a:t>Not </a:t>
            </a:r>
            <a:r>
              <a:rPr lang="en-US" dirty="0" smtClean="0"/>
              <a:t>hyperbaric oxygen for wound therapy</a:t>
            </a:r>
          </a:p>
          <a:p>
            <a:pPr marL="682625" lvl="2" indent="-285750" eaLnBrk="1" hangingPunct="1">
              <a:spcBef>
                <a:spcPts val="0"/>
              </a:spcBef>
              <a:buClr>
                <a:schemeClr val="accent2"/>
              </a:buClr>
              <a:buSzPct val="120000"/>
              <a:buFont typeface="Arial" pitchFamily="34" charset="0"/>
              <a:buChar char="•"/>
              <a:defRPr/>
            </a:pPr>
            <a:r>
              <a:rPr lang="en-US" dirty="0" smtClean="0"/>
              <a:t>Staff or resident placing or removing mask or cannula</a:t>
            </a:r>
          </a:p>
          <a:p>
            <a:pPr marL="620713" lvl="2" indent="-223838" eaLnBrk="1" hangingPunct="1">
              <a:spcBef>
                <a:spcPts val="0"/>
              </a:spcBef>
              <a:buClr>
                <a:schemeClr val="accent2"/>
              </a:buClr>
              <a:buSzPct val="100000"/>
              <a:buFont typeface="Arial" pitchFamily="34" charset="0"/>
              <a:buChar char="•"/>
              <a:defRPr/>
            </a:pPr>
            <a:endParaRPr lang="en-US" dirty="0" smtClean="0"/>
          </a:p>
          <a:p>
            <a:pPr marL="0" indent="0" eaLnBrk="1" hangingPunct="1">
              <a:spcBef>
                <a:spcPts val="0"/>
              </a:spcBef>
              <a:buClr>
                <a:schemeClr val="tx2"/>
              </a:buClr>
              <a:buNone/>
              <a:defRPr/>
            </a:pPr>
            <a:r>
              <a:rPr lang="en-US" sz="2800" b="1" dirty="0" smtClean="0"/>
              <a:t>D. Suctioning </a:t>
            </a:r>
          </a:p>
          <a:p>
            <a:pPr marL="682625" lvl="2" indent="-285750" eaLnBrk="1" hangingPunct="1">
              <a:spcBef>
                <a:spcPts val="0"/>
              </a:spcBef>
              <a:buClr>
                <a:schemeClr val="accent2"/>
              </a:buClr>
              <a:buSzPct val="120000"/>
              <a:buFont typeface="Arial" pitchFamily="34" charset="0"/>
              <a:buChar char="•"/>
              <a:defRPr/>
            </a:pPr>
            <a:r>
              <a:rPr lang="en-US" dirty="0" smtClean="0"/>
              <a:t>Only tracheal and/or nasopharyngeal suctioning</a:t>
            </a:r>
          </a:p>
          <a:p>
            <a:pPr marL="682625" lvl="2" indent="-285750" eaLnBrk="1" hangingPunct="1">
              <a:spcBef>
                <a:spcPts val="0"/>
              </a:spcBef>
              <a:buClr>
                <a:schemeClr val="accent2"/>
              </a:buClr>
              <a:buSzPct val="120000"/>
              <a:buFont typeface="Arial" pitchFamily="34" charset="0"/>
              <a:buChar char="•"/>
              <a:defRPr/>
            </a:pPr>
            <a:r>
              <a:rPr lang="en-US" b="1" dirty="0" smtClean="0"/>
              <a:t>Not</a:t>
            </a:r>
            <a:r>
              <a:rPr lang="en-US" dirty="0" smtClean="0"/>
              <a:t> oral suctioning </a:t>
            </a:r>
          </a:p>
          <a:p>
            <a:pPr marL="682625" lvl="2" indent="-285750" eaLnBrk="1" hangingPunct="1">
              <a:spcBef>
                <a:spcPts val="0"/>
              </a:spcBef>
              <a:buClr>
                <a:schemeClr val="accent2"/>
              </a:buClr>
              <a:buSzPct val="120000"/>
              <a:buFont typeface="Arial" pitchFamily="34" charset="0"/>
              <a:buChar char="•"/>
              <a:defRPr/>
            </a:pPr>
            <a:r>
              <a:rPr lang="en-US" dirty="0" smtClean="0"/>
              <a:t>Staff or resident performing suctioning</a:t>
            </a:r>
            <a:endParaRPr lang="en-US" b="1" dirty="0" smtClean="0"/>
          </a:p>
          <a:p>
            <a:pPr marL="1600200" lvl="3" eaLnBrk="1" hangingPunct="1">
              <a:lnSpc>
                <a:spcPct val="80000"/>
              </a:lnSpc>
              <a:buFont typeface="Arial" pitchFamily="34" charset="0"/>
              <a:buChar char="•"/>
              <a:defRPr/>
            </a:pPr>
            <a:endParaRPr lang="en-US" sz="2700" b="1" dirty="0" smtClean="0"/>
          </a:p>
          <a:p>
            <a:pPr marL="514350" indent="-514350" eaLnBrk="1" hangingPunct="1">
              <a:lnSpc>
                <a:spcPct val="80000"/>
              </a:lnSpc>
              <a:spcBef>
                <a:spcPct val="0"/>
              </a:spcBef>
              <a:buClrTx/>
              <a:buFont typeface="Wingdings 2" pitchFamily="18" charset="2"/>
              <a:buAutoNum type="alphaUcPeriod" startAt="8"/>
              <a:defRPr/>
            </a:pPr>
            <a:endParaRPr lang="en-US" sz="3100" b="1" dirty="0" smtClean="0"/>
          </a:p>
          <a:p>
            <a:pPr marL="514350" indent="-514350" eaLnBrk="1" hangingPunct="1">
              <a:lnSpc>
                <a:spcPct val="80000"/>
              </a:lnSpc>
              <a:spcBef>
                <a:spcPct val="0"/>
              </a:spcBef>
              <a:buClrTx/>
              <a:buFont typeface="Wingdings 2" pitchFamily="18" charset="2"/>
              <a:buAutoNum type="alphaUcPeriod" startAt="8"/>
              <a:defRPr/>
            </a:pPr>
            <a:endParaRPr lang="en-US" sz="3100" b="1" dirty="0" smtClean="0"/>
          </a:p>
          <a:p>
            <a:pPr marL="514350" indent="-514350" eaLnBrk="1" hangingPunct="1">
              <a:lnSpc>
                <a:spcPct val="80000"/>
              </a:lnSpc>
              <a:spcBef>
                <a:spcPct val="0"/>
              </a:spcBef>
              <a:buClrTx/>
              <a:buFont typeface="Wingdings 2" pitchFamily="18" charset="2"/>
              <a:buAutoNum type="alphaUcPeriod" startAt="8"/>
              <a:defRPr/>
            </a:pPr>
            <a:endParaRPr lang="en-US" sz="3100" b="1" dirty="0" smtClean="0"/>
          </a:p>
          <a:p>
            <a:pPr marL="1036638" lvl="2" indent="-400050" eaLnBrk="1" hangingPunct="1">
              <a:lnSpc>
                <a:spcPct val="80000"/>
              </a:lnSpc>
              <a:spcBef>
                <a:spcPct val="0"/>
              </a:spcBef>
              <a:buFont typeface="Arial" pitchFamily="34" charset="0"/>
              <a:buChar char="•"/>
              <a:defRPr/>
            </a:pPr>
            <a:endParaRPr lang="en-US" sz="3100" b="1" dirty="0" smtClean="0"/>
          </a:p>
        </p:txBody>
      </p:sp>
      <p:pic>
        <p:nvPicPr>
          <p:cNvPr id="9220" name="Picture 4" descr="C:\Documents and Settings\VeraVanbruggen\Local Settings\Temporary Internet Files\Content.IE5\FU4ZEENT\MC9003101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17939" y="2167295"/>
            <a:ext cx="1170128" cy="136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H900438748.JPG"/>
          <p:cNvPicPr>
            <a:picLocks noChangeAspect="1"/>
          </p:cNvPicPr>
          <p:nvPr/>
        </p:nvPicPr>
        <p:blipFill>
          <a:blip r:embed="rId4" cstate="print"/>
          <a:stretch>
            <a:fillRect/>
          </a:stretch>
        </p:blipFill>
        <p:spPr>
          <a:xfrm>
            <a:off x="6860931" y="2931"/>
            <a:ext cx="1969477" cy="1969477"/>
          </a:xfrm>
          <a:prstGeom prst="ellipse">
            <a:avLst/>
          </a:prstGeom>
          <a:ln>
            <a:noFill/>
          </a:ln>
          <a:effectLst>
            <a:softEdge rad="112500"/>
          </a:effectLst>
        </p:spPr>
      </p:pic>
      <p:pic>
        <p:nvPicPr>
          <p:cNvPr id="9222" name="Picture 6" descr="C:\Users\VanBruggen's\Pictures\lady with oxyge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650" y="3422650"/>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934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304800" y="0"/>
            <a:ext cx="8382000" cy="990600"/>
          </a:xfrm>
        </p:spPr>
        <p:txBody>
          <a:bodyPr/>
          <a:lstStyle/>
          <a:p>
            <a:pPr algn="ctr" eaLnBrk="1" hangingPunct="1"/>
            <a:r>
              <a:rPr lang="en-US" b="1" smtClean="0"/>
              <a:t>O0100: Respiratory Treatments</a:t>
            </a:r>
          </a:p>
        </p:txBody>
      </p:sp>
      <p:sp>
        <p:nvSpPr>
          <p:cNvPr id="10243" name="Rectangle 3"/>
          <p:cNvSpPr>
            <a:spLocks noGrp="1"/>
          </p:cNvSpPr>
          <p:nvPr>
            <p:ph type="body" idx="1"/>
          </p:nvPr>
        </p:nvSpPr>
        <p:spPr>
          <a:xfrm>
            <a:off x="304800" y="990600"/>
            <a:ext cx="8610600" cy="5867400"/>
          </a:xfrm>
        </p:spPr>
        <p:txBody>
          <a:bodyPr>
            <a:normAutofit/>
          </a:bodyPr>
          <a:lstStyle/>
          <a:p>
            <a:pPr marL="0" indent="0" eaLnBrk="1" hangingPunct="1">
              <a:buClr>
                <a:schemeClr val="tx2"/>
              </a:buClr>
              <a:buNone/>
            </a:pPr>
            <a:r>
              <a:rPr lang="en-US" sz="2800" b="1" dirty="0" smtClean="0"/>
              <a:t>E. Tracheostomy</a:t>
            </a:r>
          </a:p>
          <a:p>
            <a:pPr lvl="1" eaLnBrk="1" hangingPunct="1"/>
            <a:r>
              <a:rPr lang="en-US" sz="2800" dirty="0" smtClean="0"/>
              <a:t>Cleansing of trach and/or cannula</a:t>
            </a:r>
          </a:p>
          <a:p>
            <a:pPr lvl="1" eaLnBrk="1" hangingPunct="1"/>
            <a:r>
              <a:rPr lang="en-US" sz="2800" dirty="0" smtClean="0"/>
              <a:t>Staff or resident performing care</a:t>
            </a:r>
          </a:p>
          <a:p>
            <a:pPr marL="396875" lvl="2" indent="0" eaLnBrk="1" hangingPunct="1">
              <a:buClr>
                <a:schemeClr val="accent2"/>
              </a:buClr>
              <a:buSzPct val="100000"/>
              <a:buNone/>
            </a:pPr>
            <a:endParaRPr lang="en-US" dirty="0" smtClean="0"/>
          </a:p>
          <a:p>
            <a:pPr marL="0" indent="0" eaLnBrk="1" hangingPunct="1">
              <a:buClr>
                <a:schemeClr val="tx2"/>
              </a:buClr>
              <a:buSzPct val="100000"/>
              <a:buNone/>
            </a:pPr>
            <a:r>
              <a:rPr lang="en-US" sz="2800" b="1" dirty="0" smtClean="0"/>
              <a:t>F. Ventilator or respirator</a:t>
            </a:r>
          </a:p>
          <a:p>
            <a:pPr lvl="1" eaLnBrk="1" hangingPunct="1">
              <a:buClr>
                <a:schemeClr val="bg2">
                  <a:lumMod val="75000"/>
                </a:schemeClr>
              </a:buClr>
              <a:buSzPct val="135000"/>
              <a:buFont typeface="Arial" pitchFamily="34" charset="0"/>
              <a:buChar char="•"/>
            </a:pPr>
            <a:r>
              <a:rPr lang="en-US" sz="2800" dirty="0" smtClean="0"/>
              <a:t>On vent or respirator or as being weaned off</a:t>
            </a:r>
          </a:p>
          <a:p>
            <a:pPr lvl="1" eaLnBrk="1" hangingPunct="1">
              <a:buClr>
                <a:schemeClr val="bg2">
                  <a:lumMod val="75000"/>
                </a:schemeClr>
              </a:buClr>
              <a:buSzPct val="135000"/>
              <a:buFont typeface="Arial" pitchFamily="34" charset="0"/>
              <a:buChar char="•"/>
            </a:pPr>
            <a:r>
              <a:rPr lang="en-US" sz="2800" u="sng" dirty="0" smtClean="0"/>
              <a:t>Not</a:t>
            </a:r>
            <a:r>
              <a:rPr lang="en-US" sz="2800" dirty="0" smtClean="0"/>
              <a:t> if used only in place of BIPAP or CPAP</a:t>
            </a:r>
          </a:p>
          <a:p>
            <a:pPr marL="671513" lvl="3" indent="293688" eaLnBrk="1" hangingPunct="1">
              <a:buClr>
                <a:schemeClr val="accent2"/>
              </a:buClr>
              <a:buSzPct val="100000"/>
              <a:buFont typeface="Wingdings 2" pitchFamily="18" charset="2"/>
              <a:buNone/>
            </a:pPr>
            <a:endParaRPr lang="en-US" dirty="0" smtClean="0"/>
          </a:p>
          <a:p>
            <a:pPr marL="0" indent="0" eaLnBrk="1" hangingPunct="1">
              <a:buClr>
                <a:schemeClr val="tx2"/>
              </a:buClr>
              <a:buSzPct val="100000"/>
              <a:buNone/>
            </a:pPr>
            <a:r>
              <a:rPr lang="en-US" sz="2800" b="1" dirty="0" smtClean="0"/>
              <a:t>G. BIPAP/CPAP</a:t>
            </a:r>
          </a:p>
          <a:p>
            <a:pPr marL="396875" lvl="2" indent="285750" eaLnBrk="1" hangingPunct="1">
              <a:buClr>
                <a:schemeClr val="accent2"/>
              </a:buClr>
              <a:buSzPct val="131000"/>
              <a:buFont typeface="Arial" pitchFamily="34" charset="0"/>
              <a:buChar char="•"/>
            </a:pPr>
            <a:r>
              <a:rPr lang="en-US" dirty="0" smtClean="0"/>
              <a:t>Vent or respirator if used as BIPAP or CPAP</a:t>
            </a:r>
          </a:p>
          <a:p>
            <a:pPr marL="396875" lvl="2" indent="285750" eaLnBrk="1" hangingPunct="1">
              <a:buClr>
                <a:schemeClr val="accent2"/>
              </a:buClr>
              <a:buSzPct val="131000"/>
              <a:buFont typeface="Arial" pitchFamily="34" charset="0"/>
              <a:buChar char="•"/>
            </a:pPr>
            <a:r>
              <a:rPr lang="en-US" dirty="0" smtClean="0"/>
              <a:t>Staff or resident placing or removing mask</a:t>
            </a:r>
          </a:p>
        </p:txBody>
      </p:sp>
      <p:pic>
        <p:nvPicPr>
          <p:cNvPr id="10245" name="Picture 5" descr="C:\Users\VanBruggen's\Pictures\bipap.jpg"/>
          <p:cNvPicPr>
            <a:picLocks noChangeAspect="1" noChangeArrowheads="1"/>
          </p:cNvPicPr>
          <p:nvPr/>
        </p:nvPicPr>
        <p:blipFill>
          <a:blip r:embed="rId3" cstate="print"/>
          <a:srcRect/>
          <a:stretch>
            <a:fillRect/>
          </a:stretch>
        </p:blipFill>
        <p:spPr bwMode="auto">
          <a:xfrm>
            <a:off x="7401038" y="4114800"/>
            <a:ext cx="1427163" cy="1447800"/>
          </a:xfrm>
          <a:prstGeom prst="rect">
            <a:avLst/>
          </a:prstGeom>
          <a:ln>
            <a:noFill/>
          </a:ln>
          <a:effectLst>
            <a:softEdge rad="112500"/>
          </a:effectLst>
        </p:spPr>
      </p:pic>
      <p:pic>
        <p:nvPicPr>
          <p:cNvPr id="10246" name="Picture 6" descr="C:\Users\VanBruggen's\Pictures\tracheostomy.jpg"/>
          <p:cNvPicPr>
            <a:picLocks noChangeAspect="1" noChangeArrowheads="1"/>
          </p:cNvPicPr>
          <p:nvPr/>
        </p:nvPicPr>
        <p:blipFill>
          <a:blip r:embed="rId4" cstate="print"/>
          <a:srcRect/>
          <a:stretch>
            <a:fillRect/>
          </a:stretch>
        </p:blipFill>
        <p:spPr bwMode="auto">
          <a:xfrm>
            <a:off x="7239000" y="1045953"/>
            <a:ext cx="1485900" cy="1485900"/>
          </a:xfrm>
          <a:prstGeom prst="rect">
            <a:avLst/>
          </a:prstGeom>
          <a:ln>
            <a:noFill/>
          </a:ln>
          <a:effectLst>
            <a:softEdge rad="112500"/>
          </a:effectLst>
        </p:spPr>
      </p:pic>
    </p:spTree>
    <p:extLst>
      <p:ext uri="{BB962C8B-B14F-4D97-AF65-F5344CB8AC3E}">
        <p14:creationId xmlns:p14="http://schemas.microsoft.com/office/powerpoint/2010/main" val="305046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304800" y="0"/>
            <a:ext cx="8382000" cy="1066800"/>
          </a:xfrm>
        </p:spPr>
        <p:txBody>
          <a:bodyPr/>
          <a:lstStyle/>
          <a:p>
            <a:pPr algn="ctr" eaLnBrk="1" hangingPunct="1"/>
            <a:r>
              <a:rPr lang="en-US" b="1" smtClean="0"/>
              <a:t>O0100: Other</a:t>
            </a:r>
          </a:p>
        </p:txBody>
      </p:sp>
      <p:sp>
        <p:nvSpPr>
          <p:cNvPr id="11267" name="Content Placeholder 1"/>
          <p:cNvSpPr>
            <a:spLocks noGrp="1"/>
          </p:cNvSpPr>
          <p:nvPr>
            <p:ph sz="quarter" idx="1"/>
          </p:nvPr>
        </p:nvSpPr>
        <p:spPr>
          <a:xfrm>
            <a:off x="228600" y="990600"/>
            <a:ext cx="8685559" cy="5867400"/>
          </a:xfrm>
        </p:spPr>
        <p:txBody>
          <a:bodyPr>
            <a:noAutofit/>
          </a:bodyPr>
          <a:lstStyle/>
          <a:p>
            <a:pPr marL="0" indent="0" eaLnBrk="1" hangingPunct="1">
              <a:spcBef>
                <a:spcPct val="0"/>
              </a:spcBef>
              <a:buClr>
                <a:schemeClr val="tx2"/>
              </a:buClr>
              <a:buSzPct val="100000"/>
              <a:buNone/>
            </a:pPr>
            <a:r>
              <a:rPr lang="en-US" sz="2800" b="1" dirty="0" smtClean="0"/>
              <a:t>H. IV Medications</a:t>
            </a:r>
          </a:p>
          <a:p>
            <a:pPr marL="690563" lvl="1" indent="-293688" eaLnBrk="1" hangingPunct="1">
              <a:spcBef>
                <a:spcPct val="0"/>
              </a:spcBef>
            </a:pPr>
            <a:r>
              <a:rPr lang="en-US" sz="2800" dirty="0" smtClean="0"/>
              <a:t>Any med or biological given by IV push, epidural pump, or drip through a central or peripheral port</a:t>
            </a:r>
          </a:p>
          <a:p>
            <a:pPr marL="690563" lvl="1" indent="-293688" eaLnBrk="1" hangingPunct="1">
              <a:spcBef>
                <a:spcPct val="0"/>
              </a:spcBef>
            </a:pPr>
            <a:r>
              <a:rPr lang="en-US" sz="2800" dirty="0" smtClean="0"/>
              <a:t>Meds via </a:t>
            </a:r>
            <a:r>
              <a:rPr lang="en-US" sz="2800" dirty="0"/>
              <a:t>e</a:t>
            </a:r>
            <a:r>
              <a:rPr lang="en-US" sz="2800" dirty="0" smtClean="0"/>
              <a:t>pidural, intrathecal, and baclofen pumps</a:t>
            </a:r>
            <a:endParaRPr lang="en-US" sz="2800" b="1" dirty="0" smtClean="0"/>
          </a:p>
          <a:p>
            <a:pPr marL="690563" lvl="1" indent="-293688" eaLnBrk="1" hangingPunct="1">
              <a:spcBef>
                <a:spcPct val="0"/>
              </a:spcBef>
            </a:pPr>
            <a:r>
              <a:rPr lang="en-US" sz="2800" b="1" dirty="0" smtClean="0"/>
              <a:t>Not:</a:t>
            </a:r>
          </a:p>
          <a:p>
            <a:pPr marL="966788" lvl="3" indent="-276225" eaLnBrk="1" hangingPunct="1">
              <a:spcBef>
                <a:spcPct val="0"/>
              </a:spcBef>
              <a:buFont typeface="Arial" pitchFamily="34" charset="0"/>
              <a:buChar char="•"/>
            </a:pPr>
            <a:r>
              <a:rPr lang="en-US" dirty="0" smtClean="0"/>
              <a:t>Saline or heparin flushes to keep heparin lock patent</a:t>
            </a:r>
          </a:p>
          <a:p>
            <a:pPr marL="966788" lvl="3" indent="-276225" eaLnBrk="1" hangingPunct="1">
              <a:spcBef>
                <a:spcPct val="0"/>
              </a:spcBef>
              <a:buFont typeface="Arial" pitchFamily="34" charset="0"/>
              <a:buChar char="•"/>
            </a:pPr>
            <a:r>
              <a:rPr lang="en-US" dirty="0" smtClean="0"/>
              <a:t>IV fluids without medication</a:t>
            </a:r>
          </a:p>
          <a:p>
            <a:pPr marL="966788" lvl="3" indent="-276225" eaLnBrk="1" hangingPunct="1">
              <a:spcBef>
                <a:spcPct val="0"/>
              </a:spcBef>
              <a:buFont typeface="Arial" pitchFamily="34" charset="0"/>
              <a:buChar char="•"/>
            </a:pPr>
            <a:r>
              <a:rPr lang="en-US" dirty="0" smtClean="0"/>
              <a:t>Subcutaneous pumps</a:t>
            </a:r>
          </a:p>
          <a:p>
            <a:pPr marL="966788" lvl="3" indent="-276225" eaLnBrk="1" hangingPunct="1">
              <a:spcBef>
                <a:spcPct val="0"/>
              </a:spcBef>
              <a:buFont typeface="Arial" pitchFamily="34" charset="0"/>
              <a:buChar char="•"/>
            </a:pPr>
            <a:r>
              <a:rPr lang="en-US" dirty="0" smtClean="0"/>
              <a:t>IV meds administered during dialysis or chemotherapy</a:t>
            </a:r>
          </a:p>
          <a:p>
            <a:pPr marL="966788" lvl="3" indent="-276225" eaLnBrk="1" hangingPunct="1">
              <a:spcBef>
                <a:spcPct val="0"/>
              </a:spcBef>
              <a:buFont typeface="Arial" pitchFamily="34" charset="0"/>
              <a:buChar char="•"/>
            </a:pPr>
            <a:r>
              <a:rPr lang="en-US" dirty="0" smtClean="0"/>
              <a:t>Dextrose 50% or Lactated Ringers </a:t>
            </a:r>
          </a:p>
          <a:p>
            <a:pPr marL="966788" lvl="3" indent="-276225" eaLnBrk="1" hangingPunct="1">
              <a:spcBef>
                <a:spcPct val="0"/>
              </a:spcBef>
              <a:buNone/>
            </a:pPr>
            <a:endParaRPr lang="en-US" dirty="0" smtClean="0"/>
          </a:p>
          <a:p>
            <a:pPr marL="514350" indent="-514350" eaLnBrk="1" hangingPunct="1">
              <a:buFont typeface="Wingdings 2" pitchFamily="18" charset="2"/>
              <a:buNone/>
            </a:pPr>
            <a:r>
              <a:rPr lang="en-US" sz="2800" dirty="0" smtClean="0"/>
              <a:t> </a:t>
            </a:r>
          </a:p>
        </p:txBody>
      </p:sp>
      <p:pic>
        <p:nvPicPr>
          <p:cNvPr id="11268" name="Picture 4" descr="C:\Program Files\Microsoft Office\Media\CntCD1\ClipArt2\j02154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98505">
            <a:off x="8061271" y="47014"/>
            <a:ext cx="762000" cy="157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Program Files\Microsoft Office\Media\CntCD1\ClipArt3\j0233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99822">
            <a:off x="6468258" y="125925"/>
            <a:ext cx="9445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054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1883</Words>
  <Application>Microsoft Office PowerPoint</Application>
  <PresentationFormat>On-screen Show (4:3)</PresentationFormat>
  <Paragraphs>337</Paragraphs>
  <Slides>40</Slides>
  <Notes>31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SECTION O</vt:lpstr>
      <vt:lpstr>Objectives</vt:lpstr>
      <vt:lpstr>O0100: Special Treatments, Procedures, Programs</vt:lpstr>
      <vt:lpstr>O0100: Special Treatments, Procedures, and Program</vt:lpstr>
      <vt:lpstr>  O0100: Special TX &amp; Programs</vt:lpstr>
      <vt:lpstr>O0100: Cancer Treatments</vt:lpstr>
      <vt:lpstr>O0100: Respiratory  Treatments</vt:lpstr>
      <vt:lpstr>O0100: Respiratory Treatments</vt:lpstr>
      <vt:lpstr>O0100: Other</vt:lpstr>
      <vt:lpstr>O0100: Other </vt:lpstr>
      <vt:lpstr> O0100: Other</vt:lpstr>
      <vt:lpstr>O0250: Influenza Vaccine</vt:lpstr>
      <vt:lpstr>O0250A. Did Resident receive vaccine in facility for this year’s influenza season?</vt:lpstr>
      <vt:lpstr>O0250B. Date Vaccine Received</vt:lpstr>
      <vt:lpstr>O0250C. If Influenza vaccine not received, state reason</vt:lpstr>
      <vt:lpstr>Continued</vt:lpstr>
      <vt:lpstr>O0300: Pneumococcal Vaccine</vt:lpstr>
      <vt:lpstr> O0300A. Is the resident’s Pneumococcal Vaccine up to date?</vt:lpstr>
      <vt:lpstr>     O0300B. If vaccine not received,  state reason</vt:lpstr>
      <vt:lpstr>O0400: Therapies</vt:lpstr>
      <vt:lpstr>O0400: Non-Skilled Services Do not Code </vt:lpstr>
      <vt:lpstr>O0400: Therapies</vt:lpstr>
      <vt:lpstr>O0400: Therapies</vt:lpstr>
      <vt:lpstr>O0400: Therapy  </vt:lpstr>
      <vt:lpstr>O0400: Therapy - Modes</vt:lpstr>
      <vt:lpstr>O0400 Therapies (continued)</vt:lpstr>
      <vt:lpstr>O0400: Time Determination - Minutes</vt:lpstr>
      <vt:lpstr>O0400: Number of Days, Start Date </vt:lpstr>
      <vt:lpstr>O0400: End Date</vt:lpstr>
      <vt:lpstr>O0400A. SLP &amp; Audiology; O0400B. Occupational O0400C. Physical </vt:lpstr>
      <vt:lpstr>   </vt:lpstr>
      <vt:lpstr>O0420. Distinct Calendar Days of Therapy</vt:lpstr>
      <vt:lpstr> O0450:  Resumption of Therapy </vt:lpstr>
      <vt:lpstr>Restorative Nursing Program Criteria </vt:lpstr>
      <vt:lpstr>              O0500. Restorative Nursing Program   </vt:lpstr>
      <vt:lpstr>O0600: Physician Examinations</vt:lpstr>
      <vt:lpstr>O0700: Physician Orders</vt:lpstr>
      <vt:lpstr>Care Plan Considerations</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2013-08-28T03:35:31Z</dcterms:created>
  <dcterms:modified xsi:type="dcterms:W3CDTF">2015-11-09T20:56:43Z</dcterms:modified>
</cp:coreProperties>
</file>