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4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5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6.xml" ContentType="application/vnd.openxmlformats-officedocument.presentationml.tags+xml"/>
  <Override PartName="/ppt/notesSlides/notesSlide45.xml" ContentType="application/vnd.openxmlformats-officedocument.presentationml.notesSlide+xml"/>
  <Override PartName="/ppt/tags/tag7.xml" ContentType="application/vnd.openxmlformats-officedocument.presentationml.tags+xml"/>
  <Override PartName="/ppt/notesSlides/notesSlide46.xml" ContentType="application/vnd.openxmlformats-officedocument.presentationml.notesSlide+xml"/>
  <Override PartName="/ppt/tags/tag8.xml" ContentType="application/vnd.openxmlformats-officedocument.presentationml.tags+xml"/>
  <Override PartName="/ppt/notesSlides/notesSlide47.xml" ContentType="application/vnd.openxmlformats-officedocument.presentationml.notesSlide+xml"/>
  <Override PartName="/ppt/tags/tag9.xml" ContentType="application/vnd.openxmlformats-officedocument.presentationml.tags+xml"/>
  <Override PartName="/ppt/notesSlides/notesSlide48.xml" ContentType="application/vnd.openxmlformats-officedocument.presentationml.notesSlide+xml"/>
  <Override PartName="/ppt/tags/tag10.xml" ContentType="application/vnd.openxmlformats-officedocument.presentationml.tags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ags/tag11.xml" ContentType="application/vnd.openxmlformats-officedocument.presentationml.tags+xml"/>
  <Override PartName="/ppt/notesSlides/notesSlide5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tags/tag12.xml" ContentType="application/vnd.openxmlformats-officedocument.presentationml.tags+xml"/>
  <Override PartName="/ppt/notesSlides/notesSlide54.xml" ContentType="application/vnd.openxmlformats-officedocument.presentationml.notesSlide+xml"/>
  <Override PartName="/ppt/tags/tag13.xml" ContentType="application/vnd.openxmlformats-officedocument.presentationml.tags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tags/tag14.xml" ContentType="application/vnd.openxmlformats-officedocument.presentationml.tags+xml"/>
  <Override PartName="/ppt/notesSlides/notesSlide57.xml" ContentType="application/vnd.openxmlformats-officedocument.presentationml.notesSlide+xml"/>
  <Override PartName="/ppt/tags/tag15.xml" ContentType="application/vnd.openxmlformats-officedocument.presentationml.tags+xml"/>
  <Override PartName="/ppt/notesSlides/notesSlide58.xml" ContentType="application/vnd.openxmlformats-officedocument.presentationml.notesSlide+xml"/>
  <Override PartName="/ppt/tags/tag16.xml" ContentType="application/vnd.openxmlformats-officedocument.presentationml.tags+xml"/>
  <Override PartName="/ppt/notesSlides/notesSlide59.xml" ContentType="application/vnd.openxmlformats-officedocument.presentationml.notesSlide+xml"/>
  <Override PartName="/ppt/tags/tag17.xml" ContentType="application/vnd.openxmlformats-officedocument.presentationml.tags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tags/tag18.xml" ContentType="application/vnd.openxmlformats-officedocument.presentationml.tags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65" r:id="rId1"/>
  </p:sldMasterIdLst>
  <p:notesMasterIdLst>
    <p:notesMasterId r:id="rId72"/>
  </p:notesMasterIdLst>
  <p:handoutMasterIdLst>
    <p:handoutMasterId r:id="rId73"/>
  </p:handoutMasterIdLst>
  <p:sldIdLst>
    <p:sldId id="256" r:id="rId2"/>
    <p:sldId id="553" r:id="rId3"/>
    <p:sldId id="556" r:id="rId4"/>
    <p:sldId id="462" r:id="rId5"/>
    <p:sldId id="506" r:id="rId6"/>
    <p:sldId id="333" r:id="rId7"/>
    <p:sldId id="466" r:id="rId8"/>
    <p:sldId id="468" r:id="rId9"/>
    <p:sldId id="348" r:id="rId10"/>
    <p:sldId id="350" r:id="rId11"/>
    <p:sldId id="471" r:id="rId12"/>
    <p:sldId id="475" r:id="rId13"/>
    <p:sldId id="548" r:id="rId14"/>
    <p:sldId id="509" r:id="rId15"/>
    <p:sldId id="478" r:id="rId16"/>
    <p:sldId id="508" r:id="rId17"/>
    <p:sldId id="512" r:id="rId18"/>
    <p:sldId id="511" r:id="rId19"/>
    <p:sldId id="485" r:id="rId20"/>
    <p:sldId id="484" r:id="rId21"/>
    <p:sldId id="473" r:id="rId22"/>
    <p:sldId id="489" r:id="rId23"/>
    <p:sldId id="491" r:id="rId24"/>
    <p:sldId id="392" r:id="rId25"/>
    <p:sldId id="494" r:id="rId26"/>
    <p:sldId id="493" r:id="rId27"/>
    <p:sldId id="474" r:id="rId28"/>
    <p:sldId id="537" r:id="rId29"/>
    <p:sldId id="538" r:id="rId30"/>
    <p:sldId id="539" r:id="rId31"/>
    <p:sldId id="540" r:id="rId32"/>
    <p:sldId id="549" r:id="rId33"/>
    <p:sldId id="510" r:id="rId34"/>
    <p:sldId id="513" r:id="rId35"/>
    <p:sldId id="486" r:id="rId36"/>
    <p:sldId id="490" r:id="rId37"/>
    <p:sldId id="492" r:id="rId38"/>
    <p:sldId id="495" r:id="rId39"/>
    <p:sldId id="487" r:id="rId40"/>
    <p:sldId id="386" r:id="rId41"/>
    <p:sldId id="397" r:id="rId42"/>
    <p:sldId id="528" r:id="rId43"/>
    <p:sldId id="542" r:id="rId44"/>
    <p:sldId id="412" r:id="rId45"/>
    <p:sldId id="499" r:id="rId46"/>
    <p:sldId id="500" r:id="rId47"/>
    <p:sldId id="415" r:id="rId48"/>
    <p:sldId id="416" r:id="rId49"/>
    <p:sldId id="417" r:id="rId50"/>
    <p:sldId id="418" r:id="rId51"/>
    <p:sldId id="419" r:id="rId52"/>
    <p:sldId id="529" r:id="rId53"/>
    <p:sldId id="421" r:id="rId54"/>
    <p:sldId id="541" r:id="rId55"/>
    <p:sldId id="550" r:id="rId56"/>
    <p:sldId id="428" r:id="rId57"/>
    <p:sldId id="430" r:id="rId58"/>
    <p:sldId id="544" r:id="rId59"/>
    <p:sldId id="432" r:id="rId60"/>
    <p:sldId id="433" r:id="rId61"/>
    <p:sldId id="434" r:id="rId62"/>
    <p:sldId id="435" r:id="rId63"/>
    <p:sldId id="546" r:id="rId64"/>
    <p:sldId id="543" r:id="rId65"/>
    <p:sldId id="438" r:id="rId66"/>
    <p:sldId id="504" r:id="rId67"/>
    <p:sldId id="551" r:id="rId68"/>
    <p:sldId id="552" r:id="rId69"/>
    <p:sldId id="554" r:id="rId70"/>
    <p:sldId id="555" r:id="rId71"/>
  </p:sldIdLst>
  <p:sldSz cx="9144000" cy="6858000" type="screen4x3"/>
  <p:notesSz cx="7077075" cy="9363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CF6F8F"/>
    <a:srgbClr val="0000CC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05" autoAdjust="0"/>
    <p:restoredTop sz="63543" autoAdjust="0"/>
  </p:normalViewPr>
  <p:slideViewPr>
    <p:cSldViewPr>
      <p:cViewPr varScale="1">
        <p:scale>
          <a:sx n="117" d="100"/>
          <a:sy n="117" d="100"/>
        </p:scale>
        <p:origin x="-159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4" y="54216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1794" y="-96"/>
      </p:cViewPr>
      <p:guideLst>
        <p:guide orient="horz" pos="2949"/>
        <p:guide pos="22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665FF2-14A3-4FCB-8120-002370B7A9CF}" type="doc">
      <dgm:prSet loTypeId="urn:microsoft.com/office/officeart/2005/8/layout/process1" loCatId="process" qsTypeId="urn:microsoft.com/office/officeart/2005/8/quickstyle/simple3" qsCatId="simple" csTypeId="urn:microsoft.com/office/officeart/2005/8/colors/accent1_2" csCatId="accent1" phldr="1"/>
      <dgm:spPr/>
    </dgm:pt>
    <dgm:pt modelId="{3619F550-81EA-48AE-B876-1908CD0B4B68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r>
            <a:rPr lang="en-US" sz="3200" b="1" dirty="0" smtClean="0"/>
            <a:t>PU present upon resident’s admission to facility </a:t>
          </a:r>
          <a:endParaRPr lang="en-US" sz="3200" b="1" dirty="0"/>
        </a:p>
      </dgm:t>
    </dgm:pt>
    <dgm:pt modelId="{B61DEFD0-A779-43AA-AFB6-82CA9731EA33}" type="parTrans" cxnId="{B63BA2F8-216F-40C6-BA2D-A1243C4523B3}">
      <dgm:prSet/>
      <dgm:spPr/>
      <dgm:t>
        <a:bodyPr/>
        <a:lstStyle/>
        <a:p>
          <a:endParaRPr lang="en-US"/>
        </a:p>
      </dgm:t>
    </dgm:pt>
    <dgm:pt modelId="{CA16AE4D-8DF6-4C81-8236-D32572FEE3FE}" type="sibTrans" cxnId="{B63BA2F8-216F-40C6-BA2D-A1243C4523B3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 dirty="0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6D26BEF3-9C2D-4834-82F9-018112A21410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r>
            <a:rPr lang="en-US" sz="3200" b="1" dirty="0" smtClean="0"/>
            <a:t>Code </a:t>
          </a:r>
        </a:p>
        <a:p>
          <a:r>
            <a:rPr lang="en-US" sz="3200" b="1" dirty="0" smtClean="0"/>
            <a:t>Present on Admission/Entry or Reentry </a:t>
          </a:r>
          <a:endParaRPr lang="en-US" sz="3200" b="1" dirty="0"/>
        </a:p>
      </dgm:t>
    </dgm:pt>
    <dgm:pt modelId="{8BBEFE69-10E7-43D2-9F34-DA98945D101B}" type="parTrans" cxnId="{18772A84-1158-400C-BD81-E06C2FFE8C0F}">
      <dgm:prSet/>
      <dgm:spPr/>
      <dgm:t>
        <a:bodyPr/>
        <a:lstStyle/>
        <a:p>
          <a:endParaRPr lang="en-US"/>
        </a:p>
      </dgm:t>
    </dgm:pt>
    <dgm:pt modelId="{9CD047C8-89F3-47B9-8453-128BA6598DED}" type="sibTrans" cxnId="{18772A84-1158-400C-BD81-E06C2FFE8C0F}">
      <dgm:prSet/>
      <dgm:spPr/>
      <dgm:t>
        <a:bodyPr/>
        <a:lstStyle/>
        <a:p>
          <a:endParaRPr lang="en-US"/>
        </a:p>
      </dgm:t>
    </dgm:pt>
    <dgm:pt modelId="{C3094B9A-5FD5-4070-BBBB-2CF1D6F3D9A1}" type="pres">
      <dgm:prSet presAssocID="{60665FF2-14A3-4FCB-8120-002370B7A9CF}" presName="Name0" presStyleCnt="0">
        <dgm:presLayoutVars>
          <dgm:dir/>
          <dgm:resizeHandles val="exact"/>
        </dgm:presLayoutVars>
      </dgm:prSet>
      <dgm:spPr/>
    </dgm:pt>
    <dgm:pt modelId="{D396D979-8AA6-4FFF-AC05-BDA76FB23AAA}" type="pres">
      <dgm:prSet presAssocID="{3619F550-81EA-48AE-B876-1908CD0B4B68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E2715F-5B12-47C0-9317-1B8E856C4F3A}" type="pres">
      <dgm:prSet presAssocID="{CA16AE4D-8DF6-4C81-8236-D32572FEE3FE}" presName="sibTrans" presStyleLbl="sibTrans2D1" presStyleIdx="0" presStyleCnt="1"/>
      <dgm:spPr/>
      <dgm:t>
        <a:bodyPr/>
        <a:lstStyle/>
        <a:p>
          <a:endParaRPr lang="en-US"/>
        </a:p>
      </dgm:t>
    </dgm:pt>
    <dgm:pt modelId="{99E2D45F-37F4-479C-B611-35F46FD8BB16}" type="pres">
      <dgm:prSet presAssocID="{CA16AE4D-8DF6-4C81-8236-D32572FEE3FE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655E1376-04F7-4098-BE19-AA513FFE4094}" type="pres">
      <dgm:prSet presAssocID="{6D26BEF3-9C2D-4834-82F9-018112A21410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1B387A9-B95B-4FE0-B057-A7C1323497A4}" type="presOf" srcId="{3619F550-81EA-48AE-B876-1908CD0B4B68}" destId="{D396D979-8AA6-4FFF-AC05-BDA76FB23AAA}" srcOrd="0" destOrd="0" presId="urn:microsoft.com/office/officeart/2005/8/layout/process1"/>
    <dgm:cxn modelId="{63408A76-E481-4F70-A8CA-8427407F6E5E}" type="presOf" srcId="{CA16AE4D-8DF6-4C81-8236-D32572FEE3FE}" destId="{BFE2715F-5B12-47C0-9317-1B8E856C4F3A}" srcOrd="0" destOrd="0" presId="urn:microsoft.com/office/officeart/2005/8/layout/process1"/>
    <dgm:cxn modelId="{18772A84-1158-400C-BD81-E06C2FFE8C0F}" srcId="{60665FF2-14A3-4FCB-8120-002370B7A9CF}" destId="{6D26BEF3-9C2D-4834-82F9-018112A21410}" srcOrd="1" destOrd="0" parTransId="{8BBEFE69-10E7-43D2-9F34-DA98945D101B}" sibTransId="{9CD047C8-89F3-47B9-8453-128BA6598DED}"/>
    <dgm:cxn modelId="{473F5376-6609-42AF-89D9-7AEC5A01DE5A}" type="presOf" srcId="{6D26BEF3-9C2D-4834-82F9-018112A21410}" destId="{655E1376-04F7-4098-BE19-AA513FFE4094}" srcOrd="0" destOrd="0" presId="urn:microsoft.com/office/officeart/2005/8/layout/process1"/>
    <dgm:cxn modelId="{4C220BBA-6656-404C-A3A6-404A597DDA4F}" type="presOf" srcId="{60665FF2-14A3-4FCB-8120-002370B7A9CF}" destId="{C3094B9A-5FD5-4070-BBBB-2CF1D6F3D9A1}" srcOrd="0" destOrd="0" presId="urn:microsoft.com/office/officeart/2005/8/layout/process1"/>
    <dgm:cxn modelId="{907C94C3-A5C1-403E-AA52-B7E5774FB95A}" type="presOf" srcId="{CA16AE4D-8DF6-4C81-8236-D32572FEE3FE}" destId="{99E2D45F-37F4-479C-B611-35F46FD8BB16}" srcOrd="1" destOrd="0" presId="urn:microsoft.com/office/officeart/2005/8/layout/process1"/>
    <dgm:cxn modelId="{B63BA2F8-216F-40C6-BA2D-A1243C4523B3}" srcId="{60665FF2-14A3-4FCB-8120-002370B7A9CF}" destId="{3619F550-81EA-48AE-B876-1908CD0B4B68}" srcOrd="0" destOrd="0" parTransId="{B61DEFD0-A779-43AA-AFB6-82CA9731EA33}" sibTransId="{CA16AE4D-8DF6-4C81-8236-D32572FEE3FE}"/>
    <dgm:cxn modelId="{A76A3BF3-B720-4267-AFB5-1EE2D438529A}" type="presParOf" srcId="{C3094B9A-5FD5-4070-BBBB-2CF1D6F3D9A1}" destId="{D396D979-8AA6-4FFF-AC05-BDA76FB23AAA}" srcOrd="0" destOrd="0" presId="urn:microsoft.com/office/officeart/2005/8/layout/process1"/>
    <dgm:cxn modelId="{2541700B-AE0A-4EF4-8C39-D2DFCA1B3570}" type="presParOf" srcId="{C3094B9A-5FD5-4070-BBBB-2CF1D6F3D9A1}" destId="{BFE2715F-5B12-47C0-9317-1B8E856C4F3A}" srcOrd="1" destOrd="0" presId="urn:microsoft.com/office/officeart/2005/8/layout/process1"/>
    <dgm:cxn modelId="{02C7C28A-7245-4447-BCB2-54F2B0B81FF4}" type="presParOf" srcId="{BFE2715F-5B12-47C0-9317-1B8E856C4F3A}" destId="{99E2D45F-37F4-479C-B611-35F46FD8BB16}" srcOrd="0" destOrd="0" presId="urn:microsoft.com/office/officeart/2005/8/layout/process1"/>
    <dgm:cxn modelId="{7D662748-30A1-4F0D-87AA-8A2CAEF14529}" type="presParOf" srcId="{C3094B9A-5FD5-4070-BBBB-2CF1D6F3D9A1}" destId="{655E1376-04F7-4098-BE19-AA513FFE409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5F8745-991E-48CE-9137-16AEF2190DA1}" type="doc">
      <dgm:prSet loTypeId="urn:microsoft.com/office/officeart/2005/8/layout/process1" loCatId="process" qsTypeId="urn:microsoft.com/office/officeart/2005/8/quickstyle/simple3" qsCatId="simple" csTypeId="urn:microsoft.com/office/officeart/2005/8/colors/accent1_2" csCatId="accent1" phldr="1"/>
      <dgm:spPr/>
    </dgm:pt>
    <dgm:pt modelId="{FCE95C90-86DE-4D7A-AB75-52F5874611BF}">
      <dgm:prSet phldrT="[Text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3200" b="1" dirty="0" smtClean="0"/>
            <a:t>Res. acquired PU in facility </a:t>
          </a:r>
          <a:endParaRPr lang="en-US" sz="3200" b="1" dirty="0"/>
        </a:p>
      </dgm:t>
    </dgm:pt>
    <dgm:pt modelId="{0B9D2763-7A10-4D82-928B-1A2C72AAF64A}" type="parTrans" cxnId="{C111C2F4-E29C-4F04-B990-B031AE1233B3}">
      <dgm:prSet/>
      <dgm:spPr/>
      <dgm:t>
        <a:bodyPr/>
        <a:lstStyle/>
        <a:p>
          <a:endParaRPr lang="en-US"/>
        </a:p>
      </dgm:t>
    </dgm:pt>
    <dgm:pt modelId="{A8D5057F-C132-4F94-978B-C54B210A0CF5}" type="sibTrans" cxnId="{C111C2F4-E29C-4F04-B990-B031AE1233B3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 dirty="0"/>
        </a:p>
      </dgm:t>
    </dgm:pt>
    <dgm:pt modelId="{774CB0EE-A5B2-4AD7-91E3-2639BA0684BB}">
      <dgm:prSet phldrT="[Text]" custT="1"/>
      <dgm:spPr>
        <a:solidFill>
          <a:schemeClr val="accent3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3200" b="1" u="none" dirty="0" smtClean="0"/>
            <a:t>Do </a:t>
          </a:r>
          <a:r>
            <a:rPr lang="en-US" sz="3200" b="1" u="sng" dirty="0" smtClean="0"/>
            <a:t>NOT</a:t>
          </a:r>
          <a:r>
            <a:rPr lang="en-US" sz="3200" b="1" dirty="0" smtClean="0"/>
            <a:t> code</a:t>
          </a:r>
        </a:p>
        <a:p>
          <a:r>
            <a:rPr lang="en-US" sz="3200" b="1" dirty="0" smtClean="0"/>
            <a:t> Present on Admission/Entry or Reentry</a:t>
          </a:r>
          <a:endParaRPr lang="en-US" sz="3200" b="1" dirty="0"/>
        </a:p>
      </dgm:t>
    </dgm:pt>
    <dgm:pt modelId="{97C40AD3-E777-426C-AC3B-07A8C2462B1A}" type="parTrans" cxnId="{7C309596-7536-4A56-AC34-D0454A89B2F6}">
      <dgm:prSet/>
      <dgm:spPr/>
      <dgm:t>
        <a:bodyPr/>
        <a:lstStyle/>
        <a:p>
          <a:endParaRPr lang="en-US"/>
        </a:p>
      </dgm:t>
    </dgm:pt>
    <dgm:pt modelId="{58FB0C7E-22FD-43E0-8A5C-89D27201BAB7}" type="sibTrans" cxnId="{7C309596-7536-4A56-AC34-D0454A89B2F6}">
      <dgm:prSet/>
      <dgm:spPr/>
      <dgm:t>
        <a:bodyPr/>
        <a:lstStyle/>
        <a:p>
          <a:endParaRPr lang="en-US"/>
        </a:p>
      </dgm:t>
    </dgm:pt>
    <dgm:pt modelId="{9E6D05AF-0A3C-4C94-99F2-81C2CD06487E}" type="pres">
      <dgm:prSet presAssocID="{DB5F8745-991E-48CE-9137-16AEF2190DA1}" presName="Name0" presStyleCnt="0">
        <dgm:presLayoutVars>
          <dgm:dir/>
          <dgm:resizeHandles val="exact"/>
        </dgm:presLayoutVars>
      </dgm:prSet>
      <dgm:spPr/>
    </dgm:pt>
    <dgm:pt modelId="{E9C36A9D-4F75-4776-9B2D-17F9C9087324}" type="pres">
      <dgm:prSet presAssocID="{FCE95C90-86DE-4D7A-AB75-52F5874611BF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0B56C9-3D85-4208-A7AA-96351A8CAFD0}" type="pres">
      <dgm:prSet presAssocID="{A8D5057F-C132-4F94-978B-C54B210A0CF5}" presName="sibTrans" presStyleLbl="sibTrans2D1" presStyleIdx="0" presStyleCnt="1"/>
      <dgm:spPr/>
      <dgm:t>
        <a:bodyPr/>
        <a:lstStyle/>
        <a:p>
          <a:endParaRPr lang="en-US"/>
        </a:p>
      </dgm:t>
    </dgm:pt>
    <dgm:pt modelId="{0AADDF66-93A0-4203-BD06-F92CF7685892}" type="pres">
      <dgm:prSet presAssocID="{A8D5057F-C132-4F94-978B-C54B210A0CF5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9281CBD3-6841-4FE1-B9D7-E86F470397F7}" type="pres">
      <dgm:prSet presAssocID="{774CB0EE-A5B2-4AD7-91E3-2639BA0684BB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C309596-7536-4A56-AC34-D0454A89B2F6}" srcId="{DB5F8745-991E-48CE-9137-16AEF2190DA1}" destId="{774CB0EE-A5B2-4AD7-91E3-2639BA0684BB}" srcOrd="1" destOrd="0" parTransId="{97C40AD3-E777-426C-AC3B-07A8C2462B1A}" sibTransId="{58FB0C7E-22FD-43E0-8A5C-89D27201BAB7}"/>
    <dgm:cxn modelId="{B5D2C202-D3E8-4928-AEF5-8ED80EDFF289}" type="presOf" srcId="{A8D5057F-C132-4F94-978B-C54B210A0CF5}" destId="{0AADDF66-93A0-4203-BD06-F92CF7685892}" srcOrd="1" destOrd="0" presId="urn:microsoft.com/office/officeart/2005/8/layout/process1"/>
    <dgm:cxn modelId="{E3E79F53-3D52-43EE-9880-B9845A559855}" type="presOf" srcId="{774CB0EE-A5B2-4AD7-91E3-2639BA0684BB}" destId="{9281CBD3-6841-4FE1-B9D7-E86F470397F7}" srcOrd="0" destOrd="0" presId="urn:microsoft.com/office/officeart/2005/8/layout/process1"/>
    <dgm:cxn modelId="{C111C2F4-E29C-4F04-B990-B031AE1233B3}" srcId="{DB5F8745-991E-48CE-9137-16AEF2190DA1}" destId="{FCE95C90-86DE-4D7A-AB75-52F5874611BF}" srcOrd="0" destOrd="0" parTransId="{0B9D2763-7A10-4D82-928B-1A2C72AAF64A}" sibTransId="{A8D5057F-C132-4F94-978B-C54B210A0CF5}"/>
    <dgm:cxn modelId="{45F2D3AC-6952-481F-8B03-4427814317A9}" type="presOf" srcId="{A8D5057F-C132-4F94-978B-C54B210A0CF5}" destId="{8D0B56C9-3D85-4208-A7AA-96351A8CAFD0}" srcOrd="0" destOrd="0" presId="urn:microsoft.com/office/officeart/2005/8/layout/process1"/>
    <dgm:cxn modelId="{5DA3D12C-ABD3-45C6-B688-21E4F4682834}" type="presOf" srcId="{FCE95C90-86DE-4D7A-AB75-52F5874611BF}" destId="{E9C36A9D-4F75-4776-9B2D-17F9C9087324}" srcOrd="0" destOrd="0" presId="urn:microsoft.com/office/officeart/2005/8/layout/process1"/>
    <dgm:cxn modelId="{0FB7A378-D6FB-4191-8DEA-C5499A6C3435}" type="presOf" srcId="{DB5F8745-991E-48CE-9137-16AEF2190DA1}" destId="{9E6D05AF-0A3C-4C94-99F2-81C2CD06487E}" srcOrd="0" destOrd="0" presId="urn:microsoft.com/office/officeart/2005/8/layout/process1"/>
    <dgm:cxn modelId="{63C442F6-351E-47B2-9805-7C8D4B83F036}" type="presParOf" srcId="{9E6D05AF-0A3C-4C94-99F2-81C2CD06487E}" destId="{E9C36A9D-4F75-4776-9B2D-17F9C9087324}" srcOrd="0" destOrd="0" presId="urn:microsoft.com/office/officeart/2005/8/layout/process1"/>
    <dgm:cxn modelId="{D26E3B7D-E52E-4945-9F3E-7D688C8A87B7}" type="presParOf" srcId="{9E6D05AF-0A3C-4C94-99F2-81C2CD06487E}" destId="{8D0B56C9-3D85-4208-A7AA-96351A8CAFD0}" srcOrd="1" destOrd="0" presId="urn:microsoft.com/office/officeart/2005/8/layout/process1"/>
    <dgm:cxn modelId="{9BFD527E-D824-4289-B185-FA06AA78B2DD}" type="presParOf" srcId="{8D0B56C9-3D85-4208-A7AA-96351A8CAFD0}" destId="{0AADDF66-93A0-4203-BD06-F92CF7685892}" srcOrd="0" destOrd="0" presId="urn:microsoft.com/office/officeart/2005/8/layout/process1"/>
    <dgm:cxn modelId="{413AEFD5-FCC3-4FE1-83E0-2E54FC73EB4B}" type="presParOf" srcId="{9E6D05AF-0A3C-4C94-99F2-81C2CD06487E}" destId="{9281CBD3-6841-4FE1-B9D7-E86F470397F7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71FDCD-4A87-420B-9882-3C358E78835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7D2F79AC-8AA6-4D3B-A160-5DDCEB9E268F}">
      <dgm:prSet phldrT="[Text]" custT="1"/>
      <dgm:spPr>
        <a:solidFill>
          <a:schemeClr val="bg2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 smtClean="0">
              <a:solidFill>
                <a:schemeClr val="bg2">
                  <a:lumMod val="50000"/>
                </a:schemeClr>
              </a:solidFill>
            </a:rPr>
            <a:t>PU present upon resident’s admission/ entry or reentry  </a:t>
          </a:r>
          <a:endParaRPr lang="en-US" sz="2400" dirty="0">
            <a:solidFill>
              <a:schemeClr val="bg2">
                <a:lumMod val="50000"/>
              </a:schemeClr>
            </a:solidFill>
          </a:endParaRPr>
        </a:p>
      </dgm:t>
    </dgm:pt>
    <dgm:pt modelId="{15CC80FB-5FC1-4B88-89EE-212B760AF0D9}" type="parTrans" cxnId="{FF9D5934-CCD2-462C-B266-896C10F69595}">
      <dgm:prSet/>
      <dgm:spPr/>
      <dgm:t>
        <a:bodyPr/>
        <a:lstStyle/>
        <a:p>
          <a:endParaRPr lang="en-US"/>
        </a:p>
      </dgm:t>
    </dgm:pt>
    <dgm:pt modelId="{2C40AFFD-8590-4288-8DD5-ADCDE630B511}" type="sibTrans" cxnId="{FF9D5934-CCD2-462C-B266-896C10F69595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B0B4A934-39B6-4C9F-95DE-A960FA102C3D}">
      <dgm:prSet phldrT="[Text]" custT="1"/>
      <dgm:spPr>
        <a:solidFill>
          <a:schemeClr val="bg2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 smtClean="0">
              <a:solidFill>
                <a:schemeClr val="bg2">
                  <a:lumMod val="50000"/>
                </a:schemeClr>
              </a:solidFill>
            </a:rPr>
            <a:t>PU increases in Numerical Stage in facility </a:t>
          </a:r>
          <a:endParaRPr lang="en-US" sz="2400" b="1" dirty="0">
            <a:solidFill>
              <a:schemeClr val="bg2">
                <a:lumMod val="50000"/>
              </a:schemeClr>
            </a:solidFill>
          </a:endParaRPr>
        </a:p>
      </dgm:t>
    </dgm:pt>
    <dgm:pt modelId="{CEF579CB-B698-4913-B01F-ADCEA18F8609}" type="parTrans" cxnId="{B6EEFAB6-2F08-48D9-BE56-5D74F5528A46}">
      <dgm:prSet/>
      <dgm:spPr/>
      <dgm:t>
        <a:bodyPr/>
        <a:lstStyle/>
        <a:p>
          <a:endParaRPr lang="en-US"/>
        </a:p>
      </dgm:t>
    </dgm:pt>
    <dgm:pt modelId="{37E52640-507E-41ED-A6CD-DE71BF00C8FE}" type="sibTrans" cxnId="{B6EEFAB6-2F08-48D9-BE56-5D74F5528A46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4D1DA922-CC3E-4B0B-A3CB-43F78B56900D}">
      <dgm:prSet phldrT="[Text]" custT="1"/>
      <dgm:spPr>
        <a:solidFill>
          <a:schemeClr val="bg2"/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US" sz="2400" b="1" u="none" dirty="0" smtClean="0">
              <a:solidFill>
                <a:schemeClr val="bg2">
                  <a:lumMod val="50000"/>
                </a:schemeClr>
              </a:solidFill>
            </a:rPr>
            <a:t>Code PU  at that higher stage &amp; Do </a:t>
          </a:r>
          <a:r>
            <a:rPr lang="en-US" sz="2400" b="1" u="sng" dirty="0" smtClean="0">
              <a:solidFill>
                <a:schemeClr val="bg2">
                  <a:lumMod val="50000"/>
                </a:schemeClr>
              </a:solidFill>
            </a:rPr>
            <a:t>NOT</a:t>
          </a:r>
          <a:r>
            <a:rPr lang="en-US" sz="2400" b="1" dirty="0" smtClean="0">
              <a:solidFill>
                <a:schemeClr val="bg2">
                  <a:lumMod val="50000"/>
                </a:schemeClr>
              </a:solidFill>
            </a:rPr>
            <a:t> code “Present on Admission/ Entry or        Reentry” </a:t>
          </a:r>
          <a:endParaRPr lang="en-US" sz="2400" b="1" dirty="0">
            <a:solidFill>
              <a:schemeClr val="bg2">
                <a:lumMod val="50000"/>
              </a:schemeClr>
            </a:solidFill>
          </a:endParaRPr>
        </a:p>
      </dgm:t>
    </dgm:pt>
    <dgm:pt modelId="{26CDFEF6-16D7-4D2E-B149-966FB68EEA69}" type="parTrans" cxnId="{E119980E-58A8-49F7-8103-1C34D465BA6F}">
      <dgm:prSet/>
      <dgm:spPr/>
      <dgm:t>
        <a:bodyPr/>
        <a:lstStyle/>
        <a:p>
          <a:endParaRPr lang="en-US"/>
        </a:p>
      </dgm:t>
    </dgm:pt>
    <dgm:pt modelId="{C2B0F05C-4763-4232-877C-F758C7A2C928}" type="sibTrans" cxnId="{E119980E-58A8-49F7-8103-1C34D465BA6F}">
      <dgm:prSet/>
      <dgm:spPr/>
      <dgm:t>
        <a:bodyPr/>
        <a:lstStyle/>
        <a:p>
          <a:endParaRPr lang="en-US"/>
        </a:p>
      </dgm:t>
    </dgm:pt>
    <dgm:pt modelId="{94D954D4-FD84-45F0-841A-5C0461F00D4B}" type="pres">
      <dgm:prSet presAssocID="{7D71FDCD-4A87-420B-9882-3C358E788353}" presName="Name0" presStyleCnt="0">
        <dgm:presLayoutVars>
          <dgm:dir/>
          <dgm:resizeHandles val="exact"/>
        </dgm:presLayoutVars>
      </dgm:prSet>
      <dgm:spPr/>
    </dgm:pt>
    <dgm:pt modelId="{B7DBB98F-828E-48A3-B1AF-3F8117F39870}" type="pres">
      <dgm:prSet presAssocID="{7D2F79AC-8AA6-4D3B-A160-5DDCEB9E268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C02F7F-5D69-430A-B364-6D22FC6972C7}" type="pres">
      <dgm:prSet presAssocID="{2C40AFFD-8590-4288-8DD5-ADCDE630B511}" presName="sibTrans" presStyleLbl="sibTrans2D1" presStyleIdx="0" presStyleCnt="2"/>
      <dgm:spPr/>
      <dgm:t>
        <a:bodyPr/>
        <a:lstStyle/>
        <a:p>
          <a:endParaRPr lang="en-US"/>
        </a:p>
      </dgm:t>
    </dgm:pt>
    <dgm:pt modelId="{8C450CDA-E704-45B2-8887-77CF3C88A75C}" type="pres">
      <dgm:prSet presAssocID="{2C40AFFD-8590-4288-8DD5-ADCDE630B511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7E1927B7-8B8D-4782-9D85-DD1B6ABA9160}" type="pres">
      <dgm:prSet presAssocID="{B0B4A934-39B6-4C9F-95DE-A960FA102C3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59C02F-F62F-4C5C-A390-B371E4C15608}" type="pres">
      <dgm:prSet presAssocID="{37E52640-507E-41ED-A6CD-DE71BF00C8FE}" presName="sibTrans" presStyleLbl="sibTrans2D1" presStyleIdx="1" presStyleCnt="2"/>
      <dgm:spPr/>
      <dgm:t>
        <a:bodyPr/>
        <a:lstStyle/>
        <a:p>
          <a:endParaRPr lang="en-US"/>
        </a:p>
      </dgm:t>
    </dgm:pt>
    <dgm:pt modelId="{F2A2CA96-A436-45F1-ABBE-02D4E4D0E94B}" type="pres">
      <dgm:prSet presAssocID="{37E52640-507E-41ED-A6CD-DE71BF00C8FE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D75D1E0F-DB21-40E1-8E67-3E5EEB8246C7}" type="pres">
      <dgm:prSet presAssocID="{4D1DA922-CC3E-4B0B-A3CB-43F78B56900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119980E-58A8-49F7-8103-1C34D465BA6F}" srcId="{7D71FDCD-4A87-420B-9882-3C358E788353}" destId="{4D1DA922-CC3E-4B0B-A3CB-43F78B56900D}" srcOrd="2" destOrd="0" parTransId="{26CDFEF6-16D7-4D2E-B149-966FB68EEA69}" sibTransId="{C2B0F05C-4763-4232-877C-F758C7A2C928}"/>
    <dgm:cxn modelId="{EE6583F8-0165-4179-8FCC-F5AB878900A3}" type="presOf" srcId="{7D2F79AC-8AA6-4D3B-A160-5DDCEB9E268F}" destId="{B7DBB98F-828E-48A3-B1AF-3F8117F39870}" srcOrd="0" destOrd="0" presId="urn:microsoft.com/office/officeart/2005/8/layout/process1"/>
    <dgm:cxn modelId="{C132DD7C-4969-4D32-8C75-4FD59EBC7A85}" type="presOf" srcId="{2C40AFFD-8590-4288-8DD5-ADCDE630B511}" destId="{8C450CDA-E704-45B2-8887-77CF3C88A75C}" srcOrd="1" destOrd="0" presId="urn:microsoft.com/office/officeart/2005/8/layout/process1"/>
    <dgm:cxn modelId="{B5A14092-C618-4EA5-B46A-307DA080CBD9}" type="presOf" srcId="{B0B4A934-39B6-4C9F-95DE-A960FA102C3D}" destId="{7E1927B7-8B8D-4782-9D85-DD1B6ABA9160}" srcOrd="0" destOrd="0" presId="urn:microsoft.com/office/officeart/2005/8/layout/process1"/>
    <dgm:cxn modelId="{9EE981B0-88BF-4EEA-BDC1-8762288295E0}" type="presOf" srcId="{4D1DA922-CC3E-4B0B-A3CB-43F78B56900D}" destId="{D75D1E0F-DB21-40E1-8E67-3E5EEB8246C7}" srcOrd="0" destOrd="0" presId="urn:microsoft.com/office/officeart/2005/8/layout/process1"/>
    <dgm:cxn modelId="{924D65CB-6344-46D9-A92B-CA936AE45924}" type="presOf" srcId="{37E52640-507E-41ED-A6CD-DE71BF00C8FE}" destId="{0559C02F-F62F-4C5C-A390-B371E4C15608}" srcOrd="0" destOrd="0" presId="urn:microsoft.com/office/officeart/2005/8/layout/process1"/>
    <dgm:cxn modelId="{FF9D5934-CCD2-462C-B266-896C10F69595}" srcId="{7D71FDCD-4A87-420B-9882-3C358E788353}" destId="{7D2F79AC-8AA6-4D3B-A160-5DDCEB9E268F}" srcOrd="0" destOrd="0" parTransId="{15CC80FB-5FC1-4B88-89EE-212B760AF0D9}" sibTransId="{2C40AFFD-8590-4288-8DD5-ADCDE630B511}"/>
    <dgm:cxn modelId="{D91FFB84-812A-4FBD-AE79-672EDDEB89DF}" type="presOf" srcId="{37E52640-507E-41ED-A6CD-DE71BF00C8FE}" destId="{F2A2CA96-A436-45F1-ABBE-02D4E4D0E94B}" srcOrd="1" destOrd="0" presId="urn:microsoft.com/office/officeart/2005/8/layout/process1"/>
    <dgm:cxn modelId="{C2DC5CEB-CC54-4DB2-81B2-999194F21CFA}" type="presOf" srcId="{7D71FDCD-4A87-420B-9882-3C358E788353}" destId="{94D954D4-FD84-45F0-841A-5C0461F00D4B}" srcOrd="0" destOrd="0" presId="urn:microsoft.com/office/officeart/2005/8/layout/process1"/>
    <dgm:cxn modelId="{B6EEFAB6-2F08-48D9-BE56-5D74F5528A46}" srcId="{7D71FDCD-4A87-420B-9882-3C358E788353}" destId="{B0B4A934-39B6-4C9F-95DE-A960FA102C3D}" srcOrd="1" destOrd="0" parTransId="{CEF579CB-B698-4913-B01F-ADCEA18F8609}" sibTransId="{37E52640-507E-41ED-A6CD-DE71BF00C8FE}"/>
    <dgm:cxn modelId="{BE441AC3-157E-45F8-94C3-C3024C2D0560}" type="presOf" srcId="{2C40AFFD-8590-4288-8DD5-ADCDE630B511}" destId="{74C02F7F-5D69-430A-B364-6D22FC6972C7}" srcOrd="0" destOrd="0" presId="urn:microsoft.com/office/officeart/2005/8/layout/process1"/>
    <dgm:cxn modelId="{55D977AD-47AC-4CFC-A805-645299AD17B5}" type="presParOf" srcId="{94D954D4-FD84-45F0-841A-5C0461F00D4B}" destId="{B7DBB98F-828E-48A3-B1AF-3F8117F39870}" srcOrd="0" destOrd="0" presId="urn:microsoft.com/office/officeart/2005/8/layout/process1"/>
    <dgm:cxn modelId="{A0532283-B8FE-42A2-97A6-B48F879C5A00}" type="presParOf" srcId="{94D954D4-FD84-45F0-841A-5C0461F00D4B}" destId="{74C02F7F-5D69-430A-B364-6D22FC6972C7}" srcOrd="1" destOrd="0" presId="urn:microsoft.com/office/officeart/2005/8/layout/process1"/>
    <dgm:cxn modelId="{ED2C19A8-54E8-4980-8A5C-007FDBC09CCD}" type="presParOf" srcId="{74C02F7F-5D69-430A-B364-6D22FC6972C7}" destId="{8C450CDA-E704-45B2-8887-77CF3C88A75C}" srcOrd="0" destOrd="0" presId="urn:microsoft.com/office/officeart/2005/8/layout/process1"/>
    <dgm:cxn modelId="{3187F98B-2C9E-4688-984A-C7DE5FACBA88}" type="presParOf" srcId="{94D954D4-FD84-45F0-841A-5C0461F00D4B}" destId="{7E1927B7-8B8D-4782-9D85-DD1B6ABA9160}" srcOrd="2" destOrd="0" presId="urn:microsoft.com/office/officeart/2005/8/layout/process1"/>
    <dgm:cxn modelId="{224F6FBC-7A98-4291-B25A-9E8AA079E5E9}" type="presParOf" srcId="{94D954D4-FD84-45F0-841A-5C0461F00D4B}" destId="{0559C02F-F62F-4C5C-A390-B371E4C15608}" srcOrd="3" destOrd="0" presId="urn:microsoft.com/office/officeart/2005/8/layout/process1"/>
    <dgm:cxn modelId="{E36EE462-B5A7-4D20-B47D-1B71360D2CC8}" type="presParOf" srcId="{0559C02F-F62F-4C5C-A390-B371E4C15608}" destId="{F2A2CA96-A436-45F1-ABBE-02D4E4D0E94B}" srcOrd="0" destOrd="0" presId="urn:microsoft.com/office/officeart/2005/8/layout/process1"/>
    <dgm:cxn modelId="{477BDED6-BEA5-4852-B60C-977C6EECB195}" type="presParOf" srcId="{94D954D4-FD84-45F0-841A-5C0461F00D4B}" destId="{D75D1E0F-DB21-40E1-8E67-3E5EEB8246C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D24DA72-B24A-476B-81D8-0E9D8FD26068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F11821CF-B9AD-40C2-B511-1F306EB05140}">
      <dgm:prSet phldrT="[Text]" custT="1"/>
      <dgm:spPr>
        <a:solidFill>
          <a:schemeClr val="accent1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 smtClean="0">
              <a:solidFill>
                <a:schemeClr val="bg2">
                  <a:lumMod val="10000"/>
                </a:schemeClr>
              </a:solidFill>
            </a:rPr>
            <a:t>PU unstageable upon resident’s admission/entry or </a:t>
          </a:r>
        </a:p>
        <a:p>
          <a:r>
            <a:rPr lang="en-US" sz="2400" b="1" dirty="0" smtClean="0">
              <a:solidFill>
                <a:schemeClr val="bg2">
                  <a:lumMod val="10000"/>
                </a:schemeClr>
              </a:solidFill>
            </a:rPr>
            <a:t>reentry </a:t>
          </a:r>
          <a:endParaRPr lang="en-US" sz="2400" b="1" dirty="0">
            <a:solidFill>
              <a:schemeClr val="bg2">
                <a:lumMod val="10000"/>
              </a:schemeClr>
            </a:solidFill>
          </a:endParaRPr>
        </a:p>
      </dgm:t>
    </dgm:pt>
    <dgm:pt modelId="{54632916-5F50-4CA0-B544-101E3C8236F5}" type="parTrans" cxnId="{BF107AC1-E266-42ED-AE67-E2D4F16F172C}">
      <dgm:prSet/>
      <dgm:spPr/>
      <dgm:t>
        <a:bodyPr/>
        <a:lstStyle/>
        <a:p>
          <a:endParaRPr lang="en-US"/>
        </a:p>
      </dgm:t>
    </dgm:pt>
    <dgm:pt modelId="{BB8812CA-5B0E-4E53-90A1-ECF3342343DC}" type="sibTrans" cxnId="{BF107AC1-E266-42ED-AE67-E2D4F16F172C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 dirty="0"/>
        </a:p>
      </dgm:t>
    </dgm:pt>
    <dgm:pt modelId="{7F443A3D-D411-45B0-BC44-A3FB533D757E}">
      <dgm:prSet phldrT="[Text]" custT="1"/>
      <dgm:spPr>
        <a:solidFill>
          <a:schemeClr val="accent1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 smtClean="0">
              <a:solidFill>
                <a:schemeClr val="bg2">
                  <a:lumMod val="10000"/>
                </a:schemeClr>
              </a:solidFill>
            </a:rPr>
            <a:t>PU becomes stageable</a:t>
          </a:r>
          <a:r>
            <a:rPr lang="en-US" sz="2400" dirty="0" smtClean="0"/>
            <a:t> </a:t>
          </a:r>
          <a:endParaRPr lang="en-US" sz="2400" dirty="0"/>
        </a:p>
      </dgm:t>
    </dgm:pt>
    <dgm:pt modelId="{9234DDAA-371B-4B33-A776-630FF88CFC12}" type="parTrans" cxnId="{AE5F095A-86D1-41C2-97CD-450478B23C32}">
      <dgm:prSet/>
      <dgm:spPr/>
      <dgm:t>
        <a:bodyPr/>
        <a:lstStyle/>
        <a:p>
          <a:endParaRPr lang="en-US"/>
        </a:p>
      </dgm:t>
    </dgm:pt>
    <dgm:pt modelId="{647E49F5-73C9-4F80-8860-FC4A8FC8A69D}" type="sibTrans" cxnId="{AE5F095A-86D1-41C2-97CD-450478B23C32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E5F1B707-C356-40FC-AE01-FCADCBABBBEC}">
      <dgm:prSet phldrT="[Text]" custT="1"/>
      <dgm:spPr>
        <a:solidFill>
          <a:schemeClr val="accent1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000" b="1" dirty="0" smtClean="0">
              <a:solidFill>
                <a:schemeClr val="bg2">
                  <a:lumMod val="10000"/>
                </a:schemeClr>
              </a:solidFill>
            </a:rPr>
            <a:t>Code </a:t>
          </a:r>
        </a:p>
        <a:p>
          <a:r>
            <a:rPr lang="en-US" sz="2000" b="1" dirty="0" smtClean="0">
              <a:solidFill>
                <a:schemeClr val="bg2">
                  <a:lumMod val="10000"/>
                </a:schemeClr>
              </a:solidFill>
            </a:rPr>
            <a:t>“Present on Admission/Entry or          Reentry” at first Numerical Stage became stageable</a:t>
          </a:r>
          <a:endParaRPr lang="en-US" sz="2000" b="1" dirty="0">
            <a:solidFill>
              <a:schemeClr val="bg2">
                <a:lumMod val="10000"/>
              </a:schemeClr>
            </a:solidFill>
          </a:endParaRPr>
        </a:p>
      </dgm:t>
    </dgm:pt>
    <dgm:pt modelId="{F65390BC-8EA8-4E24-B85D-C114FB53B362}" type="parTrans" cxnId="{4FF2A1A4-3021-4ED5-9243-86A6A05018CA}">
      <dgm:prSet/>
      <dgm:spPr/>
      <dgm:t>
        <a:bodyPr/>
        <a:lstStyle/>
        <a:p>
          <a:endParaRPr lang="en-US"/>
        </a:p>
      </dgm:t>
    </dgm:pt>
    <dgm:pt modelId="{2E03A98B-256D-4FF2-BA62-1F526E392C92}" type="sibTrans" cxnId="{4FF2A1A4-3021-4ED5-9243-86A6A05018CA}">
      <dgm:prSet/>
      <dgm:spPr/>
      <dgm:t>
        <a:bodyPr/>
        <a:lstStyle/>
        <a:p>
          <a:endParaRPr lang="en-US"/>
        </a:p>
      </dgm:t>
    </dgm:pt>
    <dgm:pt modelId="{D9DD8DB8-57E0-4785-B767-3F50FC834433}">
      <dgm:prSet custT="1"/>
      <dgm:spPr>
        <a:solidFill>
          <a:schemeClr val="accent1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000" b="1" dirty="0" smtClean="0">
              <a:solidFill>
                <a:schemeClr val="accent5">
                  <a:lumMod val="50000"/>
                </a:schemeClr>
              </a:solidFill>
            </a:rPr>
            <a:t>If Numerical Stage later increases,  code PU  at  higher stage &amp;             Do </a:t>
          </a:r>
          <a:r>
            <a:rPr lang="en-US" sz="2000" b="1" u="sng" dirty="0" smtClean="0">
              <a:solidFill>
                <a:schemeClr val="accent5">
                  <a:lumMod val="50000"/>
                </a:schemeClr>
              </a:solidFill>
            </a:rPr>
            <a:t>NOT </a:t>
          </a:r>
          <a:r>
            <a:rPr lang="en-US" sz="2000" b="1" dirty="0" smtClean="0">
              <a:solidFill>
                <a:schemeClr val="accent5">
                  <a:lumMod val="50000"/>
                </a:schemeClr>
              </a:solidFill>
            </a:rPr>
            <a:t>code as “Present on Admission/  Entry or          Reentry”</a:t>
          </a:r>
          <a:endParaRPr lang="en-US" sz="2000" b="1" dirty="0">
            <a:solidFill>
              <a:schemeClr val="accent5">
                <a:lumMod val="50000"/>
              </a:schemeClr>
            </a:solidFill>
          </a:endParaRPr>
        </a:p>
      </dgm:t>
    </dgm:pt>
    <dgm:pt modelId="{4588A6FD-9D2D-498A-977C-764F41B6AC1F}" type="parTrans" cxnId="{1F6B7F3B-4F9B-48F5-8C0A-CED62FFA60E3}">
      <dgm:prSet/>
      <dgm:spPr/>
      <dgm:t>
        <a:bodyPr/>
        <a:lstStyle/>
        <a:p>
          <a:endParaRPr lang="en-US"/>
        </a:p>
      </dgm:t>
    </dgm:pt>
    <dgm:pt modelId="{2125DF01-01AD-4166-9EF8-D4F285EEB786}" type="sibTrans" cxnId="{1F6B7F3B-4F9B-48F5-8C0A-CED62FFA60E3}">
      <dgm:prSet/>
      <dgm:spPr/>
      <dgm:t>
        <a:bodyPr/>
        <a:lstStyle/>
        <a:p>
          <a:endParaRPr lang="en-US"/>
        </a:p>
      </dgm:t>
    </dgm:pt>
    <dgm:pt modelId="{4A1C0D98-CBE8-4147-AE2C-2B2922ED0349}" type="pres">
      <dgm:prSet presAssocID="{ED24DA72-B24A-476B-81D8-0E9D8FD26068}" presName="Name0" presStyleCnt="0">
        <dgm:presLayoutVars>
          <dgm:dir/>
          <dgm:resizeHandles val="exact"/>
        </dgm:presLayoutVars>
      </dgm:prSet>
      <dgm:spPr/>
    </dgm:pt>
    <dgm:pt modelId="{382E3A95-9AC7-4023-B652-E1A136E730A4}" type="pres">
      <dgm:prSet presAssocID="{F11821CF-B9AD-40C2-B511-1F306EB05140}" presName="node" presStyleLbl="node1" presStyleIdx="0" presStyleCnt="4" custScaleX="120472" custScaleY="1023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F32C40-0C1C-4920-BF32-5F39BC30D3E1}" type="pres">
      <dgm:prSet presAssocID="{BB8812CA-5B0E-4E53-90A1-ECF3342343DC}" presName="sibTrans" presStyleLbl="sibTrans2D1" presStyleIdx="0" presStyleCnt="3"/>
      <dgm:spPr/>
      <dgm:t>
        <a:bodyPr/>
        <a:lstStyle/>
        <a:p>
          <a:endParaRPr lang="en-US"/>
        </a:p>
      </dgm:t>
    </dgm:pt>
    <dgm:pt modelId="{0A3289D0-EF6A-4550-BB62-809246E5D3F4}" type="pres">
      <dgm:prSet presAssocID="{BB8812CA-5B0E-4E53-90A1-ECF3342343DC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E4D15B14-88CB-4F44-9BCC-588A446788AF}" type="pres">
      <dgm:prSet presAssocID="{7F443A3D-D411-45B0-BC44-A3FB533D757E}" presName="node" presStyleLbl="node1" presStyleIdx="1" presStyleCnt="4" custScaleX="100032" custScaleY="1023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A877F6-758B-49C5-BEFB-3D254D6D19A4}" type="pres">
      <dgm:prSet presAssocID="{647E49F5-73C9-4F80-8860-FC4A8FC8A69D}" presName="sibTrans" presStyleLbl="sibTrans2D1" presStyleIdx="1" presStyleCnt="3"/>
      <dgm:spPr/>
      <dgm:t>
        <a:bodyPr/>
        <a:lstStyle/>
        <a:p>
          <a:endParaRPr lang="en-US"/>
        </a:p>
      </dgm:t>
    </dgm:pt>
    <dgm:pt modelId="{27722D8F-758E-46D9-AB3F-9C5E7BBAA3CE}" type="pres">
      <dgm:prSet presAssocID="{647E49F5-73C9-4F80-8860-FC4A8FC8A69D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9BE2A670-75C7-4AC2-BC40-218E7EC1F770}" type="pres">
      <dgm:prSet presAssocID="{E5F1B707-C356-40FC-AE01-FCADCBABBBEC}" presName="node" presStyleLbl="node1" presStyleIdx="2" presStyleCnt="4" custScaleX="105172" custScaleY="1070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B8AAA6-3D98-4F99-8A3B-F2F945F3DFA0}" type="pres">
      <dgm:prSet presAssocID="{2E03A98B-256D-4FF2-BA62-1F526E392C92}" presName="sibTrans" presStyleLbl="sibTrans2D1" presStyleIdx="2" presStyleCnt="3"/>
      <dgm:spPr/>
      <dgm:t>
        <a:bodyPr/>
        <a:lstStyle/>
        <a:p>
          <a:endParaRPr lang="en-US"/>
        </a:p>
      </dgm:t>
    </dgm:pt>
    <dgm:pt modelId="{C7D64813-52F8-4735-8535-025F3024E784}" type="pres">
      <dgm:prSet presAssocID="{2E03A98B-256D-4FF2-BA62-1F526E392C92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FBABADD7-2AAE-4DEB-A191-A91883212D6F}" type="pres">
      <dgm:prSet presAssocID="{D9DD8DB8-57E0-4785-B767-3F50FC834433}" presName="node" presStyleLbl="node1" presStyleIdx="3" presStyleCnt="4" custScaleX="1313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7E5A240-FACF-4284-9124-32429CA427C1}" type="presOf" srcId="{BB8812CA-5B0E-4E53-90A1-ECF3342343DC}" destId="{FAF32C40-0C1C-4920-BF32-5F39BC30D3E1}" srcOrd="0" destOrd="0" presId="urn:microsoft.com/office/officeart/2005/8/layout/process1"/>
    <dgm:cxn modelId="{815F3198-4D3F-4EB3-BD46-BE18C7322DA2}" type="presOf" srcId="{647E49F5-73C9-4F80-8860-FC4A8FC8A69D}" destId="{4EA877F6-758B-49C5-BEFB-3D254D6D19A4}" srcOrd="0" destOrd="0" presId="urn:microsoft.com/office/officeart/2005/8/layout/process1"/>
    <dgm:cxn modelId="{4FF2A1A4-3021-4ED5-9243-86A6A05018CA}" srcId="{ED24DA72-B24A-476B-81D8-0E9D8FD26068}" destId="{E5F1B707-C356-40FC-AE01-FCADCBABBBEC}" srcOrd="2" destOrd="0" parTransId="{F65390BC-8EA8-4E24-B85D-C114FB53B362}" sibTransId="{2E03A98B-256D-4FF2-BA62-1F526E392C92}"/>
    <dgm:cxn modelId="{AE5F095A-86D1-41C2-97CD-450478B23C32}" srcId="{ED24DA72-B24A-476B-81D8-0E9D8FD26068}" destId="{7F443A3D-D411-45B0-BC44-A3FB533D757E}" srcOrd="1" destOrd="0" parTransId="{9234DDAA-371B-4B33-A776-630FF88CFC12}" sibTransId="{647E49F5-73C9-4F80-8860-FC4A8FC8A69D}"/>
    <dgm:cxn modelId="{B5334694-DCA7-4F8E-9312-1B872ACEFF71}" type="presOf" srcId="{647E49F5-73C9-4F80-8860-FC4A8FC8A69D}" destId="{27722D8F-758E-46D9-AB3F-9C5E7BBAA3CE}" srcOrd="1" destOrd="0" presId="urn:microsoft.com/office/officeart/2005/8/layout/process1"/>
    <dgm:cxn modelId="{FC1BDE80-D7D3-4813-A9DC-3372A9159FD9}" type="presOf" srcId="{BB8812CA-5B0E-4E53-90A1-ECF3342343DC}" destId="{0A3289D0-EF6A-4550-BB62-809246E5D3F4}" srcOrd="1" destOrd="0" presId="urn:microsoft.com/office/officeart/2005/8/layout/process1"/>
    <dgm:cxn modelId="{D83E8EE4-60FC-4452-BA6D-70494C76942E}" type="presOf" srcId="{2E03A98B-256D-4FF2-BA62-1F526E392C92}" destId="{A5B8AAA6-3D98-4F99-8A3B-F2F945F3DFA0}" srcOrd="0" destOrd="0" presId="urn:microsoft.com/office/officeart/2005/8/layout/process1"/>
    <dgm:cxn modelId="{6CBB4F1F-8B72-4506-8DF2-03B3C5454C78}" type="presOf" srcId="{7F443A3D-D411-45B0-BC44-A3FB533D757E}" destId="{E4D15B14-88CB-4F44-9BCC-588A446788AF}" srcOrd="0" destOrd="0" presId="urn:microsoft.com/office/officeart/2005/8/layout/process1"/>
    <dgm:cxn modelId="{478DB9E0-7CF7-4C6E-A21B-492F01072948}" type="presOf" srcId="{F11821CF-B9AD-40C2-B511-1F306EB05140}" destId="{382E3A95-9AC7-4023-B652-E1A136E730A4}" srcOrd="0" destOrd="0" presId="urn:microsoft.com/office/officeart/2005/8/layout/process1"/>
    <dgm:cxn modelId="{24D7F571-11A1-4095-A80A-425415373850}" type="presOf" srcId="{D9DD8DB8-57E0-4785-B767-3F50FC834433}" destId="{FBABADD7-2AAE-4DEB-A191-A91883212D6F}" srcOrd="0" destOrd="0" presId="urn:microsoft.com/office/officeart/2005/8/layout/process1"/>
    <dgm:cxn modelId="{0CE52FF7-981E-4630-AFA4-6628E0190503}" type="presOf" srcId="{2E03A98B-256D-4FF2-BA62-1F526E392C92}" destId="{C7D64813-52F8-4735-8535-025F3024E784}" srcOrd="1" destOrd="0" presId="urn:microsoft.com/office/officeart/2005/8/layout/process1"/>
    <dgm:cxn modelId="{1F6B7F3B-4F9B-48F5-8C0A-CED62FFA60E3}" srcId="{ED24DA72-B24A-476B-81D8-0E9D8FD26068}" destId="{D9DD8DB8-57E0-4785-B767-3F50FC834433}" srcOrd="3" destOrd="0" parTransId="{4588A6FD-9D2D-498A-977C-764F41B6AC1F}" sibTransId="{2125DF01-01AD-4166-9EF8-D4F285EEB786}"/>
    <dgm:cxn modelId="{BF107AC1-E266-42ED-AE67-E2D4F16F172C}" srcId="{ED24DA72-B24A-476B-81D8-0E9D8FD26068}" destId="{F11821CF-B9AD-40C2-B511-1F306EB05140}" srcOrd="0" destOrd="0" parTransId="{54632916-5F50-4CA0-B544-101E3C8236F5}" sibTransId="{BB8812CA-5B0E-4E53-90A1-ECF3342343DC}"/>
    <dgm:cxn modelId="{CEEFBBC4-45F6-4CE4-9575-C08BF6EB96C4}" type="presOf" srcId="{ED24DA72-B24A-476B-81D8-0E9D8FD26068}" destId="{4A1C0D98-CBE8-4147-AE2C-2B2922ED0349}" srcOrd="0" destOrd="0" presId="urn:microsoft.com/office/officeart/2005/8/layout/process1"/>
    <dgm:cxn modelId="{86EA9024-A189-4976-B112-CA20F91754B0}" type="presOf" srcId="{E5F1B707-C356-40FC-AE01-FCADCBABBBEC}" destId="{9BE2A670-75C7-4AC2-BC40-218E7EC1F770}" srcOrd="0" destOrd="0" presId="urn:microsoft.com/office/officeart/2005/8/layout/process1"/>
    <dgm:cxn modelId="{17EBD2CE-9D45-4C5E-8DB7-CDCA182FCDC1}" type="presParOf" srcId="{4A1C0D98-CBE8-4147-AE2C-2B2922ED0349}" destId="{382E3A95-9AC7-4023-B652-E1A136E730A4}" srcOrd="0" destOrd="0" presId="urn:microsoft.com/office/officeart/2005/8/layout/process1"/>
    <dgm:cxn modelId="{2E1AF8F6-CC37-4C78-88F1-49C676549128}" type="presParOf" srcId="{4A1C0D98-CBE8-4147-AE2C-2B2922ED0349}" destId="{FAF32C40-0C1C-4920-BF32-5F39BC30D3E1}" srcOrd="1" destOrd="0" presId="urn:microsoft.com/office/officeart/2005/8/layout/process1"/>
    <dgm:cxn modelId="{E314A434-6C3B-4EE1-852A-65336655B740}" type="presParOf" srcId="{FAF32C40-0C1C-4920-BF32-5F39BC30D3E1}" destId="{0A3289D0-EF6A-4550-BB62-809246E5D3F4}" srcOrd="0" destOrd="0" presId="urn:microsoft.com/office/officeart/2005/8/layout/process1"/>
    <dgm:cxn modelId="{48ED0BA8-8B84-4B9E-8A9F-DA8242A7CB53}" type="presParOf" srcId="{4A1C0D98-CBE8-4147-AE2C-2B2922ED0349}" destId="{E4D15B14-88CB-4F44-9BCC-588A446788AF}" srcOrd="2" destOrd="0" presId="urn:microsoft.com/office/officeart/2005/8/layout/process1"/>
    <dgm:cxn modelId="{99A1D4CF-65E5-4FE7-A251-CE8752237674}" type="presParOf" srcId="{4A1C0D98-CBE8-4147-AE2C-2B2922ED0349}" destId="{4EA877F6-758B-49C5-BEFB-3D254D6D19A4}" srcOrd="3" destOrd="0" presId="urn:microsoft.com/office/officeart/2005/8/layout/process1"/>
    <dgm:cxn modelId="{ABD07C1D-6D10-44BA-B966-70761D9F8EA1}" type="presParOf" srcId="{4EA877F6-758B-49C5-BEFB-3D254D6D19A4}" destId="{27722D8F-758E-46D9-AB3F-9C5E7BBAA3CE}" srcOrd="0" destOrd="0" presId="urn:microsoft.com/office/officeart/2005/8/layout/process1"/>
    <dgm:cxn modelId="{57EC467B-BA14-45B6-BE26-DB10C1F282EC}" type="presParOf" srcId="{4A1C0D98-CBE8-4147-AE2C-2B2922ED0349}" destId="{9BE2A670-75C7-4AC2-BC40-218E7EC1F770}" srcOrd="4" destOrd="0" presId="urn:microsoft.com/office/officeart/2005/8/layout/process1"/>
    <dgm:cxn modelId="{5CD494B6-A791-4085-B7E8-C3BF77ED06A4}" type="presParOf" srcId="{4A1C0D98-CBE8-4147-AE2C-2B2922ED0349}" destId="{A5B8AAA6-3D98-4F99-8A3B-F2F945F3DFA0}" srcOrd="5" destOrd="0" presId="urn:microsoft.com/office/officeart/2005/8/layout/process1"/>
    <dgm:cxn modelId="{EC0BDFBF-1166-4CC9-8FD4-EE2A59E43E96}" type="presParOf" srcId="{A5B8AAA6-3D98-4F99-8A3B-F2F945F3DFA0}" destId="{C7D64813-52F8-4735-8535-025F3024E784}" srcOrd="0" destOrd="0" presId="urn:microsoft.com/office/officeart/2005/8/layout/process1"/>
    <dgm:cxn modelId="{762111F0-B89D-400D-BC5D-F1FE9AB5A1AD}" type="presParOf" srcId="{4A1C0D98-CBE8-4147-AE2C-2B2922ED0349}" destId="{FBABADD7-2AAE-4DEB-A191-A91883212D6F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28EA9DE-0845-4C67-BA7E-EE67790F7413}" type="doc">
      <dgm:prSet loTypeId="urn:microsoft.com/office/officeart/2005/8/layout/process1" loCatId="process" qsTypeId="urn:microsoft.com/office/officeart/2005/8/quickstyle/simple1" qsCatId="simple" csTypeId="urn:microsoft.com/office/officeart/2005/8/colors/accent3_5" csCatId="accent3" phldr="1"/>
      <dgm:spPr/>
    </dgm:pt>
    <dgm:pt modelId="{18191311-C3A4-4675-BF01-5AB5ED1E3F9E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 smtClean="0">
              <a:solidFill>
                <a:schemeClr val="bg2">
                  <a:lumMod val="10000"/>
                </a:schemeClr>
              </a:solidFill>
            </a:rPr>
            <a:t>Res. acquired PU in facility   </a:t>
          </a:r>
          <a:endParaRPr lang="en-US" sz="2400" b="1" dirty="0">
            <a:solidFill>
              <a:schemeClr val="bg2">
                <a:lumMod val="10000"/>
              </a:schemeClr>
            </a:solidFill>
          </a:endParaRPr>
        </a:p>
      </dgm:t>
    </dgm:pt>
    <dgm:pt modelId="{DB5286BF-6014-49F1-9D7F-65E60C691A84}" type="parTrans" cxnId="{CF9BBC67-2C67-4675-BD77-089CFFDCC3DF}">
      <dgm:prSet/>
      <dgm:spPr/>
      <dgm:t>
        <a:bodyPr/>
        <a:lstStyle/>
        <a:p>
          <a:endParaRPr lang="en-US"/>
        </a:p>
      </dgm:t>
    </dgm:pt>
    <dgm:pt modelId="{40627961-4139-4381-AFAD-AE5C57B37E71}" type="sibTrans" cxnId="{CF9BBC67-2C67-4675-BD77-089CFFDCC3DF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2DD745C3-0E58-46B2-A505-B58B964C9D89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 smtClean="0">
              <a:solidFill>
                <a:schemeClr val="bg2">
                  <a:lumMod val="10000"/>
                </a:schemeClr>
              </a:solidFill>
            </a:rPr>
            <a:t>Res. hospitalized &amp; PU Numerical Stage or US remains same</a:t>
          </a:r>
          <a:endParaRPr lang="en-US" sz="2400" b="1" dirty="0">
            <a:solidFill>
              <a:schemeClr val="bg2">
                <a:lumMod val="10000"/>
              </a:schemeClr>
            </a:solidFill>
          </a:endParaRPr>
        </a:p>
      </dgm:t>
    </dgm:pt>
    <dgm:pt modelId="{DB5CE388-8BCF-4514-8819-5AFB5FB50482}" type="parTrans" cxnId="{B76B6CB5-C5BA-4555-93CA-B9EB37FC15D9}">
      <dgm:prSet/>
      <dgm:spPr/>
      <dgm:t>
        <a:bodyPr/>
        <a:lstStyle/>
        <a:p>
          <a:endParaRPr lang="en-US"/>
        </a:p>
      </dgm:t>
    </dgm:pt>
    <dgm:pt modelId="{D1B07AE3-138C-45BC-9CE8-3AD03F1DB2BA}" type="sibTrans" cxnId="{B76B6CB5-C5BA-4555-93CA-B9EB37FC15D9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5A79EEB8-B142-4E84-877F-5613951701F5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 smtClean="0">
              <a:solidFill>
                <a:schemeClr val="bg2">
                  <a:lumMod val="10000"/>
                </a:schemeClr>
              </a:solidFill>
            </a:rPr>
            <a:t>When Res. returns to facility</a:t>
          </a:r>
        </a:p>
        <a:p>
          <a:r>
            <a:rPr lang="en-US" sz="2400" b="1" dirty="0" smtClean="0">
              <a:solidFill>
                <a:schemeClr val="bg2">
                  <a:lumMod val="10000"/>
                </a:schemeClr>
              </a:solidFill>
            </a:rPr>
            <a:t>Do </a:t>
          </a:r>
          <a:r>
            <a:rPr lang="en-US" sz="2400" b="1" u="sng" dirty="0" smtClean="0">
              <a:solidFill>
                <a:schemeClr val="bg2">
                  <a:lumMod val="10000"/>
                </a:schemeClr>
              </a:solidFill>
            </a:rPr>
            <a:t>NOT</a:t>
          </a:r>
          <a:r>
            <a:rPr lang="en-US" sz="2400" b="1" dirty="0" smtClean="0">
              <a:solidFill>
                <a:schemeClr val="bg2">
                  <a:lumMod val="10000"/>
                </a:schemeClr>
              </a:solidFill>
            </a:rPr>
            <a:t> code PU  “Present on Admission/Entry or Reentry”   </a:t>
          </a:r>
          <a:endParaRPr lang="en-US" sz="2400" b="1" dirty="0">
            <a:solidFill>
              <a:schemeClr val="bg2">
                <a:lumMod val="10000"/>
              </a:schemeClr>
            </a:solidFill>
          </a:endParaRPr>
        </a:p>
      </dgm:t>
    </dgm:pt>
    <dgm:pt modelId="{E492ED63-544E-4839-9785-C07E7BB54CCE}" type="parTrans" cxnId="{185034F4-8989-4F2E-86FA-D70D80119731}">
      <dgm:prSet/>
      <dgm:spPr/>
      <dgm:t>
        <a:bodyPr/>
        <a:lstStyle/>
        <a:p>
          <a:endParaRPr lang="en-US"/>
        </a:p>
      </dgm:t>
    </dgm:pt>
    <dgm:pt modelId="{11A17875-7527-4AD8-8833-688E79AF1C30}" type="sibTrans" cxnId="{185034F4-8989-4F2E-86FA-D70D80119731}">
      <dgm:prSet/>
      <dgm:spPr/>
      <dgm:t>
        <a:bodyPr/>
        <a:lstStyle/>
        <a:p>
          <a:endParaRPr lang="en-US"/>
        </a:p>
      </dgm:t>
    </dgm:pt>
    <dgm:pt modelId="{E78E7E8E-BF75-40BC-B27E-2A88BA51D5C7}" type="pres">
      <dgm:prSet presAssocID="{528EA9DE-0845-4C67-BA7E-EE67790F7413}" presName="Name0" presStyleCnt="0">
        <dgm:presLayoutVars>
          <dgm:dir/>
          <dgm:resizeHandles val="exact"/>
        </dgm:presLayoutVars>
      </dgm:prSet>
      <dgm:spPr/>
    </dgm:pt>
    <dgm:pt modelId="{2E128020-E4AF-44C7-B314-35756A6C531A}" type="pres">
      <dgm:prSet presAssocID="{18191311-C3A4-4675-BF01-5AB5ED1E3F9E}" presName="node" presStyleLbl="node1" presStyleIdx="0" presStyleCnt="3" custScaleX="79939" custScaleY="851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08C9B0-80F6-4523-9E86-461ACE5F4516}" type="pres">
      <dgm:prSet presAssocID="{40627961-4139-4381-AFAD-AE5C57B37E71}" presName="sibTrans" presStyleLbl="sibTrans2D1" presStyleIdx="0" presStyleCnt="2"/>
      <dgm:spPr/>
      <dgm:t>
        <a:bodyPr/>
        <a:lstStyle/>
        <a:p>
          <a:endParaRPr lang="en-US"/>
        </a:p>
      </dgm:t>
    </dgm:pt>
    <dgm:pt modelId="{D384F9BB-E6B0-4041-BDCE-7492AF514525}" type="pres">
      <dgm:prSet presAssocID="{40627961-4139-4381-AFAD-AE5C57B37E71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9DF4B4A2-41AD-4959-89D5-61726BC5592A}" type="pres">
      <dgm:prSet presAssocID="{2DD745C3-0E58-46B2-A505-B58B964C9D89}" presName="node" presStyleLbl="node1" presStyleIdx="1" presStyleCnt="3" custScaleX="81637" custScaleY="866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93B94B-4E65-4D92-8C9D-5F6B32FC7D2A}" type="pres">
      <dgm:prSet presAssocID="{D1B07AE3-138C-45BC-9CE8-3AD03F1DB2BA}" presName="sibTrans" presStyleLbl="sibTrans2D1" presStyleIdx="1" presStyleCnt="2"/>
      <dgm:spPr/>
      <dgm:t>
        <a:bodyPr/>
        <a:lstStyle/>
        <a:p>
          <a:endParaRPr lang="en-US"/>
        </a:p>
      </dgm:t>
    </dgm:pt>
    <dgm:pt modelId="{B7829BA5-F68F-4233-BAC4-DCF85EAAE233}" type="pres">
      <dgm:prSet presAssocID="{D1B07AE3-138C-45BC-9CE8-3AD03F1DB2BA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414CEEEF-F0E0-48E6-A374-6C1E898F1A81}" type="pres">
      <dgm:prSet presAssocID="{5A79EEB8-B142-4E84-877F-5613951701F5}" presName="node" presStyleLbl="node1" presStyleIdx="2" presStyleCnt="3" custScaleX="102389" custScaleY="1017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A0923BE-A8F6-42B2-A659-546331535B4F}" type="presOf" srcId="{2DD745C3-0E58-46B2-A505-B58B964C9D89}" destId="{9DF4B4A2-41AD-4959-89D5-61726BC5592A}" srcOrd="0" destOrd="0" presId="urn:microsoft.com/office/officeart/2005/8/layout/process1"/>
    <dgm:cxn modelId="{B76B6CB5-C5BA-4555-93CA-B9EB37FC15D9}" srcId="{528EA9DE-0845-4C67-BA7E-EE67790F7413}" destId="{2DD745C3-0E58-46B2-A505-B58B964C9D89}" srcOrd="1" destOrd="0" parTransId="{DB5CE388-8BCF-4514-8819-5AFB5FB50482}" sibTransId="{D1B07AE3-138C-45BC-9CE8-3AD03F1DB2BA}"/>
    <dgm:cxn modelId="{C4317C77-BFEC-4BD6-AE2B-25B8CD477134}" type="presOf" srcId="{40627961-4139-4381-AFAD-AE5C57B37E71}" destId="{C508C9B0-80F6-4523-9E86-461ACE5F4516}" srcOrd="0" destOrd="0" presId="urn:microsoft.com/office/officeart/2005/8/layout/process1"/>
    <dgm:cxn modelId="{185034F4-8989-4F2E-86FA-D70D80119731}" srcId="{528EA9DE-0845-4C67-BA7E-EE67790F7413}" destId="{5A79EEB8-B142-4E84-877F-5613951701F5}" srcOrd="2" destOrd="0" parTransId="{E492ED63-544E-4839-9785-C07E7BB54CCE}" sibTransId="{11A17875-7527-4AD8-8833-688E79AF1C30}"/>
    <dgm:cxn modelId="{6A46CA80-9B74-4F61-9CFB-AC79E3A0BD81}" type="presOf" srcId="{528EA9DE-0845-4C67-BA7E-EE67790F7413}" destId="{E78E7E8E-BF75-40BC-B27E-2A88BA51D5C7}" srcOrd="0" destOrd="0" presId="urn:microsoft.com/office/officeart/2005/8/layout/process1"/>
    <dgm:cxn modelId="{859C0702-7C9A-4C42-B56C-484E2E5F0FBB}" type="presOf" srcId="{D1B07AE3-138C-45BC-9CE8-3AD03F1DB2BA}" destId="{0493B94B-4E65-4D92-8C9D-5F6B32FC7D2A}" srcOrd="0" destOrd="0" presId="urn:microsoft.com/office/officeart/2005/8/layout/process1"/>
    <dgm:cxn modelId="{9516D835-C55F-4DC7-8959-33E7AEE8E361}" type="presOf" srcId="{5A79EEB8-B142-4E84-877F-5613951701F5}" destId="{414CEEEF-F0E0-48E6-A374-6C1E898F1A81}" srcOrd="0" destOrd="0" presId="urn:microsoft.com/office/officeart/2005/8/layout/process1"/>
    <dgm:cxn modelId="{CF9BBC67-2C67-4675-BD77-089CFFDCC3DF}" srcId="{528EA9DE-0845-4C67-BA7E-EE67790F7413}" destId="{18191311-C3A4-4675-BF01-5AB5ED1E3F9E}" srcOrd="0" destOrd="0" parTransId="{DB5286BF-6014-49F1-9D7F-65E60C691A84}" sibTransId="{40627961-4139-4381-AFAD-AE5C57B37E71}"/>
    <dgm:cxn modelId="{0D0D60E2-EABF-4548-8B96-29FDB01B13C8}" type="presOf" srcId="{D1B07AE3-138C-45BC-9CE8-3AD03F1DB2BA}" destId="{B7829BA5-F68F-4233-BAC4-DCF85EAAE233}" srcOrd="1" destOrd="0" presId="urn:microsoft.com/office/officeart/2005/8/layout/process1"/>
    <dgm:cxn modelId="{5EB36507-3DDD-4305-91D8-F63A6343E59C}" type="presOf" srcId="{18191311-C3A4-4675-BF01-5AB5ED1E3F9E}" destId="{2E128020-E4AF-44C7-B314-35756A6C531A}" srcOrd="0" destOrd="0" presId="urn:microsoft.com/office/officeart/2005/8/layout/process1"/>
    <dgm:cxn modelId="{DAE30DF5-B235-41E0-BCA5-93F9DCA45680}" type="presOf" srcId="{40627961-4139-4381-AFAD-AE5C57B37E71}" destId="{D384F9BB-E6B0-4041-BDCE-7492AF514525}" srcOrd="1" destOrd="0" presId="urn:microsoft.com/office/officeart/2005/8/layout/process1"/>
    <dgm:cxn modelId="{BC602D58-EF8D-4AAA-BC21-335152DCEEC1}" type="presParOf" srcId="{E78E7E8E-BF75-40BC-B27E-2A88BA51D5C7}" destId="{2E128020-E4AF-44C7-B314-35756A6C531A}" srcOrd="0" destOrd="0" presId="urn:microsoft.com/office/officeart/2005/8/layout/process1"/>
    <dgm:cxn modelId="{345101DB-0C53-465E-9736-E3626653C2BB}" type="presParOf" srcId="{E78E7E8E-BF75-40BC-B27E-2A88BA51D5C7}" destId="{C508C9B0-80F6-4523-9E86-461ACE5F4516}" srcOrd="1" destOrd="0" presId="urn:microsoft.com/office/officeart/2005/8/layout/process1"/>
    <dgm:cxn modelId="{317E811F-E82E-4178-AF3A-025E504B7A09}" type="presParOf" srcId="{C508C9B0-80F6-4523-9E86-461ACE5F4516}" destId="{D384F9BB-E6B0-4041-BDCE-7492AF514525}" srcOrd="0" destOrd="0" presId="urn:microsoft.com/office/officeart/2005/8/layout/process1"/>
    <dgm:cxn modelId="{B0BF0E2E-F685-4799-BC3D-3CF809DFE807}" type="presParOf" srcId="{E78E7E8E-BF75-40BC-B27E-2A88BA51D5C7}" destId="{9DF4B4A2-41AD-4959-89D5-61726BC5592A}" srcOrd="2" destOrd="0" presId="urn:microsoft.com/office/officeart/2005/8/layout/process1"/>
    <dgm:cxn modelId="{781D4C63-BCB7-4094-87C3-D4E00C189194}" type="presParOf" srcId="{E78E7E8E-BF75-40BC-B27E-2A88BA51D5C7}" destId="{0493B94B-4E65-4D92-8C9D-5F6B32FC7D2A}" srcOrd="3" destOrd="0" presId="urn:microsoft.com/office/officeart/2005/8/layout/process1"/>
    <dgm:cxn modelId="{650C04DC-C3C8-492B-AA06-F3EF8E1E6C83}" type="presParOf" srcId="{0493B94B-4E65-4D92-8C9D-5F6B32FC7D2A}" destId="{B7829BA5-F68F-4233-BAC4-DCF85EAAE233}" srcOrd="0" destOrd="0" presId="urn:microsoft.com/office/officeart/2005/8/layout/process1"/>
    <dgm:cxn modelId="{26F3AA68-CA80-484F-98F3-41E57C665DC8}" type="presParOf" srcId="{E78E7E8E-BF75-40BC-B27E-2A88BA51D5C7}" destId="{414CEEEF-F0E0-48E6-A374-6C1E898F1A81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18E0EA4-914B-4404-9887-AC1A1D71109B}" type="doc">
      <dgm:prSet loTypeId="urn:microsoft.com/office/officeart/2005/8/layout/process1" loCatId="process" qsTypeId="urn:microsoft.com/office/officeart/2005/8/quickstyle/simple1" qsCatId="simple" csTypeId="urn:microsoft.com/office/officeart/2005/8/colors/accent3_1" csCatId="accent3" phldr="1"/>
      <dgm:spPr/>
    </dgm:pt>
    <dgm:pt modelId="{40FE2194-2DEE-45E6-943B-227734467DF1}">
      <dgm:prSet phldrT="[Text]" custT="1"/>
      <dgm:spPr/>
      <dgm:t>
        <a:bodyPr/>
        <a:lstStyle/>
        <a:p>
          <a:r>
            <a:rPr lang="en-US" sz="2400" b="1" dirty="0" smtClean="0">
              <a:solidFill>
                <a:schemeClr val="accent1">
                  <a:lumMod val="75000"/>
                </a:schemeClr>
              </a:solidFill>
            </a:rPr>
            <a:t>Res. acquired PU  in facility </a:t>
          </a:r>
          <a:endParaRPr lang="en-US" sz="2400" b="1" dirty="0">
            <a:solidFill>
              <a:schemeClr val="accent1">
                <a:lumMod val="75000"/>
              </a:schemeClr>
            </a:solidFill>
          </a:endParaRPr>
        </a:p>
      </dgm:t>
    </dgm:pt>
    <dgm:pt modelId="{D6884FC5-9BD0-4A8D-8B2B-5F60FACB9DB2}" type="parTrans" cxnId="{682E2C20-91CC-4744-83B1-8563CE093D30}">
      <dgm:prSet/>
      <dgm:spPr/>
      <dgm:t>
        <a:bodyPr/>
        <a:lstStyle/>
        <a:p>
          <a:endParaRPr lang="en-US"/>
        </a:p>
      </dgm:t>
    </dgm:pt>
    <dgm:pt modelId="{BD7507CC-8CFD-41BC-9125-AD1E82273D57}" type="sibTrans" cxnId="{682E2C20-91CC-4744-83B1-8563CE093D30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7392F833-9D75-41B5-B02E-13FB46DC2740}">
      <dgm:prSet phldrT="[Text]" custT="1"/>
      <dgm:spPr/>
      <dgm:t>
        <a:bodyPr/>
        <a:lstStyle/>
        <a:p>
          <a:r>
            <a:rPr lang="en-US" sz="2400" b="1" dirty="0" smtClean="0">
              <a:solidFill>
                <a:schemeClr val="accent5">
                  <a:lumMod val="50000"/>
                </a:schemeClr>
              </a:solidFill>
            </a:rPr>
            <a:t>When Res. returns to facility</a:t>
          </a:r>
        </a:p>
        <a:p>
          <a:r>
            <a:rPr lang="en-US" sz="2400" b="1" dirty="0" smtClean="0">
              <a:solidFill>
                <a:schemeClr val="accent5">
                  <a:lumMod val="50000"/>
                </a:schemeClr>
              </a:solidFill>
            </a:rPr>
            <a:t>code  PU </a:t>
          </a:r>
        </a:p>
        <a:p>
          <a:r>
            <a:rPr lang="en-US" sz="2400" b="1" dirty="0" smtClean="0">
              <a:solidFill>
                <a:schemeClr val="accent5">
                  <a:lumMod val="50000"/>
                </a:schemeClr>
              </a:solidFill>
            </a:rPr>
            <a:t> “Present on Admission/Entry or Reentry”     </a:t>
          </a:r>
          <a:endParaRPr lang="en-US" sz="2400" dirty="0">
            <a:solidFill>
              <a:schemeClr val="accent5">
                <a:lumMod val="50000"/>
              </a:schemeClr>
            </a:solidFill>
          </a:endParaRPr>
        </a:p>
      </dgm:t>
    </dgm:pt>
    <dgm:pt modelId="{C98AFF7A-98FF-4BF3-A6ED-D2518A3A9F90}" type="parTrans" cxnId="{4BADDAE7-6D47-459F-8313-D913CA756E64}">
      <dgm:prSet/>
      <dgm:spPr/>
      <dgm:t>
        <a:bodyPr/>
        <a:lstStyle/>
        <a:p>
          <a:endParaRPr lang="en-US"/>
        </a:p>
      </dgm:t>
    </dgm:pt>
    <dgm:pt modelId="{CD1C1B59-E17D-453E-B994-C4300EDD1EA7}" type="sibTrans" cxnId="{4BADDAE7-6D47-459F-8313-D913CA756E64}">
      <dgm:prSet/>
      <dgm:spPr/>
      <dgm:t>
        <a:bodyPr/>
        <a:lstStyle/>
        <a:p>
          <a:endParaRPr lang="en-US"/>
        </a:p>
      </dgm:t>
    </dgm:pt>
    <dgm:pt modelId="{21D26875-80FF-447E-9450-CA885FAAEA25}">
      <dgm:prSet custT="1"/>
      <dgm:spPr/>
      <dgm:t>
        <a:bodyPr/>
        <a:lstStyle/>
        <a:p>
          <a:r>
            <a:rPr lang="en-US" sz="2400" b="1" dirty="0" smtClean="0">
              <a:solidFill>
                <a:schemeClr val="accent1">
                  <a:lumMod val="50000"/>
                </a:schemeClr>
              </a:solidFill>
            </a:rPr>
            <a:t>Res. Hospitalized &amp;  PU Numerical Stage increased</a:t>
          </a:r>
          <a:endParaRPr lang="en-US" sz="2400" b="1" dirty="0">
            <a:solidFill>
              <a:schemeClr val="accent1">
                <a:lumMod val="50000"/>
              </a:schemeClr>
            </a:solidFill>
          </a:endParaRPr>
        </a:p>
      </dgm:t>
    </dgm:pt>
    <dgm:pt modelId="{9C0929F5-061E-428C-80EA-89D452F64F4E}" type="parTrans" cxnId="{A3CC6EC5-51D6-42FA-ACA9-9BD95B9DE039}">
      <dgm:prSet/>
      <dgm:spPr/>
      <dgm:t>
        <a:bodyPr/>
        <a:lstStyle/>
        <a:p>
          <a:endParaRPr lang="en-US"/>
        </a:p>
      </dgm:t>
    </dgm:pt>
    <dgm:pt modelId="{6034CCE0-2862-445D-AECD-193CC1FDD46F}" type="sibTrans" cxnId="{A3CC6EC5-51D6-42FA-ACA9-9BD95B9DE039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7181D734-78D5-483A-9CB1-C1EC2B97F705}" type="pres">
      <dgm:prSet presAssocID="{618E0EA4-914B-4404-9887-AC1A1D71109B}" presName="Name0" presStyleCnt="0">
        <dgm:presLayoutVars>
          <dgm:dir/>
          <dgm:resizeHandles val="exact"/>
        </dgm:presLayoutVars>
      </dgm:prSet>
      <dgm:spPr/>
    </dgm:pt>
    <dgm:pt modelId="{3AA06E4F-A4B9-462E-BBAA-8EA2155A517A}" type="pres">
      <dgm:prSet presAssocID="{40FE2194-2DEE-45E6-943B-227734467DF1}" presName="node" presStyleLbl="node1" presStyleIdx="0" presStyleCnt="3" custScaleX="81797" custScaleY="86960" custLinFactNeighborX="14451" custLinFactNeighborY="-54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C9BBA5-8E30-40CB-888A-651D8DE4E4EF}" type="pres">
      <dgm:prSet presAssocID="{BD7507CC-8CFD-41BC-9125-AD1E82273D57}" presName="sibTrans" presStyleLbl="sibTrans2D1" presStyleIdx="0" presStyleCnt="2" custAng="21284813"/>
      <dgm:spPr/>
      <dgm:t>
        <a:bodyPr/>
        <a:lstStyle/>
        <a:p>
          <a:endParaRPr lang="en-US"/>
        </a:p>
      </dgm:t>
    </dgm:pt>
    <dgm:pt modelId="{C5A912E9-273B-4074-B30B-CB971EFD4C1F}" type="pres">
      <dgm:prSet presAssocID="{BD7507CC-8CFD-41BC-9125-AD1E82273D57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DDDCB791-37A7-4FEC-B42A-8B4F9BFC8DAA}" type="pres">
      <dgm:prSet presAssocID="{21D26875-80FF-447E-9450-CA885FAAEA25}" presName="node" presStyleLbl="node1" presStyleIdx="1" presStyleCnt="3" custScaleX="84039" custScaleY="978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3FABCA-F918-4214-8FC8-C77182C9E216}" type="pres">
      <dgm:prSet presAssocID="{6034CCE0-2862-445D-AECD-193CC1FDD46F}" presName="sibTrans" presStyleLbl="sibTrans2D1" presStyleIdx="1" presStyleCnt="2"/>
      <dgm:spPr/>
      <dgm:t>
        <a:bodyPr/>
        <a:lstStyle/>
        <a:p>
          <a:endParaRPr lang="en-US"/>
        </a:p>
      </dgm:t>
    </dgm:pt>
    <dgm:pt modelId="{1B16E7CA-4B8F-48A9-9D2F-8679518B7A38}" type="pres">
      <dgm:prSet presAssocID="{6034CCE0-2862-445D-AECD-193CC1FDD46F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6D85658A-8298-480D-9B18-289E7441006F}" type="pres">
      <dgm:prSet presAssocID="{7392F833-9D75-41B5-B02E-13FB46DC2740}" presName="node" presStyleLbl="node1" presStyleIdx="2" presStyleCnt="3" custScaleX="112011" custScaleY="1096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244A7C3-0FD4-4A23-8633-9C54102E43BE}" type="presOf" srcId="{618E0EA4-914B-4404-9887-AC1A1D71109B}" destId="{7181D734-78D5-483A-9CB1-C1EC2B97F705}" srcOrd="0" destOrd="0" presId="urn:microsoft.com/office/officeart/2005/8/layout/process1"/>
    <dgm:cxn modelId="{A40BFBE2-9331-42D0-A7E1-36EE44479D34}" type="presOf" srcId="{40FE2194-2DEE-45E6-943B-227734467DF1}" destId="{3AA06E4F-A4B9-462E-BBAA-8EA2155A517A}" srcOrd="0" destOrd="0" presId="urn:microsoft.com/office/officeart/2005/8/layout/process1"/>
    <dgm:cxn modelId="{A3CC6EC5-51D6-42FA-ACA9-9BD95B9DE039}" srcId="{618E0EA4-914B-4404-9887-AC1A1D71109B}" destId="{21D26875-80FF-447E-9450-CA885FAAEA25}" srcOrd="1" destOrd="0" parTransId="{9C0929F5-061E-428C-80EA-89D452F64F4E}" sibTransId="{6034CCE0-2862-445D-AECD-193CC1FDD46F}"/>
    <dgm:cxn modelId="{4BADDAE7-6D47-459F-8313-D913CA756E64}" srcId="{618E0EA4-914B-4404-9887-AC1A1D71109B}" destId="{7392F833-9D75-41B5-B02E-13FB46DC2740}" srcOrd="2" destOrd="0" parTransId="{C98AFF7A-98FF-4BF3-A6ED-D2518A3A9F90}" sibTransId="{CD1C1B59-E17D-453E-B994-C4300EDD1EA7}"/>
    <dgm:cxn modelId="{EE037857-290F-481A-AD01-5DD38E7C01E1}" type="presOf" srcId="{BD7507CC-8CFD-41BC-9125-AD1E82273D57}" destId="{C5A912E9-273B-4074-B30B-CB971EFD4C1F}" srcOrd="1" destOrd="0" presId="urn:microsoft.com/office/officeart/2005/8/layout/process1"/>
    <dgm:cxn modelId="{32BEB774-8FEB-4814-93F4-C04F7C5D2574}" type="presOf" srcId="{7392F833-9D75-41B5-B02E-13FB46DC2740}" destId="{6D85658A-8298-480D-9B18-289E7441006F}" srcOrd="0" destOrd="0" presId="urn:microsoft.com/office/officeart/2005/8/layout/process1"/>
    <dgm:cxn modelId="{682E2C20-91CC-4744-83B1-8563CE093D30}" srcId="{618E0EA4-914B-4404-9887-AC1A1D71109B}" destId="{40FE2194-2DEE-45E6-943B-227734467DF1}" srcOrd="0" destOrd="0" parTransId="{D6884FC5-9BD0-4A8D-8B2B-5F60FACB9DB2}" sibTransId="{BD7507CC-8CFD-41BC-9125-AD1E82273D57}"/>
    <dgm:cxn modelId="{95F212CC-4933-4593-BCB2-126BF410D611}" type="presOf" srcId="{21D26875-80FF-447E-9450-CA885FAAEA25}" destId="{DDDCB791-37A7-4FEC-B42A-8B4F9BFC8DAA}" srcOrd="0" destOrd="0" presId="urn:microsoft.com/office/officeart/2005/8/layout/process1"/>
    <dgm:cxn modelId="{4D7FFD81-D7FC-4A98-AC22-90A412B3D558}" type="presOf" srcId="{BD7507CC-8CFD-41BC-9125-AD1E82273D57}" destId="{D2C9BBA5-8E30-40CB-888A-651D8DE4E4EF}" srcOrd="0" destOrd="0" presId="urn:microsoft.com/office/officeart/2005/8/layout/process1"/>
    <dgm:cxn modelId="{62854EB6-DBD1-40D6-9345-B8DEA591DA74}" type="presOf" srcId="{6034CCE0-2862-445D-AECD-193CC1FDD46F}" destId="{1B16E7CA-4B8F-48A9-9D2F-8679518B7A38}" srcOrd="1" destOrd="0" presId="urn:microsoft.com/office/officeart/2005/8/layout/process1"/>
    <dgm:cxn modelId="{523960E3-AD82-4D7C-94F3-64370A6677CF}" type="presOf" srcId="{6034CCE0-2862-445D-AECD-193CC1FDD46F}" destId="{1C3FABCA-F918-4214-8FC8-C77182C9E216}" srcOrd="0" destOrd="0" presId="urn:microsoft.com/office/officeart/2005/8/layout/process1"/>
    <dgm:cxn modelId="{6F3DFD96-B0D3-47D8-BC19-C2589534E69A}" type="presParOf" srcId="{7181D734-78D5-483A-9CB1-C1EC2B97F705}" destId="{3AA06E4F-A4B9-462E-BBAA-8EA2155A517A}" srcOrd="0" destOrd="0" presId="urn:microsoft.com/office/officeart/2005/8/layout/process1"/>
    <dgm:cxn modelId="{2CAF3017-E71A-4C21-9675-771C62538405}" type="presParOf" srcId="{7181D734-78D5-483A-9CB1-C1EC2B97F705}" destId="{D2C9BBA5-8E30-40CB-888A-651D8DE4E4EF}" srcOrd="1" destOrd="0" presId="urn:microsoft.com/office/officeart/2005/8/layout/process1"/>
    <dgm:cxn modelId="{2409C12B-CB48-46C7-B457-E9520135BE54}" type="presParOf" srcId="{D2C9BBA5-8E30-40CB-888A-651D8DE4E4EF}" destId="{C5A912E9-273B-4074-B30B-CB971EFD4C1F}" srcOrd="0" destOrd="0" presId="urn:microsoft.com/office/officeart/2005/8/layout/process1"/>
    <dgm:cxn modelId="{1067086E-FE3A-49F7-BD90-F8DFEC11BCBF}" type="presParOf" srcId="{7181D734-78D5-483A-9CB1-C1EC2B97F705}" destId="{DDDCB791-37A7-4FEC-B42A-8B4F9BFC8DAA}" srcOrd="2" destOrd="0" presId="urn:microsoft.com/office/officeart/2005/8/layout/process1"/>
    <dgm:cxn modelId="{E7A9408D-B2FF-401A-A607-B4EAD6F774CD}" type="presParOf" srcId="{7181D734-78D5-483A-9CB1-C1EC2B97F705}" destId="{1C3FABCA-F918-4214-8FC8-C77182C9E216}" srcOrd="3" destOrd="0" presId="urn:microsoft.com/office/officeart/2005/8/layout/process1"/>
    <dgm:cxn modelId="{73BA6E40-BEF1-4C7C-B074-0E235B135445}" type="presParOf" srcId="{1C3FABCA-F918-4214-8FC8-C77182C9E216}" destId="{1B16E7CA-4B8F-48A9-9D2F-8679518B7A38}" srcOrd="0" destOrd="0" presId="urn:microsoft.com/office/officeart/2005/8/layout/process1"/>
    <dgm:cxn modelId="{D5D705D9-8559-42BB-AF03-14239CF8254F}" type="presParOf" srcId="{7181D734-78D5-483A-9CB1-C1EC2B97F705}" destId="{6D85658A-8298-480D-9B18-289E7441006F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21B668F-72A5-492F-8C50-29D02EAF13C9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AFD46573-8C2C-44DF-9220-C45348DB1E5A}">
      <dgm:prSet phldrT="[Text]" custT="1"/>
      <dgm:spPr>
        <a:solidFill>
          <a:schemeClr val="bg2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 smtClean="0">
              <a:solidFill>
                <a:schemeClr val="accent5">
                  <a:lumMod val="50000"/>
                </a:schemeClr>
              </a:solidFill>
            </a:rPr>
            <a:t>Res. has PU when admitted to  facility</a:t>
          </a:r>
          <a:endParaRPr lang="en-US" sz="2400" b="1" dirty="0">
            <a:solidFill>
              <a:schemeClr val="accent5">
                <a:lumMod val="50000"/>
              </a:schemeClr>
            </a:solidFill>
          </a:endParaRPr>
        </a:p>
      </dgm:t>
    </dgm:pt>
    <dgm:pt modelId="{F1D38818-06EF-4F85-8616-F4368CF2AD48}" type="parTrans" cxnId="{53AA4CEF-27E7-430C-B645-6A113E15C82A}">
      <dgm:prSet/>
      <dgm:spPr/>
      <dgm:t>
        <a:bodyPr/>
        <a:lstStyle/>
        <a:p>
          <a:endParaRPr lang="en-US"/>
        </a:p>
      </dgm:t>
    </dgm:pt>
    <dgm:pt modelId="{5DD45D1F-2311-4755-B945-BE4C224E5376}" type="sibTrans" cxnId="{53AA4CEF-27E7-430C-B645-6A113E15C82A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A2D9BED3-AF64-4360-BC87-5DB435152E69}">
      <dgm:prSet phldrT="[Text]" custT="1"/>
      <dgm:spPr>
        <a:solidFill>
          <a:schemeClr val="bg2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 smtClean="0">
              <a:solidFill>
                <a:schemeClr val="accent5">
                  <a:lumMod val="50000"/>
                </a:schemeClr>
              </a:solidFill>
            </a:rPr>
            <a:t>Res. Hospitalized &amp; PU Stage/US remains same</a:t>
          </a:r>
          <a:endParaRPr lang="en-US" sz="2400" b="1" dirty="0">
            <a:solidFill>
              <a:schemeClr val="accent5">
                <a:lumMod val="50000"/>
              </a:schemeClr>
            </a:solidFill>
          </a:endParaRPr>
        </a:p>
      </dgm:t>
    </dgm:pt>
    <dgm:pt modelId="{D500D571-3701-44B3-8817-09C90DDE1F73}" type="parTrans" cxnId="{DAC33995-17EF-4F75-AD55-933099CEC519}">
      <dgm:prSet/>
      <dgm:spPr/>
      <dgm:t>
        <a:bodyPr/>
        <a:lstStyle/>
        <a:p>
          <a:endParaRPr lang="en-US"/>
        </a:p>
      </dgm:t>
    </dgm:pt>
    <dgm:pt modelId="{4CC8A296-9084-446B-8EE3-D2BCB6E2DDE1}" type="sibTrans" cxnId="{DAC33995-17EF-4F75-AD55-933099CEC519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203A6F7F-CDA3-4BE5-B789-828048D80134}">
      <dgm:prSet phldrT="[Text]" custT="1"/>
      <dgm:spPr>
        <a:solidFill>
          <a:schemeClr val="bg2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 smtClean="0">
              <a:solidFill>
                <a:schemeClr val="accent5">
                  <a:lumMod val="50000"/>
                </a:schemeClr>
              </a:solidFill>
            </a:rPr>
            <a:t>When Res. returns,            Do NOT code PU “Present on Admission/ Entry or         Reentry”</a:t>
          </a:r>
          <a:endParaRPr lang="en-US" sz="2400" b="1" dirty="0">
            <a:solidFill>
              <a:schemeClr val="accent5">
                <a:lumMod val="50000"/>
              </a:schemeClr>
            </a:solidFill>
          </a:endParaRPr>
        </a:p>
      </dgm:t>
    </dgm:pt>
    <dgm:pt modelId="{26A65AB9-62CC-44B1-BB42-C6676C797314}" type="parTrans" cxnId="{5797BFF2-1FAB-438F-8CE5-1649D32D7BF7}">
      <dgm:prSet/>
      <dgm:spPr/>
      <dgm:t>
        <a:bodyPr/>
        <a:lstStyle/>
        <a:p>
          <a:endParaRPr lang="en-US"/>
        </a:p>
      </dgm:t>
    </dgm:pt>
    <dgm:pt modelId="{CD3ED1C5-AF0A-4D76-A735-86F9AB8B1659}" type="sibTrans" cxnId="{5797BFF2-1FAB-438F-8CE5-1649D32D7BF7}">
      <dgm:prSet/>
      <dgm:spPr/>
      <dgm:t>
        <a:bodyPr/>
        <a:lstStyle/>
        <a:p>
          <a:endParaRPr lang="en-US"/>
        </a:p>
      </dgm:t>
    </dgm:pt>
    <dgm:pt modelId="{C9AE168B-3F36-410C-8702-45F9C94A662F}" type="pres">
      <dgm:prSet presAssocID="{021B668F-72A5-492F-8C50-29D02EAF13C9}" presName="Name0" presStyleCnt="0">
        <dgm:presLayoutVars>
          <dgm:dir/>
          <dgm:resizeHandles val="exact"/>
        </dgm:presLayoutVars>
      </dgm:prSet>
      <dgm:spPr/>
    </dgm:pt>
    <dgm:pt modelId="{F251B901-2EB6-4997-86BB-E92C21D6D61B}" type="pres">
      <dgm:prSet presAssocID="{AFD46573-8C2C-44DF-9220-C45348DB1E5A}" presName="node" presStyleLbl="node1" presStyleIdx="0" presStyleCnt="3" custScaleX="89515" custScaleY="93333" custLinFactNeighborX="-95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3CE3CA-E84E-42FA-BF02-C99FD424D982}" type="pres">
      <dgm:prSet presAssocID="{5DD45D1F-2311-4755-B945-BE4C224E5376}" presName="sibTrans" presStyleLbl="sibTrans2D1" presStyleIdx="0" presStyleCnt="2"/>
      <dgm:spPr/>
      <dgm:t>
        <a:bodyPr/>
        <a:lstStyle/>
        <a:p>
          <a:endParaRPr lang="en-US"/>
        </a:p>
      </dgm:t>
    </dgm:pt>
    <dgm:pt modelId="{6B4ACB72-63C0-4721-8C50-2BF4C5CAACA5}" type="pres">
      <dgm:prSet presAssocID="{5DD45D1F-2311-4755-B945-BE4C224E5376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403D3763-C9A6-48F9-8EF7-45373B7D79DE}" type="pres">
      <dgm:prSet presAssocID="{A2D9BED3-AF64-4360-BC87-5DB435152E69}" presName="node" presStyleLbl="node1" presStyleIdx="1" presStyleCnt="3" custScaleX="87913" custScaleY="928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2CEA68-2C5F-4A19-9EBA-0FB2E64DDE2F}" type="pres">
      <dgm:prSet presAssocID="{4CC8A296-9084-446B-8EE3-D2BCB6E2DDE1}" presName="sibTrans" presStyleLbl="sibTrans2D1" presStyleIdx="1" presStyleCnt="2"/>
      <dgm:spPr/>
      <dgm:t>
        <a:bodyPr/>
        <a:lstStyle/>
        <a:p>
          <a:endParaRPr lang="en-US"/>
        </a:p>
      </dgm:t>
    </dgm:pt>
    <dgm:pt modelId="{940E1333-9F12-432E-9CC6-87EC6606F519}" type="pres">
      <dgm:prSet presAssocID="{4CC8A296-9084-446B-8EE3-D2BCB6E2DDE1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73E57F4C-A3DA-4EAE-A24C-F3DA10B4FAB8}" type="pres">
      <dgm:prSet presAssocID="{203A6F7F-CDA3-4BE5-B789-828048D8013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ACB4C52-D101-42D5-8596-A19628FE4EDB}" type="presOf" srcId="{203A6F7F-CDA3-4BE5-B789-828048D80134}" destId="{73E57F4C-A3DA-4EAE-A24C-F3DA10B4FAB8}" srcOrd="0" destOrd="0" presId="urn:microsoft.com/office/officeart/2005/8/layout/process1"/>
    <dgm:cxn modelId="{FF2C919B-93D6-4542-A997-0A62869A11B8}" type="presOf" srcId="{5DD45D1F-2311-4755-B945-BE4C224E5376}" destId="{783CE3CA-E84E-42FA-BF02-C99FD424D982}" srcOrd="0" destOrd="0" presId="urn:microsoft.com/office/officeart/2005/8/layout/process1"/>
    <dgm:cxn modelId="{53F92E23-F740-4797-AD1C-9DB05D1CD8D2}" type="presOf" srcId="{021B668F-72A5-492F-8C50-29D02EAF13C9}" destId="{C9AE168B-3F36-410C-8702-45F9C94A662F}" srcOrd="0" destOrd="0" presId="urn:microsoft.com/office/officeart/2005/8/layout/process1"/>
    <dgm:cxn modelId="{B55BC1BE-BE56-4941-BB35-8106FDCFE898}" type="presOf" srcId="{A2D9BED3-AF64-4360-BC87-5DB435152E69}" destId="{403D3763-C9A6-48F9-8EF7-45373B7D79DE}" srcOrd="0" destOrd="0" presId="urn:microsoft.com/office/officeart/2005/8/layout/process1"/>
    <dgm:cxn modelId="{5797BFF2-1FAB-438F-8CE5-1649D32D7BF7}" srcId="{021B668F-72A5-492F-8C50-29D02EAF13C9}" destId="{203A6F7F-CDA3-4BE5-B789-828048D80134}" srcOrd="2" destOrd="0" parTransId="{26A65AB9-62CC-44B1-BB42-C6676C797314}" sibTransId="{CD3ED1C5-AF0A-4D76-A735-86F9AB8B1659}"/>
    <dgm:cxn modelId="{BE345115-8354-47E3-B965-BC85007B9BB3}" type="presOf" srcId="{4CC8A296-9084-446B-8EE3-D2BCB6E2DDE1}" destId="{862CEA68-2C5F-4A19-9EBA-0FB2E64DDE2F}" srcOrd="0" destOrd="0" presId="urn:microsoft.com/office/officeart/2005/8/layout/process1"/>
    <dgm:cxn modelId="{DAC33995-17EF-4F75-AD55-933099CEC519}" srcId="{021B668F-72A5-492F-8C50-29D02EAF13C9}" destId="{A2D9BED3-AF64-4360-BC87-5DB435152E69}" srcOrd="1" destOrd="0" parTransId="{D500D571-3701-44B3-8817-09C90DDE1F73}" sibTransId="{4CC8A296-9084-446B-8EE3-D2BCB6E2DDE1}"/>
    <dgm:cxn modelId="{60FFFB58-ABDB-4BEC-98FF-ED7EEA304FE6}" type="presOf" srcId="{AFD46573-8C2C-44DF-9220-C45348DB1E5A}" destId="{F251B901-2EB6-4997-86BB-E92C21D6D61B}" srcOrd="0" destOrd="0" presId="urn:microsoft.com/office/officeart/2005/8/layout/process1"/>
    <dgm:cxn modelId="{2B75053F-522D-448E-A7E3-6B7A301E70A3}" type="presOf" srcId="{4CC8A296-9084-446B-8EE3-D2BCB6E2DDE1}" destId="{940E1333-9F12-432E-9CC6-87EC6606F519}" srcOrd="1" destOrd="0" presId="urn:microsoft.com/office/officeart/2005/8/layout/process1"/>
    <dgm:cxn modelId="{F61BAB9E-CE5D-4709-9EDF-D4C08DDE413B}" type="presOf" srcId="{5DD45D1F-2311-4755-B945-BE4C224E5376}" destId="{6B4ACB72-63C0-4721-8C50-2BF4C5CAACA5}" srcOrd="1" destOrd="0" presId="urn:microsoft.com/office/officeart/2005/8/layout/process1"/>
    <dgm:cxn modelId="{53AA4CEF-27E7-430C-B645-6A113E15C82A}" srcId="{021B668F-72A5-492F-8C50-29D02EAF13C9}" destId="{AFD46573-8C2C-44DF-9220-C45348DB1E5A}" srcOrd="0" destOrd="0" parTransId="{F1D38818-06EF-4F85-8616-F4368CF2AD48}" sibTransId="{5DD45D1F-2311-4755-B945-BE4C224E5376}"/>
    <dgm:cxn modelId="{0741615A-CC55-49E5-A592-772F63CB8D96}" type="presParOf" srcId="{C9AE168B-3F36-410C-8702-45F9C94A662F}" destId="{F251B901-2EB6-4997-86BB-E92C21D6D61B}" srcOrd="0" destOrd="0" presId="urn:microsoft.com/office/officeart/2005/8/layout/process1"/>
    <dgm:cxn modelId="{FAD235C3-9BDC-488A-9903-B3CB4788FE23}" type="presParOf" srcId="{C9AE168B-3F36-410C-8702-45F9C94A662F}" destId="{783CE3CA-E84E-42FA-BF02-C99FD424D982}" srcOrd="1" destOrd="0" presId="urn:microsoft.com/office/officeart/2005/8/layout/process1"/>
    <dgm:cxn modelId="{EE7E7E3C-AEB6-4C7A-B047-A56F50F1375C}" type="presParOf" srcId="{783CE3CA-E84E-42FA-BF02-C99FD424D982}" destId="{6B4ACB72-63C0-4721-8C50-2BF4C5CAACA5}" srcOrd="0" destOrd="0" presId="urn:microsoft.com/office/officeart/2005/8/layout/process1"/>
    <dgm:cxn modelId="{AFBEB5FF-A080-40A1-BA33-8A41F152A430}" type="presParOf" srcId="{C9AE168B-3F36-410C-8702-45F9C94A662F}" destId="{403D3763-C9A6-48F9-8EF7-45373B7D79DE}" srcOrd="2" destOrd="0" presId="urn:microsoft.com/office/officeart/2005/8/layout/process1"/>
    <dgm:cxn modelId="{DA9F995B-8B12-470C-A054-D8CCB73B7587}" type="presParOf" srcId="{C9AE168B-3F36-410C-8702-45F9C94A662F}" destId="{862CEA68-2C5F-4A19-9EBA-0FB2E64DDE2F}" srcOrd="3" destOrd="0" presId="urn:microsoft.com/office/officeart/2005/8/layout/process1"/>
    <dgm:cxn modelId="{627BECCB-9E22-4FC7-9B42-8C29947842C0}" type="presParOf" srcId="{862CEA68-2C5F-4A19-9EBA-0FB2E64DDE2F}" destId="{940E1333-9F12-432E-9CC6-87EC6606F519}" srcOrd="0" destOrd="0" presId="urn:microsoft.com/office/officeart/2005/8/layout/process1"/>
    <dgm:cxn modelId="{FD9DE4E7-932A-44F6-A2AF-EAD6D9059893}" type="presParOf" srcId="{C9AE168B-3F36-410C-8702-45F9C94A662F}" destId="{73E57F4C-A3DA-4EAE-A24C-F3DA10B4FAB8}" srcOrd="4" destOrd="0" presId="urn:microsoft.com/office/officeart/2005/8/layout/process1"/>
  </dgm:cxnLst>
  <dgm:bg/>
  <dgm:whole>
    <a:ln>
      <a:solidFill>
        <a:srgbClr val="FF9900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11DC924-298F-44A2-A022-C0DC4B89AB92}" type="doc">
      <dgm:prSet loTypeId="urn:microsoft.com/office/officeart/2005/8/layout/process1" loCatId="process" qsTypeId="urn:microsoft.com/office/officeart/2005/8/quickstyle/simple1" qsCatId="simple" csTypeId="urn:microsoft.com/office/officeart/2005/8/colors/accent0_2" csCatId="mainScheme" phldr="1"/>
      <dgm:spPr/>
    </dgm:pt>
    <dgm:pt modelId="{6F70AFAB-01B7-4435-8836-320B578AC643}">
      <dgm:prSet phldrT="[Text]" custT="1"/>
      <dgm:spPr/>
      <dgm:t>
        <a:bodyPr/>
        <a:lstStyle/>
        <a:p>
          <a:r>
            <a:rPr lang="en-US" sz="2800" b="1" dirty="0" smtClean="0"/>
            <a:t>Res. has PU when admitted to facility</a:t>
          </a:r>
          <a:endParaRPr lang="en-US" sz="2800" b="1" dirty="0"/>
        </a:p>
      </dgm:t>
    </dgm:pt>
    <dgm:pt modelId="{C5CD6928-232E-4692-B23F-78BD39679EAD}" type="parTrans" cxnId="{E2307A0E-3A01-49F2-963E-BDE3E7532A53}">
      <dgm:prSet/>
      <dgm:spPr/>
      <dgm:t>
        <a:bodyPr/>
        <a:lstStyle/>
        <a:p>
          <a:endParaRPr lang="en-US"/>
        </a:p>
      </dgm:t>
    </dgm:pt>
    <dgm:pt modelId="{F90EA46A-AB77-4468-AD84-D12770AF6B35}" type="sibTrans" cxnId="{E2307A0E-3A01-49F2-963E-BDE3E7532A53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D498560C-8240-4ED7-8CA1-FBB7481DF862}">
      <dgm:prSet phldrT="[Text]" custT="1"/>
      <dgm:spPr/>
      <dgm:t>
        <a:bodyPr/>
        <a:lstStyle/>
        <a:p>
          <a:r>
            <a:rPr lang="en-US" sz="2800" b="1" dirty="0" smtClean="0"/>
            <a:t>Res. Hospitalized &amp; Numerical PU stage increases</a:t>
          </a:r>
          <a:endParaRPr lang="en-US" sz="2800" b="1" dirty="0"/>
        </a:p>
      </dgm:t>
    </dgm:pt>
    <dgm:pt modelId="{76AED2C3-B86B-42F0-B0B8-7BD3337F50E0}" type="parTrans" cxnId="{1428E8DA-ED69-4B58-87ED-F0FBF4DD73FE}">
      <dgm:prSet/>
      <dgm:spPr/>
      <dgm:t>
        <a:bodyPr/>
        <a:lstStyle/>
        <a:p>
          <a:endParaRPr lang="en-US"/>
        </a:p>
      </dgm:t>
    </dgm:pt>
    <dgm:pt modelId="{D932AEA9-D1EA-4531-9183-8F46273277DF}" type="sibTrans" cxnId="{1428E8DA-ED69-4B58-87ED-F0FBF4DD73FE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99EFDD07-E5CD-417E-AF6B-20176A5F69B0}">
      <dgm:prSet phldrT="[Text]" custT="1"/>
      <dgm:spPr/>
      <dgm:t>
        <a:bodyPr/>
        <a:lstStyle/>
        <a:p>
          <a:r>
            <a:rPr lang="en-US" sz="2800" b="1" dirty="0" smtClean="0"/>
            <a:t>When Res. returns, </a:t>
          </a:r>
        </a:p>
        <a:p>
          <a:r>
            <a:rPr lang="en-US" sz="2800" b="1" dirty="0" smtClean="0"/>
            <a:t>code PU  “Present on Admission/Entry or   Reentry”</a:t>
          </a:r>
          <a:endParaRPr lang="en-US" sz="2800" b="1" dirty="0"/>
        </a:p>
      </dgm:t>
    </dgm:pt>
    <dgm:pt modelId="{E72A8EEF-A028-4F2D-B5A7-7EB6191F1EA7}" type="parTrans" cxnId="{73E97389-03B8-4DA9-80EF-B423E6A88AE4}">
      <dgm:prSet/>
      <dgm:spPr/>
      <dgm:t>
        <a:bodyPr/>
        <a:lstStyle/>
        <a:p>
          <a:endParaRPr lang="en-US"/>
        </a:p>
      </dgm:t>
    </dgm:pt>
    <dgm:pt modelId="{2499628E-5F1B-4523-84F7-EE05F3538E90}" type="sibTrans" cxnId="{73E97389-03B8-4DA9-80EF-B423E6A88AE4}">
      <dgm:prSet/>
      <dgm:spPr/>
      <dgm:t>
        <a:bodyPr/>
        <a:lstStyle/>
        <a:p>
          <a:endParaRPr lang="en-US"/>
        </a:p>
      </dgm:t>
    </dgm:pt>
    <dgm:pt modelId="{B6E5ADCF-2BF7-4453-99AE-2B4A0201D794}" type="pres">
      <dgm:prSet presAssocID="{511DC924-298F-44A2-A022-C0DC4B89AB92}" presName="Name0" presStyleCnt="0">
        <dgm:presLayoutVars>
          <dgm:dir/>
          <dgm:resizeHandles val="exact"/>
        </dgm:presLayoutVars>
      </dgm:prSet>
      <dgm:spPr/>
    </dgm:pt>
    <dgm:pt modelId="{7FE6314F-E544-477B-8508-8A89B21F6539}" type="pres">
      <dgm:prSet presAssocID="{6F70AFAB-01B7-4435-8836-320B578AC64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65EADE-BAC8-412C-BDEF-435E330FF7C0}" type="pres">
      <dgm:prSet presAssocID="{F90EA46A-AB77-4468-AD84-D12770AF6B35}" presName="sibTrans" presStyleLbl="sibTrans2D1" presStyleIdx="0" presStyleCnt="2"/>
      <dgm:spPr/>
      <dgm:t>
        <a:bodyPr/>
        <a:lstStyle/>
        <a:p>
          <a:endParaRPr lang="en-US"/>
        </a:p>
      </dgm:t>
    </dgm:pt>
    <dgm:pt modelId="{73223ED1-1113-49D6-B5FA-2F055A5E0FBD}" type="pres">
      <dgm:prSet presAssocID="{F90EA46A-AB77-4468-AD84-D12770AF6B35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785469C5-F1C9-4BBD-B084-9FCA2EFA886D}" type="pres">
      <dgm:prSet presAssocID="{D498560C-8240-4ED7-8CA1-FBB7481DF86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C58C8F-BEBB-4948-A3B9-228E4F442572}" type="pres">
      <dgm:prSet presAssocID="{D932AEA9-D1EA-4531-9183-8F46273277DF}" presName="sibTrans" presStyleLbl="sibTrans2D1" presStyleIdx="1" presStyleCnt="2"/>
      <dgm:spPr/>
      <dgm:t>
        <a:bodyPr/>
        <a:lstStyle/>
        <a:p>
          <a:endParaRPr lang="en-US"/>
        </a:p>
      </dgm:t>
    </dgm:pt>
    <dgm:pt modelId="{E145B84A-E37B-471B-8D42-AA9C247A7429}" type="pres">
      <dgm:prSet presAssocID="{D932AEA9-D1EA-4531-9183-8F46273277DF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891BCEF4-785F-43AB-A51A-E30D19A0FA67}" type="pres">
      <dgm:prSet presAssocID="{99EFDD07-E5CD-417E-AF6B-20176A5F69B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E97389-03B8-4DA9-80EF-B423E6A88AE4}" srcId="{511DC924-298F-44A2-A022-C0DC4B89AB92}" destId="{99EFDD07-E5CD-417E-AF6B-20176A5F69B0}" srcOrd="2" destOrd="0" parTransId="{E72A8EEF-A028-4F2D-B5A7-7EB6191F1EA7}" sibTransId="{2499628E-5F1B-4523-84F7-EE05F3538E90}"/>
    <dgm:cxn modelId="{83A5D168-E2DF-41AE-8D26-2508905927EC}" type="presOf" srcId="{D498560C-8240-4ED7-8CA1-FBB7481DF862}" destId="{785469C5-F1C9-4BBD-B084-9FCA2EFA886D}" srcOrd="0" destOrd="0" presId="urn:microsoft.com/office/officeart/2005/8/layout/process1"/>
    <dgm:cxn modelId="{10721FF2-7E30-42FF-9B4E-E4509EE2EB57}" type="presOf" srcId="{511DC924-298F-44A2-A022-C0DC4B89AB92}" destId="{B6E5ADCF-2BF7-4453-99AE-2B4A0201D794}" srcOrd="0" destOrd="0" presId="urn:microsoft.com/office/officeart/2005/8/layout/process1"/>
    <dgm:cxn modelId="{88F05683-B0BA-4303-BAA8-39422AF88708}" type="presOf" srcId="{99EFDD07-E5CD-417E-AF6B-20176A5F69B0}" destId="{891BCEF4-785F-43AB-A51A-E30D19A0FA67}" srcOrd="0" destOrd="0" presId="urn:microsoft.com/office/officeart/2005/8/layout/process1"/>
    <dgm:cxn modelId="{CAA72AF5-EF23-43FE-9E70-C191041AD9A7}" type="presOf" srcId="{6F70AFAB-01B7-4435-8836-320B578AC643}" destId="{7FE6314F-E544-477B-8508-8A89B21F6539}" srcOrd="0" destOrd="0" presId="urn:microsoft.com/office/officeart/2005/8/layout/process1"/>
    <dgm:cxn modelId="{AC802698-A301-4DA6-97A9-4B8C92011C62}" type="presOf" srcId="{D932AEA9-D1EA-4531-9183-8F46273277DF}" destId="{10C58C8F-BEBB-4948-A3B9-228E4F442572}" srcOrd="0" destOrd="0" presId="urn:microsoft.com/office/officeart/2005/8/layout/process1"/>
    <dgm:cxn modelId="{E2307A0E-3A01-49F2-963E-BDE3E7532A53}" srcId="{511DC924-298F-44A2-A022-C0DC4B89AB92}" destId="{6F70AFAB-01B7-4435-8836-320B578AC643}" srcOrd="0" destOrd="0" parTransId="{C5CD6928-232E-4692-B23F-78BD39679EAD}" sibTransId="{F90EA46A-AB77-4468-AD84-D12770AF6B35}"/>
    <dgm:cxn modelId="{94B547AA-B1BD-40B4-AB2D-9AF4B7C164DD}" type="presOf" srcId="{D932AEA9-D1EA-4531-9183-8F46273277DF}" destId="{E145B84A-E37B-471B-8D42-AA9C247A7429}" srcOrd="1" destOrd="0" presId="urn:microsoft.com/office/officeart/2005/8/layout/process1"/>
    <dgm:cxn modelId="{1428E8DA-ED69-4B58-87ED-F0FBF4DD73FE}" srcId="{511DC924-298F-44A2-A022-C0DC4B89AB92}" destId="{D498560C-8240-4ED7-8CA1-FBB7481DF862}" srcOrd="1" destOrd="0" parTransId="{76AED2C3-B86B-42F0-B0B8-7BD3337F50E0}" sibTransId="{D932AEA9-D1EA-4531-9183-8F46273277DF}"/>
    <dgm:cxn modelId="{6568399D-80A9-41A6-A656-077EE246FFE3}" type="presOf" srcId="{F90EA46A-AB77-4468-AD84-D12770AF6B35}" destId="{73223ED1-1113-49D6-B5FA-2F055A5E0FBD}" srcOrd="1" destOrd="0" presId="urn:microsoft.com/office/officeart/2005/8/layout/process1"/>
    <dgm:cxn modelId="{84F3E002-CF86-4259-AD51-2B58F00342FF}" type="presOf" srcId="{F90EA46A-AB77-4468-AD84-D12770AF6B35}" destId="{A465EADE-BAC8-412C-BDEF-435E330FF7C0}" srcOrd="0" destOrd="0" presId="urn:microsoft.com/office/officeart/2005/8/layout/process1"/>
    <dgm:cxn modelId="{C11694E1-4CB7-47D3-9D1A-2D3DC4A414E3}" type="presParOf" srcId="{B6E5ADCF-2BF7-4453-99AE-2B4A0201D794}" destId="{7FE6314F-E544-477B-8508-8A89B21F6539}" srcOrd="0" destOrd="0" presId="urn:microsoft.com/office/officeart/2005/8/layout/process1"/>
    <dgm:cxn modelId="{B9161BB9-37CD-4055-8FDC-97DCE5880961}" type="presParOf" srcId="{B6E5ADCF-2BF7-4453-99AE-2B4A0201D794}" destId="{A465EADE-BAC8-412C-BDEF-435E330FF7C0}" srcOrd="1" destOrd="0" presId="urn:microsoft.com/office/officeart/2005/8/layout/process1"/>
    <dgm:cxn modelId="{C0D5BC11-8761-4F01-9102-F23557DBD3F3}" type="presParOf" srcId="{A465EADE-BAC8-412C-BDEF-435E330FF7C0}" destId="{73223ED1-1113-49D6-B5FA-2F055A5E0FBD}" srcOrd="0" destOrd="0" presId="urn:microsoft.com/office/officeart/2005/8/layout/process1"/>
    <dgm:cxn modelId="{9AFA5EFB-E834-4C55-A32F-4564D6A89FFD}" type="presParOf" srcId="{B6E5ADCF-2BF7-4453-99AE-2B4A0201D794}" destId="{785469C5-F1C9-4BBD-B084-9FCA2EFA886D}" srcOrd="2" destOrd="0" presId="urn:microsoft.com/office/officeart/2005/8/layout/process1"/>
    <dgm:cxn modelId="{E55C6DF8-3918-48D2-AA8F-CC64AC6CB0C1}" type="presParOf" srcId="{B6E5ADCF-2BF7-4453-99AE-2B4A0201D794}" destId="{10C58C8F-BEBB-4948-A3B9-228E4F442572}" srcOrd="3" destOrd="0" presId="urn:microsoft.com/office/officeart/2005/8/layout/process1"/>
    <dgm:cxn modelId="{4B67ECEB-D7DE-40A8-B8DD-51B92F809B3C}" type="presParOf" srcId="{10C58C8F-BEBB-4948-A3B9-228E4F442572}" destId="{E145B84A-E37B-471B-8D42-AA9C247A7429}" srcOrd="0" destOrd="0" presId="urn:microsoft.com/office/officeart/2005/8/layout/process1"/>
    <dgm:cxn modelId="{3AB0A8F3-B089-4B55-8DE6-7B4BF269B5E9}" type="presParOf" srcId="{B6E5ADCF-2BF7-4453-99AE-2B4A0201D794}" destId="{891BCEF4-785F-43AB-A51A-E30D19A0FA6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96D979-8AA6-4FFF-AC05-BDA76FB23AAA}">
      <dsp:nvSpPr>
        <dsp:cNvPr id="0" name=""/>
        <dsp:cNvSpPr/>
      </dsp:nvSpPr>
      <dsp:spPr>
        <a:xfrm>
          <a:off x="1741" y="143310"/>
          <a:ext cx="3713298" cy="222797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30000"/>
                <a:satMod val="300000"/>
              </a:schemeClr>
              <a:schemeClr val="accent1">
                <a:hueOff val="0"/>
                <a:satOff val="0"/>
                <a:lumOff val="0"/>
                <a:alphaOff val="0"/>
                <a:tint val="40000"/>
                <a:satMod val="200000"/>
              </a:schemeClr>
            </a:duotone>
          </a:blip>
          <a:tile tx="0" ty="0" sx="70000" sy="70000" flip="none" algn="ctr"/>
        </a:blipFill>
        <a:ln>
          <a:solidFill>
            <a:schemeClr val="tx1"/>
          </a:solidFill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PU present upon resident’s admission to facility </a:t>
          </a:r>
          <a:endParaRPr lang="en-US" sz="3200" b="1" kern="1200" dirty="0"/>
        </a:p>
      </dsp:txBody>
      <dsp:txXfrm>
        <a:off x="66996" y="208565"/>
        <a:ext cx="3582788" cy="2097469"/>
      </dsp:txXfrm>
    </dsp:sp>
    <dsp:sp modelId="{BFE2715F-5B12-47C0-9317-1B8E856C4F3A}">
      <dsp:nvSpPr>
        <dsp:cNvPr id="0" name=""/>
        <dsp:cNvSpPr/>
      </dsp:nvSpPr>
      <dsp:spPr>
        <a:xfrm>
          <a:off x="4086370" y="796850"/>
          <a:ext cx="787219" cy="920898"/>
        </a:xfrm>
        <a:prstGeom prst="rightArrow">
          <a:avLst>
            <a:gd name="adj1" fmla="val 60000"/>
            <a:gd name="adj2" fmla="val 5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tint val="60000"/>
                <a:hueOff val="0"/>
                <a:satOff val="0"/>
                <a:lumOff val="0"/>
                <a:alphaOff val="0"/>
                <a:tint val="30000"/>
                <a:satMod val="300000"/>
              </a:schemeClr>
              <a:schemeClr val="accent1">
                <a:tint val="60000"/>
                <a:hueOff val="0"/>
                <a:satOff val="0"/>
                <a:lumOff val="0"/>
                <a:alphaOff val="0"/>
                <a:tint val="40000"/>
                <a:satMod val="200000"/>
              </a:schemeClr>
            </a:duotone>
          </a:blip>
          <a:tile tx="0" ty="0" sx="70000" sy="70000" flip="none" algn="ctr"/>
        </a:blipFill>
        <a:ln>
          <a:solidFill>
            <a:schemeClr val="tx1"/>
          </a:solidFill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100" kern="1200" dirty="0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sp:txBody>
      <dsp:txXfrm>
        <a:off x="4086370" y="981030"/>
        <a:ext cx="551053" cy="552538"/>
      </dsp:txXfrm>
    </dsp:sp>
    <dsp:sp modelId="{655E1376-04F7-4098-BE19-AA513FFE4094}">
      <dsp:nvSpPr>
        <dsp:cNvPr id="0" name=""/>
        <dsp:cNvSpPr/>
      </dsp:nvSpPr>
      <dsp:spPr>
        <a:xfrm>
          <a:off x="5200359" y="143310"/>
          <a:ext cx="3713298" cy="222797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30000"/>
                <a:satMod val="300000"/>
              </a:schemeClr>
              <a:schemeClr val="accent1">
                <a:hueOff val="0"/>
                <a:satOff val="0"/>
                <a:lumOff val="0"/>
                <a:alphaOff val="0"/>
                <a:tint val="40000"/>
                <a:satMod val="200000"/>
              </a:schemeClr>
            </a:duotone>
          </a:blip>
          <a:tile tx="0" ty="0" sx="70000" sy="70000" flip="none" algn="ctr"/>
        </a:blipFill>
        <a:ln>
          <a:solidFill>
            <a:schemeClr val="tx1"/>
          </a:solidFill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Code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Present on Admission/Entry or Reentry </a:t>
          </a:r>
          <a:endParaRPr lang="en-US" sz="3200" b="1" kern="1200" dirty="0"/>
        </a:p>
      </dsp:txBody>
      <dsp:txXfrm>
        <a:off x="5265614" y="208565"/>
        <a:ext cx="3582788" cy="20974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C36A9D-4F75-4776-9B2D-17F9C9087324}">
      <dsp:nvSpPr>
        <dsp:cNvPr id="0" name=""/>
        <dsp:cNvSpPr/>
      </dsp:nvSpPr>
      <dsp:spPr>
        <a:xfrm>
          <a:off x="1743" y="484623"/>
          <a:ext cx="3718588" cy="2231153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>
          <a:solidFill>
            <a:schemeClr val="tx1"/>
          </a:solidFill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Res. acquired PU in facility </a:t>
          </a:r>
          <a:endParaRPr lang="en-US" sz="3200" b="1" kern="1200" dirty="0"/>
        </a:p>
      </dsp:txBody>
      <dsp:txXfrm>
        <a:off x="67091" y="549971"/>
        <a:ext cx="3587892" cy="2100457"/>
      </dsp:txXfrm>
    </dsp:sp>
    <dsp:sp modelId="{8D0B56C9-3D85-4208-A7AA-96351A8CAFD0}">
      <dsp:nvSpPr>
        <dsp:cNvPr id="0" name=""/>
        <dsp:cNvSpPr/>
      </dsp:nvSpPr>
      <dsp:spPr>
        <a:xfrm>
          <a:off x="4092191" y="1139095"/>
          <a:ext cx="788340" cy="922209"/>
        </a:xfrm>
        <a:prstGeom prst="rightArrow">
          <a:avLst>
            <a:gd name="adj1" fmla="val 60000"/>
            <a:gd name="adj2" fmla="val 5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tint val="60000"/>
                <a:hueOff val="0"/>
                <a:satOff val="0"/>
                <a:lumOff val="0"/>
                <a:alphaOff val="0"/>
                <a:tint val="30000"/>
                <a:satMod val="300000"/>
              </a:schemeClr>
              <a:schemeClr val="accent1">
                <a:tint val="60000"/>
                <a:hueOff val="0"/>
                <a:satOff val="0"/>
                <a:lumOff val="0"/>
                <a:alphaOff val="0"/>
                <a:tint val="40000"/>
                <a:satMod val="200000"/>
              </a:schemeClr>
            </a:duotone>
          </a:blip>
          <a:tile tx="0" ty="0" sx="70000" sy="70000" flip="none" algn="ctr"/>
        </a:blipFill>
        <a:ln>
          <a:solidFill>
            <a:schemeClr val="tx1"/>
          </a:solidFill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100" kern="1200" dirty="0"/>
        </a:p>
      </dsp:txBody>
      <dsp:txXfrm>
        <a:off x="4092191" y="1323537"/>
        <a:ext cx="551838" cy="553325"/>
      </dsp:txXfrm>
    </dsp:sp>
    <dsp:sp modelId="{9281CBD3-6841-4FE1-B9D7-E86F470397F7}">
      <dsp:nvSpPr>
        <dsp:cNvPr id="0" name=""/>
        <dsp:cNvSpPr/>
      </dsp:nvSpPr>
      <dsp:spPr>
        <a:xfrm>
          <a:off x="5207767" y="484623"/>
          <a:ext cx="3718588" cy="2231153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>
          <a:solidFill>
            <a:schemeClr val="tx1"/>
          </a:solidFill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u="none" kern="1200" dirty="0" smtClean="0"/>
            <a:t>Do </a:t>
          </a:r>
          <a:r>
            <a:rPr lang="en-US" sz="3200" b="1" u="sng" kern="1200" dirty="0" smtClean="0"/>
            <a:t>NOT</a:t>
          </a:r>
          <a:r>
            <a:rPr lang="en-US" sz="3200" b="1" kern="1200" dirty="0" smtClean="0"/>
            <a:t> code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 Present on Admission/Entry or Reentry</a:t>
          </a:r>
          <a:endParaRPr lang="en-US" sz="3200" b="1" kern="1200" dirty="0"/>
        </a:p>
      </dsp:txBody>
      <dsp:txXfrm>
        <a:off x="5273115" y="549971"/>
        <a:ext cx="3587892" cy="21004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DBB98F-828E-48A3-B1AF-3F8117F39870}">
      <dsp:nvSpPr>
        <dsp:cNvPr id="0" name=""/>
        <dsp:cNvSpPr/>
      </dsp:nvSpPr>
      <dsp:spPr>
        <a:xfrm>
          <a:off x="12077" y="0"/>
          <a:ext cx="2319748" cy="2438400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bg2">
                  <a:lumMod val="50000"/>
                </a:schemeClr>
              </a:solidFill>
            </a:rPr>
            <a:t>PU present upon resident’s admission/ entry or reentry  </a:t>
          </a:r>
          <a:endParaRPr lang="en-US" sz="24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80020" y="67943"/>
        <a:ext cx="2183862" cy="2302514"/>
      </dsp:txXfrm>
    </dsp:sp>
    <dsp:sp modelId="{74C02F7F-5D69-430A-B364-6D22FC6972C7}">
      <dsp:nvSpPr>
        <dsp:cNvPr id="0" name=""/>
        <dsp:cNvSpPr/>
      </dsp:nvSpPr>
      <dsp:spPr>
        <a:xfrm>
          <a:off x="2563800" y="931551"/>
          <a:ext cx="491786" cy="5752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>
        <a:off x="2563800" y="1046610"/>
        <a:ext cx="344250" cy="345179"/>
      </dsp:txXfrm>
    </dsp:sp>
    <dsp:sp modelId="{7E1927B7-8B8D-4782-9D85-DD1B6ABA9160}">
      <dsp:nvSpPr>
        <dsp:cNvPr id="0" name=""/>
        <dsp:cNvSpPr/>
      </dsp:nvSpPr>
      <dsp:spPr>
        <a:xfrm>
          <a:off x="3259725" y="0"/>
          <a:ext cx="2319748" cy="2438400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bg2">
                  <a:lumMod val="50000"/>
                </a:schemeClr>
              </a:solidFill>
            </a:rPr>
            <a:t>PU increases in Numerical Stage in facility </a:t>
          </a:r>
          <a:endParaRPr lang="en-US" sz="2400" b="1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327668" y="67943"/>
        <a:ext cx="2183862" cy="2302514"/>
      </dsp:txXfrm>
    </dsp:sp>
    <dsp:sp modelId="{0559C02F-F62F-4C5C-A390-B371E4C15608}">
      <dsp:nvSpPr>
        <dsp:cNvPr id="0" name=""/>
        <dsp:cNvSpPr/>
      </dsp:nvSpPr>
      <dsp:spPr>
        <a:xfrm>
          <a:off x="5811449" y="931551"/>
          <a:ext cx="491786" cy="5752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>
        <a:off x="5811449" y="1046610"/>
        <a:ext cx="344250" cy="345179"/>
      </dsp:txXfrm>
    </dsp:sp>
    <dsp:sp modelId="{D75D1E0F-DB21-40E1-8E67-3E5EEB8246C7}">
      <dsp:nvSpPr>
        <dsp:cNvPr id="0" name=""/>
        <dsp:cNvSpPr/>
      </dsp:nvSpPr>
      <dsp:spPr>
        <a:xfrm>
          <a:off x="6507373" y="0"/>
          <a:ext cx="2319748" cy="2438400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u="none" kern="1200" dirty="0" smtClean="0">
              <a:solidFill>
                <a:schemeClr val="bg2">
                  <a:lumMod val="50000"/>
                </a:schemeClr>
              </a:solidFill>
            </a:rPr>
            <a:t>Code PU  at that higher stage &amp; Do </a:t>
          </a:r>
          <a:r>
            <a:rPr lang="en-US" sz="2400" b="1" u="sng" kern="1200" dirty="0" smtClean="0">
              <a:solidFill>
                <a:schemeClr val="bg2">
                  <a:lumMod val="50000"/>
                </a:schemeClr>
              </a:solidFill>
            </a:rPr>
            <a:t>NOT</a:t>
          </a:r>
          <a:r>
            <a:rPr lang="en-US" sz="2400" b="1" kern="1200" dirty="0" smtClean="0">
              <a:solidFill>
                <a:schemeClr val="bg2">
                  <a:lumMod val="50000"/>
                </a:schemeClr>
              </a:solidFill>
            </a:rPr>
            <a:t> code “Present on Admission/ Entry or        Reentry” </a:t>
          </a:r>
          <a:endParaRPr lang="en-US" sz="2400" b="1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6575316" y="67943"/>
        <a:ext cx="2183862" cy="23025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2E3A95-9AC7-4023-B652-E1A136E730A4}">
      <dsp:nvSpPr>
        <dsp:cNvPr id="0" name=""/>
        <dsp:cNvSpPr/>
      </dsp:nvSpPr>
      <dsp:spPr>
        <a:xfrm>
          <a:off x="9873" y="64946"/>
          <a:ext cx="1857329" cy="2841906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bg2">
                  <a:lumMod val="10000"/>
                </a:schemeClr>
              </a:solidFill>
            </a:rPr>
            <a:t>PU unstageable upon resident’s admission/entry or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bg2">
                  <a:lumMod val="10000"/>
                </a:schemeClr>
              </a:solidFill>
            </a:rPr>
            <a:t>reentry </a:t>
          </a:r>
          <a:endParaRPr lang="en-US" sz="24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64272" y="119345"/>
        <a:ext cx="1748531" cy="2733108"/>
      </dsp:txXfrm>
    </dsp:sp>
    <dsp:sp modelId="{FAF32C40-0C1C-4920-BF32-5F39BC30D3E1}">
      <dsp:nvSpPr>
        <dsp:cNvPr id="0" name=""/>
        <dsp:cNvSpPr/>
      </dsp:nvSpPr>
      <dsp:spPr>
        <a:xfrm>
          <a:off x="2021373" y="1294727"/>
          <a:ext cx="326842" cy="3823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>
        <a:off x="2021373" y="1371196"/>
        <a:ext cx="228789" cy="229406"/>
      </dsp:txXfrm>
    </dsp:sp>
    <dsp:sp modelId="{E4D15B14-88CB-4F44-9BCC-588A446788AF}">
      <dsp:nvSpPr>
        <dsp:cNvPr id="0" name=""/>
        <dsp:cNvSpPr/>
      </dsp:nvSpPr>
      <dsp:spPr>
        <a:xfrm>
          <a:off x="2483886" y="64946"/>
          <a:ext cx="1542203" cy="2841906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bg2">
                  <a:lumMod val="10000"/>
                </a:schemeClr>
              </a:solidFill>
            </a:rPr>
            <a:t>PU becomes stageable</a:t>
          </a:r>
          <a:r>
            <a:rPr lang="en-US" sz="2400" kern="1200" dirty="0" smtClean="0"/>
            <a:t> </a:t>
          </a:r>
          <a:endParaRPr lang="en-US" sz="2400" kern="1200" dirty="0"/>
        </a:p>
      </dsp:txBody>
      <dsp:txXfrm>
        <a:off x="2529056" y="110116"/>
        <a:ext cx="1451863" cy="2751566"/>
      </dsp:txXfrm>
    </dsp:sp>
    <dsp:sp modelId="{4EA877F6-758B-49C5-BEFB-3D254D6D19A4}">
      <dsp:nvSpPr>
        <dsp:cNvPr id="0" name=""/>
        <dsp:cNvSpPr/>
      </dsp:nvSpPr>
      <dsp:spPr>
        <a:xfrm>
          <a:off x="4180261" y="1294727"/>
          <a:ext cx="326842" cy="3823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4180261" y="1371196"/>
        <a:ext cx="228789" cy="229406"/>
      </dsp:txXfrm>
    </dsp:sp>
    <dsp:sp modelId="{9BE2A670-75C7-4AC2-BC40-218E7EC1F770}">
      <dsp:nvSpPr>
        <dsp:cNvPr id="0" name=""/>
        <dsp:cNvSpPr/>
      </dsp:nvSpPr>
      <dsp:spPr>
        <a:xfrm>
          <a:off x="4642774" y="0"/>
          <a:ext cx="1621447" cy="2971800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2">
                  <a:lumMod val="10000"/>
                </a:schemeClr>
              </a:solidFill>
            </a:rPr>
            <a:t>Code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2">
                  <a:lumMod val="10000"/>
                </a:schemeClr>
              </a:solidFill>
            </a:rPr>
            <a:t>“Present on Admission/Entry or          Reentry” at first Numerical Stage became stageable</a:t>
          </a:r>
          <a:endParaRPr lang="en-US" sz="20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4690265" y="47491"/>
        <a:ext cx="1526465" cy="2876818"/>
      </dsp:txXfrm>
    </dsp:sp>
    <dsp:sp modelId="{A5B8AAA6-3D98-4F99-8A3B-F2F945F3DFA0}">
      <dsp:nvSpPr>
        <dsp:cNvPr id="0" name=""/>
        <dsp:cNvSpPr/>
      </dsp:nvSpPr>
      <dsp:spPr>
        <a:xfrm>
          <a:off x="6418393" y="1294727"/>
          <a:ext cx="326842" cy="3823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6418393" y="1371196"/>
        <a:ext cx="228789" cy="229406"/>
      </dsp:txXfrm>
    </dsp:sp>
    <dsp:sp modelId="{FBABADD7-2AAE-4DEB-A191-A91883212D6F}">
      <dsp:nvSpPr>
        <dsp:cNvPr id="0" name=""/>
        <dsp:cNvSpPr/>
      </dsp:nvSpPr>
      <dsp:spPr>
        <a:xfrm>
          <a:off x="6880906" y="97558"/>
          <a:ext cx="2024620" cy="2776682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accent5">
                  <a:lumMod val="50000"/>
                </a:schemeClr>
              </a:solidFill>
            </a:rPr>
            <a:t>If Numerical Stage later increases,  code PU  at  higher stage &amp;             Do </a:t>
          </a:r>
          <a:r>
            <a:rPr lang="en-US" sz="2000" b="1" u="sng" kern="1200" dirty="0" smtClean="0">
              <a:solidFill>
                <a:schemeClr val="accent5">
                  <a:lumMod val="50000"/>
                </a:schemeClr>
              </a:solidFill>
            </a:rPr>
            <a:t>NOT </a:t>
          </a:r>
          <a:r>
            <a:rPr lang="en-US" sz="2000" b="1" kern="1200" dirty="0" smtClean="0">
              <a:solidFill>
                <a:schemeClr val="accent5">
                  <a:lumMod val="50000"/>
                </a:schemeClr>
              </a:solidFill>
            </a:rPr>
            <a:t>code as “Present on Admission/  Entry or          Reentry”</a:t>
          </a:r>
          <a:endParaRPr lang="en-US" sz="2000" b="1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6940205" y="156857"/>
        <a:ext cx="1906022" cy="26580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28020-E4AF-44C7-B314-35756A6C531A}">
      <dsp:nvSpPr>
        <dsp:cNvPr id="0" name=""/>
        <dsp:cNvSpPr/>
      </dsp:nvSpPr>
      <dsp:spPr>
        <a:xfrm>
          <a:off x="7288" y="163694"/>
          <a:ext cx="2033172" cy="1882411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bg2">
                  <a:lumMod val="10000"/>
                </a:schemeClr>
              </a:solidFill>
            </a:rPr>
            <a:t>Res. acquired PU in facility   </a:t>
          </a:r>
          <a:endParaRPr lang="en-US" sz="24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62422" y="218828"/>
        <a:ext cx="1922904" cy="1772143"/>
      </dsp:txXfrm>
    </dsp:sp>
    <dsp:sp modelId="{C508C9B0-80F6-4523-9E86-461ACE5F4516}">
      <dsp:nvSpPr>
        <dsp:cNvPr id="0" name=""/>
        <dsp:cNvSpPr/>
      </dsp:nvSpPr>
      <dsp:spPr>
        <a:xfrm>
          <a:off x="2294801" y="789517"/>
          <a:ext cx="539201" cy="6307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/>
        </a:p>
      </dsp:txBody>
      <dsp:txXfrm>
        <a:off x="2294801" y="915670"/>
        <a:ext cx="377441" cy="378458"/>
      </dsp:txXfrm>
    </dsp:sp>
    <dsp:sp modelId="{9DF4B4A2-41AD-4959-89D5-61726BC5592A}">
      <dsp:nvSpPr>
        <dsp:cNvPr id="0" name=""/>
        <dsp:cNvSpPr/>
      </dsp:nvSpPr>
      <dsp:spPr>
        <a:xfrm>
          <a:off x="3057823" y="146628"/>
          <a:ext cx="2076359" cy="191654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bg2">
                  <a:lumMod val="10000"/>
                </a:schemeClr>
              </a:solidFill>
            </a:rPr>
            <a:t>Res. hospitalized &amp; PU Numerical Stage or US remains same</a:t>
          </a:r>
          <a:endParaRPr lang="en-US" sz="24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3113957" y="202762"/>
        <a:ext cx="1964091" cy="1804275"/>
      </dsp:txXfrm>
    </dsp:sp>
    <dsp:sp modelId="{0493B94B-4E65-4D92-8C9D-5F6B32FC7D2A}">
      <dsp:nvSpPr>
        <dsp:cNvPr id="0" name=""/>
        <dsp:cNvSpPr/>
      </dsp:nvSpPr>
      <dsp:spPr>
        <a:xfrm>
          <a:off x="5388523" y="789517"/>
          <a:ext cx="539201" cy="6307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-490249"/>
            <a:satOff val="-4366"/>
            <a:lumOff val="32724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/>
        </a:p>
      </dsp:txBody>
      <dsp:txXfrm>
        <a:off x="5388523" y="915670"/>
        <a:ext cx="377441" cy="378458"/>
      </dsp:txXfrm>
    </dsp:sp>
    <dsp:sp modelId="{414CEEEF-F0E0-48E6-A374-6C1E898F1A81}">
      <dsp:nvSpPr>
        <dsp:cNvPr id="0" name=""/>
        <dsp:cNvSpPr/>
      </dsp:nvSpPr>
      <dsp:spPr>
        <a:xfrm>
          <a:off x="6151544" y="-39163"/>
          <a:ext cx="2604166" cy="2288126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bg2">
                  <a:lumMod val="10000"/>
                </a:schemeClr>
              </a:solidFill>
            </a:rPr>
            <a:t>When Res. returns to facility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bg2">
                  <a:lumMod val="10000"/>
                </a:schemeClr>
              </a:solidFill>
            </a:rPr>
            <a:t>Do </a:t>
          </a:r>
          <a:r>
            <a:rPr lang="en-US" sz="2400" b="1" u="sng" kern="1200" dirty="0" smtClean="0">
              <a:solidFill>
                <a:schemeClr val="bg2">
                  <a:lumMod val="10000"/>
                </a:schemeClr>
              </a:solidFill>
            </a:rPr>
            <a:t>NOT</a:t>
          </a:r>
          <a:r>
            <a:rPr lang="en-US" sz="2400" b="1" kern="1200" dirty="0" smtClean="0">
              <a:solidFill>
                <a:schemeClr val="bg2">
                  <a:lumMod val="10000"/>
                </a:schemeClr>
              </a:solidFill>
            </a:rPr>
            <a:t> code PU  “Present on Admission/Entry or Reentry”   </a:t>
          </a:r>
          <a:endParaRPr lang="en-US" sz="24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6218561" y="27854"/>
        <a:ext cx="2470132" cy="21540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A06E4F-A4B9-462E-BBAA-8EA2155A517A}">
      <dsp:nvSpPr>
        <dsp:cNvPr id="0" name=""/>
        <dsp:cNvSpPr/>
      </dsp:nvSpPr>
      <dsp:spPr>
        <a:xfrm>
          <a:off x="147998" y="148098"/>
          <a:ext cx="2000008" cy="203873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accent1">
                  <a:lumMod val="75000"/>
                </a:schemeClr>
              </a:solidFill>
            </a:rPr>
            <a:t>Res. acquired PU  in facility </a:t>
          </a:r>
          <a:endParaRPr lang="en-US" sz="24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206576" y="206676"/>
        <a:ext cx="1882852" cy="1921574"/>
      </dsp:txXfrm>
    </dsp:sp>
    <dsp:sp modelId="{D2C9BBA5-8E30-40CB-888A-651D8DE4E4EF}">
      <dsp:nvSpPr>
        <dsp:cNvPr id="0" name=""/>
        <dsp:cNvSpPr/>
      </dsp:nvSpPr>
      <dsp:spPr>
        <a:xfrm rot="21438271">
          <a:off x="2356960" y="928189"/>
          <a:ext cx="443892" cy="6063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2357034" y="1052596"/>
        <a:ext cx="310724" cy="363829"/>
      </dsp:txXfrm>
    </dsp:sp>
    <dsp:sp modelId="{DDDCB791-37A7-4FEC-B42A-8B4F9BFC8DAA}">
      <dsp:nvSpPr>
        <dsp:cNvPr id="0" name=""/>
        <dsp:cNvSpPr/>
      </dsp:nvSpPr>
      <dsp:spPr>
        <a:xfrm>
          <a:off x="2984706" y="148098"/>
          <a:ext cx="2054827" cy="229460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accent1">
                  <a:lumMod val="50000"/>
                </a:schemeClr>
              </a:solidFill>
            </a:rPr>
            <a:t>Res. Hospitalized &amp;  PU Numerical Stage increased</a:t>
          </a:r>
          <a:endParaRPr lang="en-US" sz="2400" b="1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3044890" y="208282"/>
        <a:ext cx="1934459" cy="2174234"/>
      </dsp:txXfrm>
    </dsp:sp>
    <dsp:sp modelId="{1C3FABCA-F918-4214-8FC8-C77182C9E216}">
      <dsp:nvSpPr>
        <dsp:cNvPr id="0" name=""/>
        <dsp:cNvSpPr/>
      </dsp:nvSpPr>
      <dsp:spPr>
        <a:xfrm>
          <a:off x="5284043" y="992209"/>
          <a:ext cx="518358" cy="6063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5284043" y="1113485"/>
        <a:ext cx="362851" cy="363829"/>
      </dsp:txXfrm>
    </dsp:sp>
    <dsp:sp modelId="{6D85658A-8298-480D-9B18-289E7441006F}">
      <dsp:nvSpPr>
        <dsp:cNvPr id="0" name=""/>
        <dsp:cNvSpPr/>
      </dsp:nvSpPr>
      <dsp:spPr>
        <a:xfrm>
          <a:off x="6017569" y="9670"/>
          <a:ext cx="2738767" cy="257145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accent5">
                  <a:lumMod val="50000"/>
                </a:schemeClr>
              </a:solidFill>
            </a:rPr>
            <a:t>When Res. returns to facility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accent5">
                  <a:lumMod val="50000"/>
                </a:schemeClr>
              </a:solidFill>
            </a:rPr>
            <a:t>code  PU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accent5">
                  <a:lumMod val="50000"/>
                </a:schemeClr>
              </a:solidFill>
            </a:rPr>
            <a:t> “Present on Admission/Entry or Reentry”     </a:t>
          </a:r>
          <a:endParaRPr lang="en-US" sz="24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6092884" y="84985"/>
        <a:ext cx="2588137" cy="242082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51B901-2EB6-4997-86BB-E92C21D6D61B}">
      <dsp:nvSpPr>
        <dsp:cNvPr id="0" name=""/>
        <dsp:cNvSpPr/>
      </dsp:nvSpPr>
      <dsp:spPr>
        <a:xfrm>
          <a:off x="0" y="81644"/>
          <a:ext cx="2188720" cy="2122711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accent5">
                  <a:lumMod val="50000"/>
                </a:schemeClr>
              </a:solidFill>
            </a:rPr>
            <a:t>Res. has PU when admitted to  facility</a:t>
          </a:r>
          <a:endParaRPr lang="en-US" sz="2400" b="1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62172" y="143816"/>
        <a:ext cx="2064376" cy="1998367"/>
      </dsp:txXfrm>
    </dsp:sp>
    <dsp:sp modelId="{783CE3CA-E84E-42FA-BF02-C99FD424D982}">
      <dsp:nvSpPr>
        <dsp:cNvPr id="0" name=""/>
        <dsp:cNvSpPr/>
      </dsp:nvSpPr>
      <dsp:spPr>
        <a:xfrm>
          <a:off x="2436175" y="839809"/>
          <a:ext cx="524604" cy="6063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2436175" y="961085"/>
        <a:ext cx="367223" cy="363829"/>
      </dsp:txXfrm>
    </dsp:sp>
    <dsp:sp modelId="{403D3763-C9A6-48F9-8EF7-45373B7D79DE}">
      <dsp:nvSpPr>
        <dsp:cNvPr id="0" name=""/>
        <dsp:cNvSpPr/>
      </dsp:nvSpPr>
      <dsp:spPr>
        <a:xfrm>
          <a:off x="3178540" y="87057"/>
          <a:ext cx="2149550" cy="2111885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accent5">
                  <a:lumMod val="50000"/>
                </a:schemeClr>
              </a:solidFill>
            </a:rPr>
            <a:t>Res. Hospitalized &amp; PU Stage/US remains same</a:t>
          </a:r>
          <a:endParaRPr lang="en-US" sz="2400" b="1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3240395" y="148912"/>
        <a:ext cx="2025840" cy="1988175"/>
      </dsp:txXfrm>
    </dsp:sp>
    <dsp:sp modelId="{862CEA68-2C5F-4A19-9EBA-0FB2E64DDE2F}">
      <dsp:nvSpPr>
        <dsp:cNvPr id="0" name=""/>
        <dsp:cNvSpPr/>
      </dsp:nvSpPr>
      <dsp:spPr>
        <a:xfrm>
          <a:off x="5572600" y="839809"/>
          <a:ext cx="518358" cy="6063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5572600" y="961085"/>
        <a:ext cx="362851" cy="363829"/>
      </dsp:txXfrm>
    </dsp:sp>
    <dsp:sp modelId="{73E57F4C-A3DA-4EAE-A24C-F3DA10B4FAB8}">
      <dsp:nvSpPr>
        <dsp:cNvPr id="0" name=""/>
        <dsp:cNvSpPr/>
      </dsp:nvSpPr>
      <dsp:spPr>
        <a:xfrm>
          <a:off x="6306126" y="5829"/>
          <a:ext cx="2445088" cy="2274341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accent5">
                  <a:lumMod val="50000"/>
                </a:schemeClr>
              </a:solidFill>
            </a:rPr>
            <a:t>When Res. returns,            Do NOT code PU “Present on Admission/ Entry or         Reentry”</a:t>
          </a:r>
          <a:endParaRPr lang="en-US" sz="2400" b="1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6372739" y="72442"/>
        <a:ext cx="2311862" cy="214111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E6314F-E544-477B-8508-8A89B21F6539}">
      <dsp:nvSpPr>
        <dsp:cNvPr id="0" name=""/>
        <dsp:cNvSpPr/>
      </dsp:nvSpPr>
      <dsp:spPr>
        <a:xfrm>
          <a:off x="11869" y="59446"/>
          <a:ext cx="2279753" cy="308150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Res. has PU when admitted to facility</a:t>
          </a:r>
          <a:endParaRPr lang="en-US" sz="2800" b="1" kern="1200" dirty="0"/>
        </a:p>
      </dsp:txBody>
      <dsp:txXfrm>
        <a:off x="78641" y="126218"/>
        <a:ext cx="2146209" cy="2947963"/>
      </dsp:txXfrm>
    </dsp:sp>
    <dsp:sp modelId="{A465EADE-BAC8-412C-BDEF-435E330FF7C0}">
      <dsp:nvSpPr>
        <dsp:cNvPr id="0" name=""/>
        <dsp:cNvSpPr/>
      </dsp:nvSpPr>
      <dsp:spPr>
        <a:xfrm>
          <a:off x="2519597" y="1317510"/>
          <a:ext cx="483307" cy="565378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>
        <a:off x="2519597" y="1430586"/>
        <a:ext cx="338315" cy="339226"/>
      </dsp:txXfrm>
    </dsp:sp>
    <dsp:sp modelId="{785469C5-F1C9-4BBD-B084-9FCA2EFA886D}">
      <dsp:nvSpPr>
        <dsp:cNvPr id="0" name=""/>
        <dsp:cNvSpPr/>
      </dsp:nvSpPr>
      <dsp:spPr>
        <a:xfrm>
          <a:off x="3203523" y="59446"/>
          <a:ext cx="2279753" cy="308150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Res. Hospitalized &amp; Numerical PU stage increases</a:t>
          </a:r>
          <a:endParaRPr lang="en-US" sz="2800" b="1" kern="1200" dirty="0"/>
        </a:p>
      </dsp:txBody>
      <dsp:txXfrm>
        <a:off x="3270295" y="126218"/>
        <a:ext cx="2146209" cy="2947963"/>
      </dsp:txXfrm>
    </dsp:sp>
    <dsp:sp modelId="{10C58C8F-BEBB-4948-A3B9-228E4F442572}">
      <dsp:nvSpPr>
        <dsp:cNvPr id="0" name=""/>
        <dsp:cNvSpPr/>
      </dsp:nvSpPr>
      <dsp:spPr>
        <a:xfrm>
          <a:off x="5711251" y="1317510"/>
          <a:ext cx="483307" cy="565378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>
        <a:off x="5711251" y="1430586"/>
        <a:ext cx="338315" cy="339226"/>
      </dsp:txXfrm>
    </dsp:sp>
    <dsp:sp modelId="{891BCEF4-785F-43AB-A51A-E30D19A0FA67}">
      <dsp:nvSpPr>
        <dsp:cNvPr id="0" name=""/>
        <dsp:cNvSpPr/>
      </dsp:nvSpPr>
      <dsp:spPr>
        <a:xfrm>
          <a:off x="6395177" y="59446"/>
          <a:ext cx="2279753" cy="308150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When Res. returns,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code PU  “Present on Admission/Entry or   Reentry”</a:t>
          </a:r>
          <a:endParaRPr lang="en-US" sz="2800" b="1" kern="1200" dirty="0"/>
        </a:p>
      </dsp:txBody>
      <dsp:txXfrm>
        <a:off x="6461949" y="126218"/>
        <a:ext cx="2146209" cy="29479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66733" cy="468474"/>
          </a:xfrm>
          <a:prstGeom prst="rect">
            <a:avLst/>
          </a:prstGeom>
        </p:spPr>
        <p:txBody>
          <a:bodyPr vert="horz" lIns="93931" tIns="46966" rIns="93931" bIns="4696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003"/>
            <a:ext cx="3066733" cy="468474"/>
          </a:xfrm>
          <a:prstGeom prst="rect">
            <a:avLst/>
          </a:prstGeom>
        </p:spPr>
        <p:txBody>
          <a:bodyPr vert="horz" lIns="93931" tIns="46966" rIns="93931" bIns="4696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4" y="8893003"/>
            <a:ext cx="3066733" cy="468474"/>
          </a:xfrm>
          <a:prstGeom prst="rect">
            <a:avLst/>
          </a:prstGeom>
        </p:spPr>
        <p:txBody>
          <a:bodyPr vert="horz" lIns="93931" tIns="46966" rIns="93931" bIns="4696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1E4FD1E-8FCD-4BE4-9DA0-281BCE8249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0233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2-04-21T23:11:10.00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323 13146,'0'0,"49"0,-24 0,0 0,0 0,0 0,49-24,75 24,-75 0,-49 0,0 0,-25 0,25 0,24 0,1 0,0 0,-1 0,-49 0,25 0,25 0,-26 0,1 0,0 0,-25-25,25 25,0 0,24 0,-49 0,25 0,0 0,0 0,-25 0,24 0,1 0,0-25,-25 25,25 0,0 0,-1 0,-24 0,25 0,-25 0,25 0,-25 0,50 0,-50 0,24 0,-24 0,25 0,0 0,-25 0,25 0,-25 0,25 0,-1 0,-24 0,25 0,-25 0,25 0,-25 0,25 25,0-25,-25 0,25 0,-25 0,24 0,1 0,-25 0,25 0,-25 0,25 0,-25 0,25 0,-1 0,26 0,0 0,-26 0,1 0,0 0,0 0,-25 0,25 0,-1 0,1 0,-25 0,25 0,0 0,0 0,-1 0,1 0,0 0,25 0,-26 0,-24 0,25 0,0 0,-25 0,25 0,0 0,-1 0,1 0,0 0,0 0,0 0,-1 0,26 0,-25 0,0 0,-1 0,-24 0,25 0,0 0,0 0,25 0,-26 0,1 0,0 0,-25 0,25 0,0 0,24 0,-49 0,50 0,-25 0,24 0,-24 0,0 0,0 0,-1 0,26 0,-25 0,0 0,24 0,1 0,-50 0,25 0,24 0,-49 0,25 0,0 0,0 0,-1 25,1-25,50 0,-26 0,1 24,24 1,-24-25,24 0,-49 0,0 0,25 0,-1 0,26 0,-26 0,26 0,-26 0,1 0,-25 0,24 0,-24 0,25 0,-26 0,1 0,25 0,-25 0,-25 0,24 0,1 0,25 0,-25 0,0 0,-1 0,1 0,0 0,-25 0,25 0,-25 0,49 0,-24 0,0 0,0 0,-25 0,25 0,-1 0,26 0,-50 0,25 0,-25 0,49 0,-24 25,0-25,-25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2-04-21T23:11:10.49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5507 13196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2-04-21T23:11:11.68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5532 13196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2-04-21T23:11:17.93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199 13072,'0'0,"25"0,-1 0,1 0,0 0,25 0,-26 0,-24 0,25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66733" cy="468474"/>
          </a:xfrm>
          <a:prstGeom prst="rect">
            <a:avLst/>
          </a:prstGeom>
        </p:spPr>
        <p:txBody>
          <a:bodyPr vert="horz" lIns="93931" tIns="46966" rIns="93931" bIns="4696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4" y="1"/>
            <a:ext cx="3066733" cy="468474"/>
          </a:xfrm>
          <a:prstGeom prst="rect">
            <a:avLst/>
          </a:prstGeom>
        </p:spPr>
        <p:txBody>
          <a:bodyPr vert="horz" lIns="93931" tIns="46966" rIns="93931" bIns="4696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E523ED5-85F5-485F-ABAC-F99742990CF0}" type="datetimeFigureOut">
              <a:rPr lang="en-US"/>
              <a:pPr>
                <a:defRPr/>
              </a:pPr>
              <a:t>11/09/2015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8563" y="703263"/>
            <a:ext cx="4679950" cy="3509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1" tIns="46966" rIns="93931" bIns="4696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8102"/>
            <a:ext cx="5661660" cy="4213064"/>
          </a:xfrm>
          <a:prstGeom prst="rect">
            <a:avLst/>
          </a:prstGeom>
        </p:spPr>
        <p:txBody>
          <a:bodyPr vert="horz" lIns="93931" tIns="46966" rIns="93931" bIns="46966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003"/>
            <a:ext cx="3066733" cy="468474"/>
          </a:xfrm>
          <a:prstGeom prst="rect">
            <a:avLst/>
          </a:prstGeom>
        </p:spPr>
        <p:txBody>
          <a:bodyPr vert="horz" lIns="93931" tIns="46966" rIns="93931" bIns="4696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4" y="8893003"/>
            <a:ext cx="3066733" cy="468474"/>
          </a:xfrm>
          <a:prstGeom prst="rect">
            <a:avLst/>
          </a:prstGeom>
        </p:spPr>
        <p:txBody>
          <a:bodyPr vert="horz" lIns="93931" tIns="46966" rIns="93931" bIns="4696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66CFD4A-E66A-4E49-A66A-8A865CC4A7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9051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36663" y="153988"/>
            <a:ext cx="4681537" cy="35115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230775" y="3760580"/>
            <a:ext cx="6615526" cy="5602496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sz="1600" dirty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DB5F63-5027-4D6B-87FA-520C3CE4384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17538" y="460375"/>
            <a:ext cx="5603875" cy="42021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7708" y="4758285"/>
            <a:ext cx="5661660" cy="4297805"/>
          </a:xfrm>
        </p:spPr>
        <p:txBody>
          <a:bodyPr>
            <a:normAutofit/>
          </a:bodyPr>
          <a:lstStyle/>
          <a:p>
            <a:pPr marL="0" indent="0">
              <a:buFont typeface="Arial" pitchFamily="34" charset="0"/>
              <a:buNone/>
            </a:pPr>
            <a:endParaRPr lang="en-US" sz="1800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CFD4A-E66A-4E49-A66A-8A865CC4A7F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198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89025" y="153988"/>
            <a:ext cx="5421313" cy="4067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35904" y="4221058"/>
            <a:ext cx="6422635" cy="4494975"/>
          </a:xfrm>
        </p:spPr>
        <p:txBody>
          <a:bodyPr>
            <a:noAutofit/>
          </a:bodyPr>
          <a:lstStyle/>
          <a:p>
            <a:endParaRPr lang="en-US" sz="1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CFD4A-E66A-4E49-A66A-8A865CC4A7F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3325" y="703263"/>
            <a:ext cx="5203825" cy="3902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7708" y="4988524"/>
            <a:ext cx="5583026" cy="3672641"/>
          </a:xfrm>
        </p:spPr>
        <p:txBody>
          <a:bodyPr>
            <a:normAutofit/>
          </a:bodyPr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CFD4A-E66A-4E49-A66A-8A865CC4A7F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84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5663" y="230188"/>
            <a:ext cx="5629275" cy="4221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4624" y="4448102"/>
            <a:ext cx="6230903" cy="4531241"/>
          </a:xfrm>
        </p:spPr>
        <p:txBody>
          <a:bodyPr>
            <a:normAutofit/>
          </a:bodyPr>
          <a:lstStyle/>
          <a:p>
            <a:endParaRPr lang="en-US" sz="1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CFD4A-E66A-4E49-A66A-8A865CC4A7F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8810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53988"/>
            <a:ext cx="5626100" cy="4219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7708" y="4604792"/>
            <a:ext cx="5661660" cy="4056374"/>
          </a:xfrm>
        </p:spPr>
        <p:txBody>
          <a:bodyPr>
            <a:normAutofit/>
          </a:bodyPr>
          <a:lstStyle/>
          <a:p>
            <a:endParaRPr lang="en-US" sz="1800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CFD4A-E66A-4E49-A66A-8A865CC4A7F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885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5663" y="460375"/>
            <a:ext cx="5629275" cy="4221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7708" y="4758284"/>
            <a:ext cx="5830894" cy="3902882"/>
          </a:xfrm>
        </p:spPr>
        <p:txBody>
          <a:bodyPr>
            <a:normAutofit/>
          </a:bodyPr>
          <a:lstStyle/>
          <a:p>
            <a:endParaRPr lang="en-US" sz="1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CFD4A-E66A-4E49-A66A-8A865CC4A7F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6100" y="307975"/>
            <a:ext cx="5984875" cy="4489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7708" y="4835032"/>
            <a:ext cx="5661660" cy="4213064"/>
          </a:xfrm>
        </p:spPr>
        <p:txBody>
          <a:bodyPr>
            <a:normAutofit/>
          </a:bodyPr>
          <a:lstStyle/>
          <a:p>
            <a:endParaRPr lang="en-US" sz="1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CFD4A-E66A-4E49-A66A-8A865CC4A7F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3325" y="703263"/>
            <a:ext cx="5102225" cy="3825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7708" y="4681537"/>
            <a:ext cx="5583026" cy="3979628"/>
          </a:xfrm>
        </p:spPr>
        <p:txBody>
          <a:bodyPr>
            <a:normAutofit/>
          </a:bodyPr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CFD4A-E66A-4E49-A66A-8A865CC4A7F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1963" y="230188"/>
            <a:ext cx="5524500" cy="4143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7707" y="4758285"/>
            <a:ext cx="5504392" cy="3902881"/>
          </a:xfrm>
        </p:spPr>
        <p:txBody>
          <a:bodyPr>
            <a:normAutofit/>
          </a:bodyPr>
          <a:lstStyle/>
          <a:p>
            <a:pPr marL="0" indent="0">
              <a:buFont typeface="Arial" pitchFamily="34" charset="0"/>
              <a:buNone/>
            </a:pPr>
            <a:endParaRPr lang="en-US" sz="1800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CFD4A-E66A-4E49-A66A-8A865CC4A7F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30313" y="0"/>
            <a:ext cx="4143375" cy="3108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57269" y="3069863"/>
            <a:ext cx="6919807" cy="6293213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</a:pPr>
            <a:endParaRPr lang="en-US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CFD4A-E66A-4E49-A66A-8A865CC4A7F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6288" y="307975"/>
            <a:ext cx="5419725" cy="40655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itchFamily="34" charset="0"/>
              <a:buNone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CFD4A-E66A-4E49-A66A-8A865CC4A7F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9988" y="307975"/>
            <a:ext cx="5418137" cy="40655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4624" y="4988524"/>
            <a:ext cx="6259280" cy="3672641"/>
          </a:xfrm>
        </p:spPr>
        <p:txBody>
          <a:bodyPr>
            <a:normAutofit/>
          </a:bodyPr>
          <a:lstStyle/>
          <a:p>
            <a:endParaRPr lang="en-US" sz="1800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CFD4A-E66A-4E49-A66A-8A865CC4A7F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4700" y="768350"/>
            <a:ext cx="5408613" cy="40560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7708" y="4911777"/>
            <a:ext cx="5661660" cy="3749388"/>
          </a:xfrm>
        </p:spPr>
        <p:txBody>
          <a:bodyPr>
            <a:normAutofit/>
          </a:bodyPr>
          <a:lstStyle/>
          <a:p>
            <a:endParaRPr lang="en-US" sz="1800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CFD4A-E66A-4E49-A66A-8A865CC4A7F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 txBox="1">
            <a:spLocks noGrp="1" noChangeArrowheads="1"/>
          </p:cNvSpPr>
          <p:nvPr/>
        </p:nvSpPr>
        <p:spPr bwMode="auto">
          <a:xfrm>
            <a:off x="4008704" y="8891406"/>
            <a:ext cx="3066733" cy="47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02" tIns="46801" rIns="93602" bIns="46801" anchor="b"/>
          <a:lstStyle/>
          <a:p>
            <a:pPr algn="r" defTabSz="936200"/>
            <a:fld id="{9A834AFC-67C6-49AB-99F0-C1035AF44329}" type="slidenum">
              <a:rPr lang="en-US" sz="1200"/>
              <a:pPr algn="r" defTabSz="936200"/>
              <a:t>24</a:t>
            </a:fld>
            <a:endParaRPr lang="en-US" sz="1200" dirty="0"/>
          </a:p>
        </p:txBody>
      </p:sp>
      <p:sp>
        <p:nvSpPr>
          <p:cNvPr id="16793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12825" y="692150"/>
            <a:ext cx="5405438" cy="40544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40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393172" y="4911778"/>
            <a:ext cx="6448002" cy="4449700"/>
          </a:xfrm>
          <a:noFill/>
        </p:spPr>
        <p:txBody>
          <a:bodyPr wrap="square" lIns="93587" tIns="46795" rIns="93587" bIns="46795" numCol="1" anchor="t" anchorCtr="0" compatLnSpc="1">
            <a:prstTxWarp prst="textNoShape">
              <a:avLst/>
            </a:prstTxWarp>
            <a:normAutofit/>
          </a:bodyPr>
          <a:lstStyle/>
          <a:p>
            <a:pPr marL="460898" lvl="1" indent="0" eaLnBrk="1" hangingPunct="1">
              <a:buFont typeface="Arial" pitchFamily="34" charset="0"/>
              <a:buNone/>
            </a:pPr>
            <a:endParaRPr lang="en-US" sz="1800" b="1" u="sng" dirty="0"/>
          </a:p>
        </p:txBody>
      </p:sp>
      <p:sp>
        <p:nvSpPr>
          <p:cNvPr id="167941" name="Slide Number Placeholder 3"/>
          <p:cNvSpPr txBox="1">
            <a:spLocks noGrp="1"/>
          </p:cNvSpPr>
          <p:nvPr/>
        </p:nvSpPr>
        <p:spPr bwMode="auto">
          <a:xfrm>
            <a:off x="4008704" y="8891406"/>
            <a:ext cx="3066733" cy="47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587" tIns="46795" rIns="93587" bIns="46795" anchor="b"/>
          <a:lstStyle/>
          <a:p>
            <a:pPr algn="r" defTabSz="934599"/>
            <a:fld id="{3D7C9654-1AA8-451A-BF12-FD57A0E788C0}" type="slidenum">
              <a:rPr lang="en-US" sz="1200"/>
              <a:pPr algn="r" defTabSz="934599"/>
              <a:t>24</a:t>
            </a:fld>
            <a:endParaRPr 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5325" y="460375"/>
            <a:ext cx="5411788" cy="4057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7708" y="4835030"/>
            <a:ext cx="5661660" cy="3826134"/>
          </a:xfrm>
        </p:spPr>
        <p:txBody>
          <a:bodyPr>
            <a:normAutofit/>
          </a:bodyPr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CFD4A-E66A-4E49-A66A-8A865CC4A7F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0" y="703263"/>
            <a:ext cx="5302250" cy="3978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4625" y="4988523"/>
            <a:ext cx="6337914" cy="4144312"/>
          </a:xfrm>
        </p:spPr>
        <p:txBody>
          <a:bodyPr>
            <a:normAutofit/>
          </a:bodyPr>
          <a:lstStyle/>
          <a:p>
            <a:endParaRPr lang="en-US" sz="1800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CFD4A-E66A-4E49-A66A-8A865CC4A7FC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4700" y="384175"/>
            <a:ext cx="5318125" cy="3989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93172" y="4604792"/>
            <a:ext cx="6290733" cy="4604791"/>
          </a:xfrm>
        </p:spPr>
        <p:txBody>
          <a:bodyPr>
            <a:normAutofit/>
          </a:bodyPr>
          <a:lstStyle/>
          <a:p>
            <a:pPr marL="267321" indent="-267321" fontAlgn="auto">
              <a:spcAft>
                <a:spcPts val="0"/>
              </a:spcAft>
              <a:defRPr/>
            </a:pPr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CFD4A-E66A-4E49-A66A-8A865CC4A7FC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itchFamily="34" charset="0"/>
              <a:buNone/>
            </a:pPr>
            <a:endParaRPr lang="en-US" sz="1800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CFD4A-E66A-4E49-A66A-8A865CC4A7F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603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93172" y="4297806"/>
            <a:ext cx="6212099" cy="4835030"/>
          </a:xfrm>
        </p:spPr>
        <p:txBody>
          <a:bodyPr/>
          <a:lstStyle/>
          <a:p>
            <a:pPr defTabSz="921797">
              <a:defRPr/>
            </a:pP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CFD4A-E66A-4E49-A66A-8A865CC4A7F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5030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4623" y="4448101"/>
            <a:ext cx="6384753" cy="4454494"/>
          </a:xfrm>
        </p:spPr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CFD4A-E66A-4E49-A66A-8A865CC4A7F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357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1805" y="4448102"/>
            <a:ext cx="6369368" cy="4914975"/>
          </a:xfrm>
        </p:spPr>
        <p:txBody>
          <a:bodyPr>
            <a:normAutofit/>
          </a:bodyPr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CFD4A-E66A-4E49-A66A-8A865CC4A7F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79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36663" y="15875"/>
            <a:ext cx="4681537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1805" y="3837326"/>
            <a:ext cx="6369368" cy="5525749"/>
          </a:xfrm>
        </p:spPr>
        <p:txBody>
          <a:bodyPr>
            <a:noAutofit/>
          </a:bodyPr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CFD4A-E66A-4E49-A66A-8A865CC4A7F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89025" y="153988"/>
            <a:ext cx="5421313" cy="4067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35903" y="4221058"/>
            <a:ext cx="6526636" cy="5142017"/>
          </a:xfrm>
        </p:spPr>
        <p:txBody>
          <a:bodyPr>
            <a:noAutofit/>
          </a:bodyPr>
          <a:lstStyle/>
          <a:p>
            <a:r>
              <a:rPr lang="en-US" sz="1800" dirty="0" smtClean="0"/>
              <a:t> </a:t>
            </a:r>
            <a:endParaRPr lang="en-US" sz="1800" dirty="0"/>
          </a:p>
          <a:p>
            <a:endParaRPr lang="en-US" sz="1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CFD4A-E66A-4E49-A66A-8A865CC4A7F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19213" y="36513"/>
            <a:ext cx="5068887" cy="3802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35903" y="3837328"/>
            <a:ext cx="6605270" cy="5525748"/>
          </a:xfrm>
        </p:spPr>
        <p:txBody>
          <a:bodyPr>
            <a:noAutofit/>
          </a:bodyPr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CFD4A-E66A-4E49-A66A-8A865CC4A7F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2050" y="0"/>
            <a:ext cx="5216525" cy="39131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07699" y="3914073"/>
            <a:ext cx="6605270" cy="5832735"/>
          </a:xfrm>
        </p:spPr>
        <p:txBody>
          <a:bodyPr>
            <a:noAutofit/>
          </a:bodyPr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CFD4A-E66A-4E49-A66A-8A865CC4A7F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5663" y="307975"/>
            <a:ext cx="5419725" cy="40655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14537" y="4374552"/>
            <a:ext cx="6526636" cy="4988523"/>
          </a:xfrm>
        </p:spPr>
        <p:txBody>
          <a:bodyPr>
            <a:noAutofit/>
          </a:bodyPr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CFD4A-E66A-4E49-A66A-8A865CC4A7F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2488" y="153988"/>
            <a:ext cx="5510212" cy="4132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30775" y="4297805"/>
            <a:ext cx="6615526" cy="4988523"/>
          </a:xfrm>
        </p:spPr>
        <p:txBody>
          <a:bodyPr>
            <a:noAutofit/>
          </a:bodyPr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CFD4A-E66A-4E49-A66A-8A865CC4A7F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22300" y="538163"/>
            <a:ext cx="5508625" cy="4132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7708" y="4988524"/>
            <a:ext cx="5661660" cy="3672641"/>
          </a:xfrm>
        </p:spPr>
        <p:txBody>
          <a:bodyPr>
            <a:normAutofit/>
          </a:bodyPr>
          <a:lstStyle/>
          <a:p>
            <a:endParaRPr lang="en-US" sz="1800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CFD4A-E66A-4E49-A66A-8A865CC4A7F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4513" y="384175"/>
            <a:ext cx="5816600" cy="4362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8474" y="4988524"/>
            <a:ext cx="6000128" cy="3672641"/>
          </a:xfrm>
        </p:spPr>
        <p:txBody>
          <a:bodyPr>
            <a:normAutofit/>
          </a:bodyPr>
          <a:lstStyle/>
          <a:p>
            <a:pPr marL="0" indent="0">
              <a:buFont typeface="Arial" pitchFamily="34" charset="0"/>
              <a:buNone/>
            </a:pPr>
            <a:endParaRPr lang="en-US" sz="1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CFD4A-E66A-4E49-A66A-8A865CC4A7F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0463" y="153988"/>
            <a:ext cx="5100637" cy="38242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7707" y="3990820"/>
            <a:ext cx="5976197" cy="5372256"/>
          </a:xfrm>
        </p:spPr>
        <p:txBody>
          <a:bodyPr>
            <a:noAutofit/>
          </a:bodyPr>
          <a:lstStyle/>
          <a:p>
            <a:pPr marL="0" indent="0">
              <a:buFont typeface="Arial" pitchFamily="34" charset="0"/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CFD4A-E66A-4E49-A66A-8A865CC4A7F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3263"/>
            <a:ext cx="5203825" cy="3902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7708" y="4758285"/>
            <a:ext cx="5661660" cy="3902881"/>
          </a:xfrm>
        </p:spPr>
        <p:txBody>
          <a:bodyPr>
            <a:normAutofit/>
          </a:bodyPr>
          <a:lstStyle/>
          <a:p>
            <a:pPr marL="348874" indent="-348874"/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CFD4A-E66A-4E49-A66A-8A865CC4A7F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8400" y="384175"/>
            <a:ext cx="5318125" cy="3989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7708" y="4451299"/>
            <a:ext cx="6212099" cy="4604792"/>
          </a:xfrm>
        </p:spPr>
        <p:txBody>
          <a:bodyPr>
            <a:noAutofit/>
          </a:bodyPr>
          <a:lstStyle/>
          <a:p>
            <a:pPr marL="0" indent="0">
              <a:buFont typeface="Arial" pitchFamily="34" charset="0"/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CFD4A-E66A-4E49-A66A-8A865CC4A7F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F2BDE3-4DAE-484E-BC10-757FA6CC0CB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mtClean="0"/>
          </a:p>
        </p:txBody>
      </p:sp>
      <p:sp>
        <p:nvSpPr>
          <p:cNvPr id="13209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1525" y="768350"/>
            <a:ext cx="5100638" cy="38258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100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307699" y="4678342"/>
            <a:ext cx="6384752" cy="4448100"/>
          </a:xfrm>
          <a:noFill/>
        </p:spPr>
        <p:txBody>
          <a:bodyPr wrap="square" lIns="93587" tIns="46795" rIns="93587" bIns="46795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132101" name="Slide Number Placeholder 3"/>
          <p:cNvSpPr txBox="1">
            <a:spLocks noGrp="1"/>
          </p:cNvSpPr>
          <p:nvPr/>
        </p:nvSpPr>
        <p:spPr bwMode="auto">
          <a:xfrm>
            <a:off x="4008704" y="8891406"/>
            <a:ext cx="3066733" cy="47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587" tIns="46795" rIns="93587" bIns="46795" anchor="b"/>
          <a:lstStyle/>
          <a:p>
            <a:pPr algn="r" defTabSz="934599"/>
            <a:fld id="{CE95029E-3A67-4D92-8A88-E9450B36A196}" type="slidenum">
              <a:rPr lang="en-US" sz="1200">
                <a:latin typeface="Calibri" pitchFamily="34" charset="0"/>
              </a:rPr>
              <a:pPr algn="r" defTabSz="934599"/>
              <a:t>6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25475" y="269875"/>
            <a:ext cx="6188075" cy="4641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7708" y="5142017"/>
            <a:ext cx="5583026" cy="35191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CFD4A-E66A-4E49-A66A-8A865CC4A7F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076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CFD4A-E66A-4E49-A66A-8A865CC4A7FC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40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 txBox="1">
            <a:spLocks noGrp="1" noChangeArrowheads="1"/>
          </p:cNvSpPr>
          <p:nvPr/>
        </p:nvSpPr>
        <p:spPr bwMode="auto">
          <a:xfrm>
            <a:off x="4008704" y="8891406"/>
            <a:ext cx="3066733" cy="47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02" tIns="46801" rIns="93602" bIns="46801" anchor="b"/>
          <a:lstStyle/>
          <a:p>
            <a:pPr algn="r" defTabSz="936200"/>
            <a:fld id="{020BAF73-C500-4053-9444-0D1914792783}" type="slidenum">
              <a:rPr lang="en-US" sz="1200"/>
              <a:pPr algn="r" defTabSz="936200"/>
              <a:t>44</a:t>
            </a:fld>
            <a:endParaRPr lang="en-US" sz="1200" dirty="0"/>
          </a:p>
        </p:txBody>
      </p:sp>
      <p:sp>
        <p:nvSpPr>
          <p:cNvPr id="18432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230188"/>
            <a:ext cx="5729288" cy="42973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24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393171" y="4448102"/>
            <a:ext cx="6682266" cy="4678340"/>
          </a:xfrm>
          <a:noFill/>
        </p:spPr>
        <p:txBody>
          <a:bodyPr wrap="square" lIns="93587" tIns="46795" rIns="93587" bIns="46795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Font typeface="Arial" pitchFamily="34" charset="0"/>
              <a:buNone/>
            </a:pPr>
            <a:endParaRPr lang="en-US" sz="1800" dirty="0"/>
          </a:p>
        </p:txBody>
      </p:sp>
      <p:sp>
        <p:nvSpPr>
          <p:cNvPr id="184325" name="Slide Number Placeholder 3"/>
          <p:cNvSpPr txBox="1">
            <a:spLocks noGrp="1"/>
          </p:cNvSpPr>
          <p:nvPr/>
        </p:nvSpPr>
        <p:spPr bwMode="auto">
          <a:xfrm>
            <a:off x="4008704" y="8891406"/>
            <a:ext cx="3066733" cy="47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587" tIns="46795" rIns="93587" bIns="46795" anchor="b"/>
          <a:lstStyle/>
          <a:p>
            <a:pPr algn="r" defTabSz="934599"/>
            <a:fld id="{2E4243C9-EB2D-4711-A710-97C71AF28C45}" type="slidenum">
              <a:rPr lang="en-US" sz="1200"/>
              <a:pPr algn="r" defTabSz="934599"/>
              <a:t>44</a:t>
            </a:fld>
            <a:endParaRPr lang="en-US" sz="120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9650" y="230188"/>
            <a:ext cx="5305425" cy="39798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7708" y="4451298"/>
            <a:ext cx="5661660" cy="4758284"/>
          </a:xfrm>
        </p:spPr>
        <p:txBody>
          <a:bodyPr>
            <a:noAutofit/>
          </a:bodyPr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CFD4A-E66A-4E49-A66A-8A865CC4A7FC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6913" y="230188"/>
            <a:ext cx="5526087" cy="4143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1806" y="4451300"/>
            <a:ext cx="6054831" cy="4911778"/>
          </a:xfrm>
        </p:spPr>
        <p:txBody>
          <a:bodyPr>
            <a:normAutofit/>
          </a:bodyPr>
          <a:lstStyle/>
          <a:p>
            <a:pPr marL="0" indent="0">
              <a:buFont typeface="Arial" pitchFamily="34" charset="0"/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CFD4A-E66A-4E49-A66A-8A865CC4A7FC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 txBox="1">
            <a:spLocks noGrp="1" noChangeArrowheads="1"/>
          </p:cNvSpPr>
          <p:nvPr/>
        </p:nvSpPr>
        <p:spPr bwMode="auto">
          <a:xfrm>
            <a:off x="4008704" y="8891406"/>
            <a:ext cx="3066733" cy="47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02" tIns="46801" rIns="93602" bIns="46801" anchor="b"/>
          <a:lstStyle/>
          <a:p>
            <a:pPr algn="r" defTabSz="936200"/>
            <a:fld id="{73B99AB0-51A4-4709-912C-CB3CFC2DD9E8}" type="slidenum">
              <a:rPr lang="en-US" sz="1200"/>
              <a:pPr algn="r" defTabSz="936200"/>
              <a:t>47</a:t>
            </a:fld>
            <a:endParaRPr lang="en-US" sz="1200"/>
          </a:p>
        </p:txBody>
      </p:sp>
      <p:sp>
        <p:nvSpPr>
          <p:cNvPr id="18739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82675" y="0"/>
            <a:ext cx="5013325" cy="37607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6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235901" y="3760580"/>
            <a:ext cx="6839535" cy="5600898"/>
          </a:xfrm>
          <a:noFill/>
        </p:spPr>
        <p:txBody>
          <a:bodyPr wrap="square" lIns="93587" tIns="46795" rIns="93587" bIns="46795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800" dirty="0"/>
          </a:p>
        </p:txBody>
      </p:sp>
      <p:sp>
        <p:nvSpPr>
          <p:cNvPr id="187397" name="Slide Number Placeholder 3"/>
          <p:cNvSpPr txBox="1">
            <a:spLocks noGrp="1"/>
          </p:cNvSpPr>
          <p:nvPr/>
        </p:nvSpPr>
        <p:spPr bwMode="auto">
          <a:xfrm>
            <a:off x="4008704" y="8891406"/>
            <a:ext cx="3066733" cy="47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587" tIns="46795" rIns="93587" bIns="46795" anchor="b"/>
          <a:lstStyle/>
          <a:p>
            <a:pPr algn="r" defTabSz="934599"/>
            <a:fld id="{38955679-B4DD-480B-8F25-64BC12A3F181}" type="slidenum">
              <a:rPr lang="en-US" sz="1200"/>
              <a:pPr algn="r" defTabSz="934599"/>
              <a:t>47</a:t>
            </a:fld>
            <a:endParaRPr lang="en-US" sz="120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 txBox="1">
            <a:spLocks noGrp="1" noChangeArrowheads="1"/>
          </p:cNvSpPr>
          <p:nvPr/>
        </p:nvSpPr>
        <p:spPr bwMode="auto">
          <a:xfrm>
            <a:off x="4008704" y="8891406"/>
            <a:ext cx="3066733" cy="47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02" tIns="46801" rIns="93602" bIns="46801" anchor="b"/>
          <a:lstStyle/>
          <a:p>
            <a:pPr algn="r" defTabSz="936200"/>
            <a:fld id="{5517A25B-1C4E-453B-AFF7-0F0A3BECD59F}" type="slidenum">
              <a:rPr lang="en-US" sz="1200"/>
              <a:pPr algn="r" defTabSz="936200"/>
              <a:t>48</a:t>
            </a:fld>
            <a:endParaRPr lang="en-US" sz="1200"/>
          </a:p>
        </p:txBody>
      </p:sp>
      <p:sp>
        <p:nvSpPr>
          <p:cNvPr id="18841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2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3587" tIns="46795" rIns="93587" bIns="46795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endParaRPr lang="en-US" sz="1600" dirty="0"/>
          </a:p>
        </p:txBody>
      </p:sp>
      <p:sp>
        <p:nvSpPr>
          <p:cNvPr id="188421" name="Slide Number Placeholder 3"/>
          <p:cNvSpPr txBox="1">
            <a:spLocks noGrp="1"/>
          </p:cNvSpPr>
          <p:nvPr/>
        </p:nvSpPr>
        <p:spPr bwMode="auto">
          <a:xfrm>
            <a:off x="4008704" y="8891406"/>
            <a:ext cx="3066733" cy="47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587" tIns="46795" rIns="93587" bIns="46795" anchor="b"/>
          <a:lstStyle/>
          <a:p>
            <a:pPr algn="r" defTabSz="934599"/>
            <a:fld id="{1E20AD37-2F37-42E3-A1AF-09125D2ABEC7}" type="slidenum">
              <a:rPr lang="en-US" sz="1200"/>
              <a:pPr algn="r" defTabSz="934599"/>
              <a:t>48</a:t>
            </a:fld>
            <a:endParaRPr lang="en-US" sz="120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 txBox="1">
            <a:spLocks noGrp="1" noChangeArrowheads="1"/>
          </p:cNvSpPr>
          <p:nvPr/>
        </p:nvSpPr>
        <p:spPr bwMode="auto">
          <a:xfrm>
            <a:off x="4008704" y="8891406"/>
            <a:ext cx="3066733" cy="47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02" tIns="46801" rIns="93602" bIns="46801" anchor="b"/>
          <a:lstStyle/>
          <a:p>
            <a:pPr algn="r" defTabSz="936200"/>
            <a:fld id="{B534042B-B9C6-40F2-B64C-A5A3D44A1108}" type="slidenum">
              <a:rPr lang="en-US" sz="1200"/>
              <a:pPr algn="r" defTabSz="936200"/>
              <a:t>49</a:t>
            </a:fld>
            <a:endParaRPr lang="en-US" sz="1200"/>
          </a:p>
        </p:txBody>
      </p:sp>
      <p:sp>
        <p:nvSpPr>
          <p:cNvPr id="18944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944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3587" tIns="46795" rIns="93587" bIns="46795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endParaRPr lang="en-US" sz="1800" b="1" dirty="0"/>
          </a:p>
        </p:txBody>
      </p:sp>
      <p:sp>
        <p:nvSpPr>
          <p:cNvPr id="189445" name="Slide Number Placeholder 3"/>
          <p:cNvSpPr txBox="1">
            <a:spLocks noGrp="1"/>
          </p:cNvSpPr>
          <p:nvPr/>
        </p:nvSpPr>
        <p:spPr bwMode="auto">
          <a:xfrm>
            <a:off x="4008704" y="8891406"/>
            <a:ext cx="3066733" cy="47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587" tIns="46795" rIns="93587" bIns="46795" anchor="b"/>
          <a:lstStyle/>
          <a:p>
            <a:pPr algn="r" defTabSz="934599"/>
            <a:fld id="{3691F556-6C6C-4C17-8082-4372B57C173B}" type="slidenum">
              <a:rPr lang="en-US" sz="1200"/>
              <a:pPr algn="r" defTabSz="934599"/>
              <a:t>49</a:t>
            </a:fld>
            <a:endParaRPr lang="en-US" sz="120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 txBox="1">
            <a:spLocks noGrp="1" noChangeArrowheads="1"/>
          </p:cNvSpPr>
          <p:nvPr/>
        </p:nvSpPr>
        <p:spPr bwMode="auto">
          <a:xfrm>
            <a:off x="4008704" y="8891406"/>
            <a:ext cx="3066733" cy="47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02" tIns="46801" rIns="93602" bIns="46801" anchor="b"/>
          <a:lstStyle/>
          <a:p>
            <a:pPr algn="r" defTabSz="936200"/>
            <a:fld id="{8807643A-83CE-4F69-92B4-8141F2DA5608}" type="slidenum">
              <a:rPr lang="en-US" sz="1200"/>
              <a:pPr algn="r" defTabSz="936200"/>
              <a:t>50</a:t>
            </a:fld>
            <a:endParaRPr lang="en-US" sz="1200" dirty="0"/>
          </a:p>
        </p:txBody>
      </p:sp>
      <p:sp>
        <p:nvSpPr>
          <p:cNvPr id="19046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046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3587" tIns="46795" rIns="93587" bIns="46795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endParaRPr lang="en-US" sz="1800" b="1" dirty="0"/>
          </a:p>
        </p:txBody>
      </p:sp>
      <p:sp>
        <p:nvSpPr>
          <p:cNvPr id="190469" name="Slide Number Placeholder 3"/>
          <p:cNvSpPr txBox="1">
            <a:spLocks noGrp="1"/>
          </p:cNvSpPr>
          <p:nvPr/>
        </p:nvSpPr>
        <p:spPr bwMode="auto">
          <a:xfrm>
            <a:off x="4008704" y="8891406"/>
            <a:ext cx="3066733" cy="47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587" tIns="46795" rIns="93587" bIns="46795" anchor="b"/>
          <a:lstStyle/>
          <a:p>
            <a:pPr algn="r" defTabSz="934599"/>
            <a:fld id="{EDFDD944-E77C-48A3-97C5-5C0973C89584}" type="slidenum">
              <a:rPr lang="en-US" sz="1200"/>
              <a:pPr algn="r" defTabSz="934599"/>
              <a:t>50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 txBox="1">
            <a:spLocks noGrp="1" noChangeArrowheads="1"/>
          </p:cNvSpPr>
          <p:nvPr/>
        </p:nvSpPr>
        <p:spPr bwMode="auto">
          <a:xfrm>
            <a:off x="4008704" y="8891406"/>
            <a:ext cx="3066733" cy="47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02" tIns="46801" rIns="93602" bIns="46801" anchor="b"/>
          <a:lstStyle/>
          <a:p>
            <a:pPr algn="r" defTabSz="936200"/>
            <a:fld id="{46DCF579-EDE6-4BF5-A4B5-6CFD6D5BCF7E}" type="slidenum">
              <a:rPr lang="en-US" sz="1200"/>
              <a:pPr algn="r" defTabSz="936200"/>
              <a:t>51</a:t>
            </a:fld>
            <a:endParaRPr lang="en-US" sz="1200"/>
          </a:p>
        </p:txBody>
      </p:sp>
      <p:sp>
        <p:nvSpPr>
          <p:cNvPr id="19149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3587" tIns="46795" rIns="93587" bIns="46795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endParaRPr lang="en-US" sz="1800" b="1" dirty="0"/>
          </a:p>
        </p:txBody>
      </p:sp>
      <p:sp>
        <p:nvSpPr>
          <p:cNvPr id="191493" name="Slide Number Placeholder 3"/>
          <p:cNvSpPr txBox="1">
            <a:spLocks noGrp="1"/>
          </p:cNvSpPr>
          <p:nvPr/>
        </p:nvSpPr>
        <p:spPr bwMode="auto">
          <a:xfrm>
            <a:off x="4008704" y="8891406"/>
            <a:ext cx="3066733" cy="47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587" tIns="46795" rIns="93587" bIns="46795" anchor="b"/>
          <a:lstStyle/>
          <a:p>
            <a:pPr algn="r" defTabSz="934599"/>
            <a:fld id="{E7472542-4130-43FF-8370-60C9AC68DCF1}" type="slidenum">
              <a:rPr lang="en-US" sz="1200"/>
              <a:pPr algn="r" defTabSz="934599"/>
              <a:t>51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384175"/>
            <a:ext cx="5140325" cy="3856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30775" y="4448102"/>
            <a:ext cx="6615526" cy="4607987"/>
          </a:xfrm>
        </p:spPr>
        <p:txBody>
          <a:bodyPr>
            <a:normAutofit/>
          </a:bodyPr>
          <a:lstStyle/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CFD4A-E66A-4E49-A66A-8A865CC4A7F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0" y="614363"/>
            <a:ext cx="4681538" cy="3509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CFD4A-E66A-4E49-A66A-8A865CC4A7FC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 txBox="1">
            <a:spLocks noGrp="1" noChangeArrowheads="1"/>
          </p:cNvSpPr>
          <p:nvPr/>
        </p:nvSpPr>
        <p:spPr bwMode="auto">
          <a:xfrm>
            <a:off x="4008704" y="8891406"/>
            <a:ext cx="3066733" cy="47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02" tIns="46801" rIns="93602" bIns="46801" anchor="b"/>
          <a:lstStyle/>
          <a:p>
            <a:pPr algn="r" defTabSz="936200"/>
            <a:fld id="{7AF2075B-14B7-4498-A7FD-7481D354B698}" type="slidenum">
              <a:rPr lang="en-US" sz="1200"/>
              <a:pPr algn="r" defTabSz="936200"/>
              <a:t>53</a:t>
            </a:fld>
            <a:endParaRPr lang="en-US" sz="1200"/>
          </a:p>
        </p:txBody>
      </p:sp>
      <p:sp>
        <p:nvSpPr>
          <p:cNvPr id="19353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2488" y="211138"/>
            <a:ext cx="5053012" cy="37893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3540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157269" y="4297806"/>
            <a:ext cx="6683904" cy="4828636"/>
          </a:xfrm>
          <a:noFill/>
        </p:spPr>
        <p:txBody>
          <a:bodyPr wrap="square" lIns="93587" tIns="46795" rIns="93587" bIns="46795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Font typeface="Arial" pitchFamily="34" charset="0"/>
              <a:buNone/>
            </a:pPr>
            <a:endParaRPr lang="en-US" sz="1800" b="1" dirty="0"/>
          </a:p>
        </p:txBody>
      </p:sp>
      <p:sp>
        <p:nvSpPr>
          <p:cNvPr id="193541" name="Slide Number Placeholder 3"/>
          <p:cNvSpPr txBox="1">
            <a:spLocks noGrp="1"/>
          </p:cNvSpPr>
          <p:nvPr/>
        </p:nvSpPr>
        <p:spPr bwMode="auto">
          <a:xfrm>
            <a:off x="4008704" y="8891406"/>
            <a:ext cx="3066733" cy="47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587" tIns="46795" rIns="93587" bIns="46795" anchor="b"/>
          <a:lstStyle/>
          <a:p>
            <a:pPr algn="r" defTabSz="934599"/>
            <a:fld id="{057727FD-50A5-4162-AC26-9B9C76482E65}" type="slidenum">
              <a:rPr lang="en-US" sz="1200"/>
              <a:pPr algn="r" defTabSz="934599"/>
              <a:t>53</a:t>
            </a:fld>
            <a:endParaRPr lang="en-US" sz="120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36663" y="230188"/>
            <a:ext cx="4681537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57269" y="3837326"/>
            <a:ext cx="6919807" cy="5525749"/>
          </a:xfrm>
        </p:spPr>
        <p:txBody>
          <a:bodyPr>
            <a:normAutofit fontScale="92500" lnSpcReduction="10000"/>
          </a:bodyPr>
          <a:lstStyle/>
          <a:p>
            <a:pPr lvl="0" algn="ctr"/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CFD4A-E66A-4E49-A66A-8A865CC4A7FC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2910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247" indent="0" defTabSz="913303"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CFD4A-E66A-4E49-A66A-8A865CC4A7FC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83463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 txBox="1">
            <a:spLocks noGrp="1" noChangeArrowheads="1"/>
          </p:cNvSpPr>
          <p:nvPr/>
        </p:nvSpPr>
        <p:spPr bwMode="auto">
          <a:xfrm>
            <a:off x="4008704" y="8891406"/>
            <a:ext cx="3066733" cy="47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02" tIns="46801" rIns="93602" bIns="46801" anchor="b"/>
          <a:lstStyle/>
          <a:p>
            <a:pPr algn="r" defTabSz="936200"/>
            <a:fld id="{A91C55D6-C6E1-43DB-AB5F-BBA3E963B2B2}" type="slidenum">
              <a:rPr lang="en-US" sz="1200"/>
              <a:pPr algn="r" defTabSz="936200"/>
              <a:t>56</a:t>
            </a:fld>
            <a:endParaRPr lang="en-US" sz="1200"/>
          </a:p>
        </p:txBody>
      </p:sp>
      <p:sp>
        <p:nvSpPr>
          <p:cNvPr id="19558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58875" y="11113"/>
            <a:ext cx="4681538" cy="35115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157270" y="3607088"/>
            <a:ext cx="6918168" cy="5754390"/>
          </a:xfrm>
          <a:noFill/>
        </p:spPr>
        <p:txBody>
          <a:bodyPr wrap="square" lIns="93587" tIns="46795" rIns="93587" bIns="46795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 defTabSz="921797">
              <a:buFont typeface="Arial" pitchFamily="34" charset="0"/>
              <a:buNone/>
              <a:defRPr/>
            </a:pPr>
            <a:endParaRPr lang="en-US" sz="1400" b="1" u="sng" dirty="0"/>
          </a:p>
          <a:p>
            <a:pPr lvl="4">
              <a:spcBef>
                <a:spcPts val="0"/>
              </a:spcBef>
              <a:defRPr/>
            </a:pPr>
            <a:r>
              <a:rPr lang="en-US" b="1" i="0" dirty="0" smtClean="0"/>
              <a:t>	</a:t>
            </a:r>
            <a:endParaRPr lang="en-US" sz="1600" dirty="0"/>
          </a:p>
        </p:txBody>
      </p:sp>
      <p:sp>
        <p:nvSpPr>
          <p:cNvPr id="195589" name="Slide Number Placeholder 3"/>
          <p:cNvSpPr txBox="1">
            <a:spLocks noGrp="1"/>
          </p:cNvSpPr>
          <p:nvPr/>
        </p:nvSpPr>
        <p:spPr bwMode="auto">
          <a:xfrm>
            <a:off x="4008704" y="8891406"/>
            <a:ext cx="3066733" cy="47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587" tIns="46795" rIns="93587" bIns="46795" anchor="b"/>
          <a:lstStyle/>
          <a:p>
            <a:pPr algn="r" defTabSz="934599"/>
            <a:fld id="{50A6B1D9-E2DC-4221-93CA-C081C9170724}" type="slidenum">
              <a:rPr lang="en-US" sz="1200"/>
              <a:pPr algn="r" defTabSz="934599"/>
              <a:t>56</a:t>
            </a:fld>
            <a:endParaRPr lang="en-US" sz="120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 txBox="1">
            <a:spLocks noGrp="1" noChangeArrowheads="1"/>
          </p:cNvSpPr>
          <p:nvPr/>
        </p:nvSpPr>
        <p:spPr bwMode="auto">
          <a:xfrm>
            <a:off x="4008704" y="8891406"/>
            <a:ext cx="3066733" cy="47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02" tIns="46801" rIns="93602" bIns="46801" anchor="b"/>
          <a:lstStyle/>
          <a:p>
            <a:pPr algn="r" defTabSz="936200"/>
            <a:fld id="{3D4B77EA-5630-409E-B17F-207E9730EBCA}" type="slidenum">
              <a:rPr lang="en-US" sz="1200"/>
              <a:pPr algn="r" defTabSz="936200"/>
              <a:t>57</a:t>
            </a:fld>
            <a:endParaRPr lang="en-US" sz="1200"/>
          </a:p>
        </p:txBody>
      </p:sp>
      <p:sp>
        <p:nvSpPr>
          <p:cNvPr id="19763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5663" y="307975"/>
            <a:ext cx="5419725" cy="40655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6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471805" y="4528046"/>
            <a:ext cx="6133465" cy="4598396"/>
          </a:xfrm>
          <a:noFill/>
        </p:spPr>
        <p:txBody>
          <a:bodyPr wrap="square" lIns="93587" tIns="46795" rIns="93587" bIns="46795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 eaLnBrk="1" hangingPunct="1">
              <a:buFont typeface="Arial" pitchFamily="34" charset="0"/>
              <a:buNone/>
            </a:pPr>
            <a:endParaRPr lang="en-US" sz="1800" dirty="0"/>
          </a:p>
        </p:txBody>
      </p:sp>
      <p:sp>
        <p:nvSpPr>
          <p:cNvPr id="197637" name="Slide Number Placeholder 3"/>
          <p:cNvSpPr txBox="1">
            <a:spLocks noGrp="1"/>
          </p:cNvSpPr>
          <p:nvPr/>
        </p:nvSpPr>
        <p:spPr bwMode="auto">
          <a:xfrm>
            <a:off x="4008704" y="8891406"/>
            <a:ext cx="3066733" cy="47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587" tIns="46795" rIns="93587" bIns="46795" anchor="b"/>
          <a:lstStyle/>
          <a:p>
            <a:pPr algn="r" defTabSz="934599"/>
            <a:fld id="{9AE7329C-773D-425A-830D-59C0AD285E06}" type="slidenum">
              <a:rPr lang="en-US" sz="1200"/>
              <a:pPr algn="r" defTabSz="934599"/>
              <a:t>57</a:t>
            </a:fld>
            <a:endParaRPr lang="en-US" sz="120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8625" y="230188"/>
            <a:ext cx="4141788" cy="3108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53850" y="3376847"/>
            <a:ext cx="6923225" cy="5755988"/>
          </a:xfrm>
        </p:spPr>
        <p:txBody>
          <a:bodyPr>
            <a:noAutofit/>
          </a:bodyPr>
          <a:lstStyle/>
          <a:p>
            <a:pPr marL="0" indent="0">
              <a:buFont typeface="Arial" pitchFamily="34" charset="0"/>
              <a:buNone/>
            </a:pPr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CFD4A-E66A-4E49-A66A-8A865CC4A7FC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4259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 txBox="1">
            <a:spLocks noGrp="1" noChangeArrowheads="1"/>
          </p:cNvSpPr>
          <p:nvPr/>
        </p:nvSpPr>
        <p:spPr bwMode="auto">
          <a:xfrm>
            <a:off x="4008704" y="8891406"/>
            <a:ext cx="3066733" cy="47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02" tIns="46801" rIns="93602" bIns="46801" anchor="b"/>
          <a:lstStyle/>
          <a:p>
            <a:pPr algn="r" defTabSz="936200"/>
            <a:fld id="{EAE694F6-CCC2-44E7-B2FA-24A40F94DD6C}" type="slidenum">
              <a:rPr lang="en-US" sz="1200"/>
              <a:pPr algn="r" defTabSz="936200"/>
              <a:t>59</a:t>
            </a:fld>
            <a:endParaRPr lang="en-US" sz="1200"/>
          </a:p>
        </p:txBody>
      </p:sp>
      <p:sp>
        <p:nvSpPr>
          <p:cNvPr id="19968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3325" y="703263"/>
            <a:ext cx="5180013" cy="38846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4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07707" y="5065271"/>
            <a:ext cx="5504392" cy="3595895"/>
          </a:xfrm>
          <a:noFill/>
        </p:spPr>
        <p:txBody>
          <a:bodyPr wrap="square" lIns="93587" tIns="46795" rIns="93587" bIns="46795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endParaRPr lang="en-US" sz="1800" dirty="0"/>
          </a:p>
        </p:txBody>
      </p:sp>
      <p:sp>
        <p:nvSpPr>
          <p:cNvPr id="199685" name="Slide Number Placeholder 3"/>
          <p:cNvSpPr txBox="1">
            <a:spLocks noGrp="1"/>
          </p:cNvSpPr>
          <p:nvPr/>
        </p:nvSpPr>
        <p:spPr bwMode="auto">
          <a:xfrm>
            <a:off x="4008704" y="8891406"/>
            <a:ext cx="3066733" cy="47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587" tIns="46795" rIns="93587" bIns="46795" anchor="b"/>
          <a:lstStyle/>
          <a:p>
            <a:pPr algn="r" defTabSz="934599"/>
            <a:fld id="{C2689F01-C21D-4C08-9868-0BAF7A29A163}" type="slidenum">
              <a:rPr lang="en-US" sz="1200"/>
              <a:pPr algn="r" defTabSz="934599"/>
              <a:t>59</a:t>
            </a:fld>
            <a:endParaRPr lang="en-US" sz="120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 txBox="1">
            <a:spLocks noGrp="1" noChangeArrowheads="1"/>
          </p:cNvSpPr>
          <p:nvPr/>
        </p:nvSpPr>
        <p:spPr bwMode="auto">
          <a:xfrm>
            <a:off x="4008704" y="8891406"/>
            <a:ext cx="3066733" cy="47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02" tIns="46801" rIns="93602" bIns="46801" anchor="b"/>
          <a:lstStyle/>
          <a:p>
            <a:pPr algn="r" defTabSz="936200"/>
            <a:fld id="{E7BF4AE7-3A10-4B42-89F0-538B898DCE8B}" type="slidenum">
              <a:rPr lang="en-US" sz="1200"/>
              <a:pPr algn="r" defTabSz="936200"/>
              <a:t>60</a:t>
            </a:fld>
            <a:endParaRPr lang="en-US" sz="1200"/>
          </a:p>
        </p:txBody>
      </p:sp>
      <p:sp>
        <p:nvSpPr>
          <p:cNvPr id="20070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070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3587" tIns="46795" rIns="93587" bIns="46795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endParaRPr lang="en-US" sz="1800" b="1" dirty="0"/>
          </a:p>
        </p:txBody>
      </p:sp>
      <p:sp>
        <p:nvSpPr>
          <p:cNvPr id="200709" name="Slide Number Placeholder 3"/>
          <p:cNvSpPr txBox="1">
            <a:spLocks noGrp="1"/>
          </p:cNvSpPr>
          <p:nvPr/>
        </p:nvSpPr>
        <p:spPr bwMode="auto">
          <a:xfrm>
            <a:off x="4008704" y="8891406"/>
            <a:ext cx="3066733" cy="47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587" tIns="46795" rIns="93587" bIns="46795" anchor="b"/>
          <a:lstStyle/>
          <a:p>
            <a:pPr algn="r" defTabSz="934599"/>
            <a:fld id="{1AB9F83C-D3C0-4F4A-94AD-4B3732239FD1}" type="slidenum">
              <a:rPr lang="en-US" sz="1200"/>
              <a:pPr algn="r" defTabSz="934599"/>
              <a:t>60</a:t>
            </a:fld>
            <a:endParaRPr lang="en-US" sz="120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 txBox="1">
            <a:spLocks noGrp="1" noChangeArrowheads="1"/>
          </p:cNvSpPr>
          <p:nvPr/>
        </p:nvSpPr>
        <p:spPr bwMode="auto">
          <a:xfrm>
            <a:off x="4008704" y="8891406"/>
            <a:ext cx="3066733" cy="47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02" tIns="46801" rIns="93602" bIns="46801" anchor="b"/>
          <a:lstStyle/>
          <a:p>
            <a:pPr algn="r" defTabSz="936200"/>
            <a:fld id="{2A077C61-89F9-476A-8F1E-E367688E716E}" type="slidenum">
              <a:rPr lang="en-US" sz="1200"/>
              <a:pPr algn="r" defTabSz="936200"/>
              <a:t>61</a:t>
            </a:fld>
            <a:endParaRPr lang="en-US" sz="1200"/>
          </a:p>
        </p:txBody>
      </p:sp>
      <p:sp>
        <p:nvSpPr>
          <p:cNvPr id="20173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3587" tIns="46795" rIns="93587" bIns="46795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endParaRPr lang="en-US" sz="1800" b="1" dirty="0"/>
          </a:p>
        </p:txBody>
      </p:sp>
      <p:sp>
        <p:nvSpPr>
          <p:cNvPr id="201733" name="Slide Number Placeholder 3"/>
          <p:cNvSpPr txBox="1">
            <a:spLocks noGrp="1"/>
          </p:cNvSpPr>
          <p:nvPr/>
        </p:nvSpPr>
        <p:spPr bwMode="auto">
          <a:xfrm>
            <a:off x="4008704" y="8891406"/>
            <a:ext cx="3066733" cy="47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587" tIns="46795" rIns="93587" bIns="46795" anchor="b"/>
          <a:lstStyle/>
          <a:p>
            <a:pPr algn="r" defTabSz="934599"/>
            <a:fld id="{25E8D9DD-416D-473B-9A93-D5565DDED4F2}" type="slidenum">
              <a:rPr lang="en-US" sz="1200"/>
              <a:pPr algn="r" defTabSz="934599"/>
              <a:t>61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6288" y="692150"/>
            <a:ext cx="5405437" cy="4054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1549" y="4988525"/>
            <a:ext cx="6307827" cy="3760578"/>
          </a:xfrm>
        </p:spPr>
        <p:txBody>
          <a:bodyPr>
            <a:normAutofit/>
          </a:bodyPr>
          <a:lstStyle/>
          <a:p>
            <a:pPr marL="0" indent="0">
              <a:buFont typeface="Arial" pitchFamily="34" charset="0"/>
              <a:buNone/>
            </a:pPr>
            <a:endParaRPr lang="en-US" sz="1800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CFD4A-E66A-4E49-A66A-8A865CC4A7F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 txBox="1">
            <a:spLocks noGrp="1" noChangeArrowheads="1"/>
          </p:cNvSpPr>
          <p:nvPr/>
        </p:nvSpPr>
        <p:spPr bwMode="auto">
          <a:xfrm>
            <a:off x="4008704" y="8891406"/>
            <a:ext cx="3066733" cy="47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02" tIns="46801" rIns="93602" bIns="46801" anchor="b"/>
          <a:lstStyle/>
          <a:p>
            <a:pPr algn="r" defTabSz="936200"/>
            <a:fld id="{DA2B9E41-420B-4580-9A5F-61A12E2E3D8C}" type="slidenum">
              <a:rPr lang="en-US" sz="1200"/>
              <a:pPr algn="r" defTabSz="936200"/>
              <a:t>62</a:t>
            </a:fld>
            <a:endParaRPr lang="en-US" sz="1200"/>
          </a:p>
        </p:txBody>
      </p:sp>
      <p:sp>
        <p:nvSpPr>
          <p:cNvPr id="20275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2756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424625" y="4448102"/>
            <a:ext cx="6227826" cy="4213064"/>
          </a:xfrm>
          <a:noFill/>
        </p:spPr>
        <p:txBody>
          <a:bodyPr wrap="square" lIns="93587" tIns="46795" rIns="93587" bIns="46795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endParaRPr lang="en-US" sz="1800" b="1" u="sng" dirty="0"/>
          </a:p>
        </p:txBody>
      </p:sp>
      <p:sp>
        <p:nvSpPr>
          <p:cNvPr id="202757" name="Slide Number Placeholder 3"/>
          <p:cNvSpPr txBox="1">
            <a:spLocks noGrp="1"/>
          </p:cNvSpPr>
          <p:nvPr/>
        </p:nvSpPr>
        <p:spPr bwMode="auto">
          <a:xfrm>
            <a:off x="4008704" y="8891406"/>
            <a:ext cx="3066733" cy="47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587" tIns="46795" rIns="93587" bIns="46795" anchor="b"/>
          <a:lstStyle/>
          <a:p>
            <a:pPr algn="r" defTabSz="934599"/>
            <a:fld id="{4D739547-724E-4DD7-B4CD-D8D8E5E13062}" type="slidenum">
              <a:rPr lang="en-US" sz="1200"/>
              <a:pPr algn="r" defTabSz="934599"/>
              <a:t>62</a:t>
            </a:fld>
            <a:endParaRPr lang="en-US" sz="120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CFD4A-E66A-4E49-A66A-8A865CC4A7FC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1368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CFD4A-E66A-4E49-A66A-8A865CC4A7FC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1386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 txBox="1">
            <a:spLocks noGrp="1" noChangeArrowheads="1"/>
          </p:cNvSpPr>
          <p:nvPr/>
        </p:nvSpPr>
        <p:spPr bwMode="auto">
          <a:xfrm>
            <a:off x="4008704" y="8891406"/>
            <a:ext cx="3066733" cy="47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02" tIns="46801" rIns="93602" bIns="46801" anchor="b"/>
          <a:lstStyle/>
          <a:p>
            <a:pPr algn="r" defTabSz="936200"/>
            <a:fld id="{B8925ED0-8313-4870-8ED1-ED2D46BA884E}" type="slidenum">
              <a:rPr lang="en-US" sz="1200"/>
              <a:pPr algn="r" defTabSz="936200"/>
              <a:t>65</a:t>
            </a:fld>
            <a:endParaRPr lang="en-US" sz="1200"/>
          </a:p>
        </p:txBody>
      </p:sp>
      <p:sp>
        <p:nvSpPr>
          <p:cNvPr id="20480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95388" y="25400"/>
            <a:ext cx="4681537" cy="35115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04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393172" y="3530340"/>
            <a:ext cx="6290733" cy="5831138"/>
          </a:xfrm>
          <a:noFill/>
        </p:spPr>
        <p:txBody>
          <a:bodyPr wrap="square" lIns="93587" tIns="46795" rIns="93587" bIns="46795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600" dirty="0"/>
          </a:p>
        </p:txBody>
      </p:sp>
      <p:sp>
        <p:nvSpPr>
          <p:cNvPr id="204805" name="Slide Number Placeholder 3"/>
          <p:cNvSpPr txBox="1">
            <a:spLocks noGrp="1"/>
          </p:cNvSpPr>
          <p:nvPr/>
        </p:nvSpPr>
        <p:spPr bwMode="auto">
          <a:xfrm>
            <a:off x="4692408" y="8891406"/>
            <a:ext cx="2383029" cy="47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587" tIns="46795" rIns="93587" bIns="46795" anchor="b"/>
          <a:lstStyle/>
          <a:p>
            <a:pPr algn="r" defTabSz="934599"/>
            <a:fld id="{F928AE6E-3E5F-42BA-903E-81F48E738D0B}" type="slidenum">
              <a:rPr lang="en-US" sz="1200"/>
              <a:pPr algn="r" defTabSz="934599"/>
              <a:t>65</a:t>
            </a:fld>
            <a:endParaRPr lang="en-US" sz="120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1738" y="703263"/>
            <a:ext cx="5026025" cy="3768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1548" y="4758285"/>
            <a:ext cx="6077054" cy="4297805"/>
          </a:xfrm>
        </p:spPr>
        <p:txBody>
          <a:bodyPr>
            <a:normAutofit/>
          </a:bodyPr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CFD4A-E66A-4E49-A66A-8A865CC4A7FC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 txBox="1">
            <a:spLocks noGrp="1" noChangeArrowheads="1"/>
          </p:cNvSpPr>
          <p:nvPr/>
        </p:nvSpPr>
        <p:spPr bwMode="auto">
          <a:xfrm>
            <a:off x="4008704" y="8891406"/>
            <a:ext cx="3066733" cy="47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02" tIns="46801" rIns="93602" bIns="46801" anchor="b"/>
          <a:lstStyle/>
          <a:p>
            <a:pPr algn="r" defTabSz="936200"/>
            <a:fld id="{820D0B9D-E21E-446D-88AF-83C0BB9F3904}" type="slidenum">
              <a:rPr lang="en-US" sz="1200"/>
              <a:pPr algn="r" defTabSz="936200"/>
              <a:t>9</a:t>
            </a:fld>
            <a:endParaRPr lang="en-US" sz="1200" dirty="0"/>
          </a:p>
        </p:txBody>
      </p:sp>
      <p:sp>
        <p:nvSpPr>
          <p:cNvPr id="13619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307975"/>
            <a:ext cx="5729288" cy="42973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6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471806" y="4758285"/>
            <a:ext cx="6290733" cy="4603191"/>
          </a:xfrm>
          <a:noFill/>
        </p:spPr>
        <p:txBody>
          <a:bodyPr wrap="square" lIns="93587" tIns="46795" rIns="93587" bIns="46795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800" b="1" u="sng" dirty="0"/>
          </a:p>
        </p:txBody>
      </p:sp>
      <p:sp>
        <p:nvSpPr>
          <p:cNvPr id="136197" name="Slide Number Placeholder 3"/>
          <p:cNvSpPr txBox="1">
            <a:spLocks noGrp="1"/>
          </p:cNvSpPr>
          <p:nvPr/>
        </p:nvSpPr>
        <p:spPr bwMode="auto">
          <a:xfrm>
            <a:off x="4008704" y="8891406"/>
            <a:ext cx="3066733" cy="47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587" tIns="46795" rIns="93587" bIns="46795" anchor="b"/>
          <a:lstStyle/>
          <a:p>
            <a:pPr algn="r" defTabSz="934599"/>
            <a:fld id="{17C6B91D-A174-471D-AF15-582E05C4B4C8}" type="slidenum">
              <a:rPr lang="en-US" sz="1200"/>
              <a:pPr algn="r" defTabSz="934599"/>
              <a:t>9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 txBox="1">
            <a:spLocks noGrp="1" noChangeArrowheads="1"/>
          </p:cNvSpPr>
          <p:nvPr/>
        </p:nvSpPr>
        <p:spPr bwMode="auto">
          <a:xfrm>
            <a:off x="4008704" y="8891406"/>
            <a:ext cx="3066733" cy="47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02" tIns="46801" rIns="93602" bIns="46801" anchor="b"/>
          <a:lstStyle/>
          <a:p>
            <a:pPr algn="r" defTabSz="936200"/>
            <a:fld id="{CB624EC5-0EB8-4801-84C4-2E6BE1E1EADB}" type="slidenum">
              <a:rPr lang="en-US" sz="1200"/>
              <a:pPr algn="r" defTabSz="936200"/>
              <a:t>10</a:t>
            </a:fld>
            <a:endParaRPr lang="en-US" sz="1200"/>
          </a:p>
        </p:txBody>
      </p:sp>
      <p:sp>
        <p:nvSpPr>
          <p:cNvPr id="13926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6288" y="230188"/>
            <a:ext cx="5524500" cy="41433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92324" y="4448102"/>
            <a:ext cx="6046283" cy="4678340"/>
          </a:xfrm>
          <a:noFill/>
        </p:spPr>
        <p:txBody>
          <a:bodyPr wrap="square" lIns="93587" tIns="46795" rIns="93587" bIns="46795" numCol="1" anchor="t" anchorCtr="0" compatLnSpc="1">
            <a:prstTxWarp prst="textNoShape">
              <a:avLst/>
            </a:prstTxWarp>
            <a:normAutofit/>
          </a:bodyPr>
          <a:lstStyle/>
          <a:p>
            <a:pPr marL="460898" lvl="1" indent="0">
              <a:buFont typeface="Arial" pitchFamily="34" charset="0"/>
              <a:buNone/>
            </a:pPr>
            <a:endParaRPr lang="en-US" sz="1800" b="1" u="sng" dirty="0"/>
          </a:p>
          <a:p>
            <a:pPr lvl="1" algn="l"/>
            <a:endParaRPr lang="en-US" sz="1800" b="1" u="sng" dirty="0"/>
          </a:p>
        </p:txBody>
      </p:sp>
      <p:sp>
        <p:nvSpPr>
          <p:cNvPr id="139269" name="Slide Number Placeholder 3"/>
          <p:cNvSpPr txBox="1">
            <a:spLocks noGrp="1"/>
          </p:cNvSpPr>
          <p:nvPr/>
        </p:nvSpPr>
        <p:spPr bwMode="auto">
          <a:xfrm>
            <a:off x="4008704" y="8891406"/>
            <a:ext cx="3066733" cy="47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587" tIns="46795" rIns="93587" bIns="46795" anchor="b"/>
          <a:lstStyle/>
          <a:p>
            <a:pPr algn="r" defTabSz="934599"/>
            <a:fld id="{DF232BD8-0F72-4D2D-8B63-56F01772DE5E}" type="slidenum">
              <a:rPr lang="en-US" sz="1200"/>
              <a:pPr algn="r" defTabSz="934599"/>
              <a:t>10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0275" y="0"/>
            <a:ext cx="5422900" cy="4067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53850" y="4144312"/>
            <a:ext cx="6615526" cy="5218763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CFD4A-E66A-4E49-A66A-8A865CC4A7F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>
            <a:noAutofit/>
          </a:bodyPr>
          <a:lstStyle>
            <a:lvl1pPr algn="ctr">
              <a:def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0" y="4066032"/>
            <a:ext cx="2682240" cy="2791968"/>
          </a:xfrm>
          <a:prstGeom prst="rect">
            <a:avLst/>
          </a:prstGeom>
          <a:ln>
            <a:noFill/>
          </a:ln>
          <a:effec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BD8790-B36F-43CB-A287-30DC1D8D3A9B}" type="datetimeFigureOut">
              <a:rPr lang="en-US" smtClean="0"/>
              <a:pPr>
                <a:defRPr/>
              </a:pPr>
              <a:t>11/09/2015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</p:spPr>
        <p:txBody>
          <a:bodyPr/>
          <a:lstStyle/>
          <a:p>
            <a:pPr>
              <a:defRPr/>
            </a:pPr>
            <a:fld id="{40F44D9B-E828-4EEE-8F0C-82BEFE8600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2C6942-6FC3-4338-AFE8-E458AF92D0CA}" type="datetimeFigureOut">
              <a:rPr lang="en-US" smtClean="0"/>
              <a:pPr>
                <a:defRPr/>
              </a:pPr>
              <a:t>11/09/2015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</p:spPr>
        <p:txBody>
          <a:bodyPr/>
          <a:lstStyle/>
          <a:p>
            <a:pPr>
              <a:defRPr/>
            </a:pPr>
            <a:fld id="{0097F80B-F1C4-4F2D-BDAF-4EE0E10A2B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52400" y="1143000"/>
            <a:ext cx="8991600" cy="5562600"/>
          </a:xfrm>
        </p:spPr>
        <p:txBody>
          <a:bodyPr vert="horz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>
            <a:noAutofit/>
          </a:bodyPr>
          <a:lstStyle>
            <a:lvl1pPr algn="ctr">
              <a:buNone/>
              <a:defRPr sz="4400" b="1" cap="none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0" y="4066032"/>
            <a:ext cx="2682240" cy="2791968"/>
          </a:xfrm>
          <a:prstGeom prst="rect">
            <a:avLst/>
          </a:prstGeom>
          <a:ln>
            <a:noFill/>
          </a:ln>
          <a:effec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52400" y="1066800"/>
            <a:ext cx="4191000" cy="5562600"/>
          </a:xfrm>
        </p:spPr>
        <p:txBody>
          <a:bodyPr vert="horz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495800" y="1066800"/>
            <a:ext cx="4648200" cy="5562600"/>
          </a:xfrm>
        </p:spPr>
        <p:txBody>
          <a:bodyPr vert="horz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F8CF562-3307-462E-B773-4FB042C980F8}" type="datetimeFigureOut">
              <a:rPr lang="en-US" smtClean="0"/>
              <a:pPr>
                <a:defRPr/>
              </a:pPr>
              <a:t>11/09/2015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</p:spPr>
        <p:txBody>
          <a:bodyPr/>
          <a:lstStyle/>
          <a:p>
            <a:pPr>
              <a:defRPr/>
            </a:pPr>
            <a:fld id="{706236E6-6A8E-48DC-8312-C4B6F403ECC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 anchor="b" anchorCtr="0"/>
          <a:lstStyle>
            <a:lvl1pPr algn="ctr">
              <a:buNone/>
              <a:defRPr sz="4000" b="1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228600" y="1066800"/>
            <a:ext cx="2819400" cy="5638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3124200" y="1066800"/>
            <a:ext cx="6019800" cy="5638800"/>
          </a:xfrm>
        </p:spPr>
        <p:txBody>
          <a:bodyPr vert="horz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0" y="4066032"/>
            <a:ext cx="2682240" cy="2791968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62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8915400" cy="5562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0" y="4066032"/>
            <a:ext cx="2682240" cy="2791968"/>
          </a:xfrm>
          <a:prstGeom prst="rect">
            <a:avLst/>
          </a:prstGeom>
          <a:ln>
            <a:noFill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ctr" rtl="0" eaLnBrk="1" latinLnBrk="0" hangingPunct="1">
        <a:spcBef>
          <a:spcPct val="0"/>
        </a:spcBef>
        <a:buNone/>
        <a:defRPr kumimoji="0" sz="4000" b="1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74320" indent="-274320" algn="l" rtl="0" eaLnBrk="1" latinLnBrk="0" hangingPunct="1">
        <a:spcBef>
          <a:spcPts val="0"/>
        </a:spcBef>
        <a:buClr>
          <a:schemeClr val="accent1"/>
        </a:buClr>
        <a:buSzPct val="85000"/>
        <a:buFont typeface="Wingdings 2"/>
        <a:buChar char=""/>
        <a:defRPr kumimoji="0"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48640" indent="-228600" algn="l" rtl="0" eaLnBrk="1" latinLnBrk="0" hangingPunct="1">
        <a:spcBef>
          <a:spcPts val="0"/>
        </a:spcBef>
        <a:buClr>
          <a:schemeClr val="accent2"/>
        </a:buClr>
        <a:buSzPct val="85000"/>
        <a:buFont typeface="Wingdings 2"/>
        <a:buChar char=""/>
        <a:defRPr kumimoji="0"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822960" indent="-228600" algn="l" rtl="0" eaLnBrk="1" latinLnBrk="0" hangingPunct="1">
        <a:spcBef>
          <a:spcPts val="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097280" indent="-228600" algn="l" rtl="0" eaLnBrk="1" latinLnBrk="0" hangingPunct="1">
        <a:spcBef>
          <a:spcPts val="0"/>
        </a:spcBef>
        <a:buClr>
          <a:schemeClr val="accent3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371600" indent="-228600" algn="l" rtl="0" eaLnBrk="1" latinLnBrk="0" hangingPunct="1">
        <a:spcBef>
          <a:spcPts val="0"/>
        </a:spcBef>
        <a:buClr>
          <a:schemeClr val="accent3"/>
        </a:buClr>
        <a:buFontTx/>
        <a:buChar char="o"/>
        <a:defRPr kumimoji="0"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42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notesSlide" Target="../notesSlides/notesSlide51.xml"/><Relationship Id="rId7" Type="http://schemas.openxmlformats.org/officeDocument/2006/relationships/customXml" Target="../ink/ink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58.emf"/><Relationship Id="rId11" Type="http://schemas.openxmlformats.org/officeDocument/2006/relationships/image" Target="../media/image60.emf"/><Relationship Id="rId5" Type="http://schemas.openxmlformats.org/officeDocument/2006/relationships/customXml" Target="../ink/ink1.xml"/><Relationship Id="rId10" Type="http://schemas.openxmlformats.org/officeDocument/2006/relationships/customXml" Target="../ink/ink4.xml"/><Relationship Id="rId4" Type="http://schemas.openxmlformats.org/officeDocument/2006/relationships/image" Target="../media/image47.png"/><Relationship Id="rId9" Type="http://schemas.openxmlformats.org/officeDocument/2006/relationships/customXml" Target="../ink/ink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5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5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61.em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mailto:Shirley.boltz@kdads.ks.gov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09600"/>
            <a:ext cx="9144000" cy="25146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4400" dirty="0" smtClean="0">
                <a:solidFill>
                  <a:schemeClr val="bg1"/>
                </a:solidFill>
              </a:rPr>
              <a:t>Section M: Skin Conditions</a:t>
            </a:r>
            <a:br>
              <a:rPr lang="en-US" sz="4400" dirty="0" smtClean="0">
                <a:solidFill>
                  <a:schemeClr val="bg1"/>
                </a:solidFill>
              </a:rPr>
            </a:br>
            <a:r>
              <a:rPr lang="en-US" sz="4400" dirty="0" smtClean="0">
                <a:solidFill>
                  <a:schemeClr val="bg1"/>
                </a:solidFill>
              </a:rPr>
              <a:t>January 19, 2016 1-3PM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304800" y="3124200"/>
            <a:ext cx="61722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</a:rPr>
              <a:t>	PU Risk, Presence, Stage, Appearance</a:t>
            </a:r>
          </a:p>
          <a:p>
            <a:pPr algn="ctr"/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</a:rPr>
              <a:t> Skin Ulcers, Wounds, Lesions, Treatments</a:t>
            </a:r>
            <a:endParaRPr lang="en-US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69"/>
    </mc:Choice>
    <mc:Fallback xmlns="">
      <p:transition spd="slow" advTm="4546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"/>
            <a:ext cx="9067800" cy="990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M0300A-G.  Key Steps For Completion</a:t>
            </a:r>
          </a:p>
        </p:txBody>
      </p:sp>
      <p:sp>
        <p:nvSpPr>
          <p:cNvPr id="36868" name="Text Placeholder 4"/>
          <p:cNvSpPr>
            <a:spLocks noGrp="1"/>
          </p:cNvSpPr>
          <p:nvPr>
            <p:ph type="body" idx="4294967295"/>
          </p:nvPr>
        </p:nvSpPr>
        <p:spPr>
          <a:xfrm>
            <a:off x="228600" y="990600"/>
            <a:ext cx="4800600" cy="5715000"/>
          </a:xfrm>
        </p:spPr>
        <p:txBody>
          <a:bodyPr>
            <a:normAutofit fontScale="70000" lnSpcReduction="20000"/>
          </a:bodyPr>
          <a:lstStyle/>
          <a:p>
            <a:pPr marL="0" indent="0">
              <a:buSzPct val="100000"/>
              <a:buNone/>
            </a:pPr>
            <a:r>
              <a:rPr lang="en-US" dirty="0" smtClean="0"/>
              <a:t>Determine:</a:t>
            </a:r>
          </a:p>
          <a:p>
            <a:pPr marL="0" indent="0">
              <a:buSzPct val="100000"/>
              <a:buNone/>
            </a:pPr>
            <a:endParaRPr lang="en-US" dirty="0" smtClean="0"/>
          </a:p>
          <a:p>
            <a:pPr marL="461963" indent="-461963">
              <a:buSzPct val="100000"/>
              <a:buFontTx/>
              <a:buAutoNum type="arabicPeriod"/>
            </a:pPr>
            <a:r>
              <a:rPr lang="en-US" dirty="0" smtClean="0"/>
              <a:t>Deepest anatomical stage of each pressure ulcer, wound bed only partially covered and depth is visualized, numerically stage the ulcer            OR</a:t>
            </a:r>
          </a:p>
          <a:p>
            <a:pPr marL="0" indent="0">
              <a:buSzPct val="100000"/>
              <a:buNone/>
            </a:pPr>
            <a:endParaRPr lang="en-US" dirty="0" smtClean="0">
              <a:solidFill>
                <a:srgbClr val="C00000"/>
              </a:solidFill>
            </a:endParaRPr>
          </a:p>
          <a:p>
            <a:pPr marL="0" indent="0">
              <a:buSzPct val="100000"/>
              <a:buNone/>
            </a:pPr>
            <a:r>
              <a:rPr lang="en-US" dirty="0" smtClean="0">
                <a:solidFill>
                  <a:srgbClr val="C00000"/>
                </a:solidFill>
              </a:rPr>
              <a:t>2</a:t>
            </a:r>
            <a:r>
              <a:rPr lang="en-US" dirty="0" smtClean="0"/>
              <a:t>.Unstageable pressure </a:t>
            </a:r>
          </a:p>
          <a:p>
            <a:pPr marL="0" indent="0">
              <a:buSzPct val="100000"/>
              <a:buNone/>
            </a:pPr>
            <a:r>
              <a:rPr lang="en-US" dirty="0"/>
              <a:t> </a:t>
            </a:r>
            <a:r>
              <a:rPr lang="en-US" dirty="0" smtClean="0"/>
              <a:t>  ulcer (Visualization of the wound bed is necessary for accurate staging) (DTI is unstageable) (Known PUs covered w/ non-removable drsg/device are unstageable)</a:t>
            </a:r>
          </a:p>
          <a:p>
            <a:pPr marL="0" indent="0">
              <a:buSzPct val="100000"/>
              <a:buNone/>
            </a:pPr>
            <a:endParaRPr lang="en-US" dirty="0" smtClean="0"/>
          </a:p>
          <a:p>
            <a:pPr marL="0" indent="0">
              <a:lnSpc>
                <a:spcPct val="110000"/>
              </a:lnSpc>
              <a:buSzPct val="100000"/>
              <a:buNone/>
            </a:pPr>
            <a:r>
              <a:rPr lang="en-US" dirty="0" smtClean="0">
                <a:solidFill>
                  <a:srgbClr val="C00000"/>
                </a:solidFill>
              </a:rPr>
              <a:t>3.</a:t>
            </a:r>
            <a:r>
              <a:rPr lang="en-US" dirty="0" smtClean="0"/>
              <a:t>Pressure ulcer “present</a:t>
            </a:r>
          </a:p>
          <a:p>
            <a:pPr marL="0" indent="0">
              <a:lnSpc>
                <a:spcPct val="110000"/>
              </a:lnSpc>
              <a:buSzPct val="100000"/>
              <a:buNone/>
            </a:pPr>
            <a:r>
              <a:rPr lang="en-US" dirty="0"/>
              <a:t> </a:t>
            </a:r>
            <a:r>
              <a:rPr lang="en-US" dirty="0" smtClean="0"/>
              <a:t>  on admission/entry or</a:t>
            </a:r>
          </a:p>
          <a:p>
            <a:pPr marL="0" indent="0">
              <a:lnSpc>
                <a:spcPct val="110000"/>
              </a:lnSpc>
              <a:buSzPct val="100000"/>
              <a:buNone/>
            </a:pPr>
            <a:r>
              <a:rPr lang="en-US" dirty="0" smtClean="0"/>
              <a:t>   reentry”</a:t>
            </a:r>
          </a:p>
        </p:txBody>
      </p:sp>
      <p:pic>
        <p:nvPicPr>
          <p:cNvPr id="36867" name="Picture 9" descr="Image of an unhealed pressure ulcer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828800"/>
            <a:ext cx="3962400" cy="407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2954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Step 1.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Deepest Anatomical Stage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143000"/>
            <a:ext cx="8991600" cy="57150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b="1" dirty="0" smtClean="0"/>
          </a:p>
          <a:p>
            <a:pPr>
              <a:defRPr/>
            </a:pPr>
            <a:r>
              <a:rPr lang="en-US" dirty="0" smtClean="0"/>
              <a:t>Stage 1, 2, 3, 4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Deepest, visible </a:t>
            </a:r>
            <a:r>
              <a:rPr lang="en-US" dirty="0"/>
              <a:t> </a:t>
            </a:r>
            <a:r>
              <a:rPr lang="en-US" dirty="0" smtClean="0"/>
              <a:t>or palpable anatomical level of ulcer base</a:t>
            </a:r>
          </a:p>
          <a:p>
            <a:pPr lvl="1">
              <a:defRPr/>
            </a:pPr>
            <a:r>
              <a:rPr lang="en-US" dirty="0" smtClean="0"/>
              <a:t> depth </a:t>
            </a:r>
            <a:r>
              <a:rPr lang="en-US" dirty="0"/>
              <a:t>of tissue layers </a:t>
            </a:r>
            <a:r>
              <a:rPr lang="en-US" dirty="0" smtClean="0"/>
              <a:t>or palpable bone involved</a:t>
            </a:r>
          </a:p>
          <a:p>
            <a:pPr lvl="1"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No reverse or back staging</a:t>
            </a:r>
          </a:p>
          <a:p>
            <a:pPr lvl="1">
              <a:defRPr/>
            </a:pPr>
            <a:r>
              <a:rPr lang="en-US" dirty="0"/>
              <a:t>If ever classified at deeper stage, classification remains at deeper stage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 I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609600" y="1371600"/>
            <a:ext cx="4647082" cy="4038600"/>
          </a:xfrm>
          <a:ln w="1270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895600" y="5943600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Epidermis affected</a:t>
            </a:r>
            <a:endParaRPr lang="en-US" sz="3200" dirty="0"/>
          </a:p>
        </p:txBody>
      </p:sp>
      <p:cxnSp>
        <p:nvCxnSpPr>
          <p:cNvPr id="6" name="Straight Arrow Connector 5"/>
          <p:cNvCxnSpPr>
            <a:stCxn id="11" idx="1"/>
          </p:cNvCxnSpPr>
          <p:nvPr/>
        </p:nvCxnSpPr>
        <p:spPr>
          <a:xfrm flipH="1">
            <a:off x="4572001" y="1938010"/>
            <a:ext cx="1295398" cy="1638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0800000">
            <a:off x="4267200" y="4495800"/>
            <a:ext cx="14478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4343400" y="2819400"/>
            <a:ext cx="16764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 flipV="1">
            <a:off x="4267200" y="3886200"/>
            <a:ext cx="175260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>
            <a:off x="3505200" y="4724400"/>
            <a:ext cx="1981200" cy="685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5867399" y="1676400"/>
            <a:ext cx="19780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/>
              <a:t>Epidermis</a:t>
            </a:r>
          </a:p>
        </p:txBody>
      </p:sp>
      <p:sp>
        <p:nvSpPr>
          <p:cNvPr id="17" name="TextBox 18"/>
          <p:cNvSpPr txBox="1">
            <a:spLocks noChangeArrowheads="1"/>
          </p:cNvSpPr>
          <p:nvPr/>
        </p:nvSpPr>
        <p:spPr bwMode="auto">
          <a:xfrm>
            <a:off x="6096000" y="2667000"/>
            <a:ext cx="137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/>
              <a:t>Dermis</a:t>
            </a:r>
          </a:p>
        </p:txBody>
      </p:sp>
      <p:sp>
        <p:nvSpPr>
          <p:cNvPr id="18" name="TextBox 23"/>
          <p:cNvSpPr txBox="1">
            <a:spLocks noChangeArrowheads="1"/>
          </p:cNvSpPr>
          <p:nvPr/>
        </p:nvSpPr>
        <p:spPr bwMode="auto">
          <a:xfrm>
            <a:off x="6096000" y="3733800"/>
            <a:ext cx="26238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/>
              <a:t>Adipose Tissue</a:t>
            </a:r>
          </a:p>
        </p:txBody>
      </p:sp>
      <p:sp>
        <p:nvSpPr>
          <p:cNvPr id="19" name="TextBox 24"/>
          <p:cNvSpPr txBox="1">
            <a:spLocks noChangeArrowheads="1"/>
          </p:cNvSpPr>
          <p:nvPr/>
        </p:nvSpPr>
        <p:spPr bwMode="auto">
          <a:xfrm>
            <a:off x="5832836" y="4572000"/>
            <a:ext cx="15750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/>
              <a:t>Muscle</a:t>
            </a:r>
          </a:p>
        </p:txBody>
      </p:sp>
      <p:sp>
        <p:nvSpPr>
          <p:cNvPr id="20" name="TextBox 25"/>
          <p:cNvSpPr txBox="1">
            <a:spLocks noChangeArrowheads="1"/>
          </p:cNvSpPr>
          <p:nvPr/>
        </p:nvSpPr>
        <p:spPr bwMode="auto">
          <a:xfrm>
            <a:off x="5562600" y="5257800"/>
            <a:ext cx="160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/>
              <a:t>Bone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>
            <a:no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Stage 1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219200"/>
            <a:ext cx="8991600" cy="5486400"/>
          </a:xfrm>
        </p:spPr>
        <p:txBody>
          <a:bodyPr/>
          <a:lstStyle/>
          <a:p>
            <a:r>
              <a:rPr lang="en-US" sz="2800" dirty="0" smtClean="0"/>
              <a:t>Intact skin with </a:t>
            </a:r>
            <a:r>
              <a:rPr lang="en-US" sz="2800" b="1" i="1" dirty="0" smtClean="0"/>
              <a:t>non-</a:t>
            </a:r>
            <a:r>
              <a:rPr lang="en-US" sz="2800" b="1" i="1" dirty="0" err="1" smtClean="0"/>
              <a:t>blanchable</a:t>
            </a:r>
            <a:r>
              <a:rPr lang="en-US" sz="2800" b="1" i="1" dirty="0" smtClean="0"/>
              <a:t> redness</a:t>
            </a:r>
            <a:r>
              <a:rPr lang="en-US" sz="2800" b="1" i="1" dirty="0" smtClean="0">
                <a:solidFill>
                  <a:srgbClr val="C00000"/>
                </a:solidFill>
              </a:rPr>
              <a:t> </a:t>
            </a:r>
            <a:r>
              <a:rPr lang="en-US" sz="2800" dirty="0" smtClean="0"/>
              <a:t>of  </a:t>
            </a:r>
            <a:br>
              <a:rPr lang="en-US" sz="2800" dirty="0" smtClean="0"/>
            </a:br>
            <a:r>
              <a:rPr lang="en-US" sz="2800" dirty="0" smtClean="0"/>
              <a:t>localized area usually over bony prominence</a:t>
            </a:r>
          </a:p>
          <a:p>
            <a:r>
              <a:rPr lang="en-US" sz="2800" b="1" dirty="0" smtClean="0"/>
              <a:t>Darkly pigmented skin </a:t>
            </a:r>
            <a:r>
              <a:rPr lang="en-US" sz="2800" dirty="0" smtClean="0"/>
              <a:t>may not have visible blanching</a:t>
            </a:r>
          </a:p>
          <a:p>
            <a:pPr lvl="1"/>
            <a:r>
              <a:rPr lang="en-US" sz="2800" dirty="0" smtClean="0"/>
              <a:t>Color &amp; temperature may differ from surrounding area.</a:t>
            </a:r>
          </a:p>
          <a:p>
            <a:endParaRPr lang="en-US" dirty="0"/>
          </a:p>
        </p:txBody>
      </p:sp>
      <p:pic>
        <p:nvPicPr>
          <p:cNvPr id="4" name="Picture 9" descr="Image of intact skin with non-blanchable rednes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962400"/>
            <a:ext cx="3554896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Image of darkly-pigmented intact skin with non-blanchable redness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4191000"/>
            <a:ext cx="3763994" cy="2184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 2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l="5970" r="5970"/>
          <a:stretch>
            <a:fillRect/>
          </a:stretch>
        </p:blipFill>
        <p:spPr>
          <a:xfrm>
            <a:off x="304800" y="1110330"/>
            <a:ext cx="4495800" cy="4436906"/>
          </a:xfrm>
          <a:ln w="12700">
            <a:solidFill>
              <a:schemeClr val="accent1"/>
            </a:solidFill>
          </a:ln>
        </p:spPr>
      </p:pic>
      <p:cxnSp>
        <p:nvCxnSpPr>
          <p:cNvPr id="7" name="Straight Arrow Connector 6"/>
          <p:cNvCxnSpPr/>
          <p:nvPr/>
        </p:nvCxnSpPr>
        <p:spPr>
          <a:xfrm rot="10800000" flipV="1">
            <a:off x="4267200" y="1905000"/>
            <a:ext cx="160020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>
            <a:off x="4038600" y="2667000"/>
            <a:ext cx="1905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>
            <a:off x="4267200" y="3886200"/>
            <a:ext cx="1600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>
            <a:off x="4038600" y="4419600"/>
            <a:ext cx="1524000" cy="3365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>
            <a:off x="3200400" y="4800600"/>
            <a:ext cx="198120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5943600" y="1752600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/>
              <a:t>Epidermis</a:t>
            </a: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6019800" y="2514600"/>
            <a:ext cx="1447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/>
              <a:t>Dermis</a:t>
            </a:r>
          </a:p>
        </p:txBody>
      </p:sp>
      <p:sp>
        <p:nvSpPr>
          <p:cNvPr id="17" name="TextBox 23"/>
          <p:cNvSpPr txBox="1">
            <a:spLocks noChangeArrowheads="1"/>
          </p:cNvSpPr>
          <p:nvPr/>
        </p:nvSpPr>
        <p:spPr bwMode="auto">
          <a:xfrm>
            <a:off x="5943600" y="3657600"/>
            <a:ext cx="26238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/>
              <a:t>Adipose Tissue</a:t>
            </a:r>
          </a:p>
        </p:txBody>
      </p:sp>
      <p:sp>
        <p:nvSpPr>
          <p:cNvPr id="18" name="TextBox 24"/>
          <p:cNvSpPr txBox="1">
            <a:spLocks noChangeArrowheads="1"/>
          </p:cNvSpPr>
          <p:nvPr/>
        </p:nvSpPr>
        <p:spPr bwMode="auto">
          <a:xfrm>
            <a:off x="5638800" y="4572000"/>
            <a:ext cx="13244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/>
              <a:t>Muscle</a:t>
            </a:r>
          </a:p>
        </p:txBody>
      </p:sp>
      <p:sp>
        <p:nvSpPr>
          <p:cNvPr id="19" name="TextBox 25"/>
          <p:cNvSpPr txBox="1">
            <a:spLocks noChangeArrowheads="1"/>
          </p:cNvSpPr>
          <p:nvPr/>
        </p:nvSpPr>
        <p:spPr bwMode="auto">
          <a:xfrm>
            <a:off x="5257800" y="5181600"/>
            <a:ext cx="10246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/>
              <a:t>Bone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48000" y="594360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Dermis Involved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3924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295400"/>
            <a:ext cx="4876800" cy="3733800"/>
          </a:xfrm>
        </p:spPr>
        <p:txBody>
          <a:bodyPr/>
          <a:lstStyle/>
          <a:p>
            <a:pPr marL="346075" indent="-346075"/>
            <a:r>
              <a:rPr lang="en-US" b="1" dirty="0" smtClean="0"/>
              <a:t>Partial thickness </a:t>
            </a:r>
            <a:r>
              <a:rPr lang="en-US" dirty="0" smtClean="0"/>
              <a:t>loss of dermis presenting as:</a:t>
            </a:r>
          </a:p>
          <a:p>
            <a:pPr marL="803275" lvl="1" indent="-346075"/>
            <a:r>
              <a:rPr lang="en-US" b="1" dirty="0" smtClean="0"/>
              <a:t>Shallow open </a:t>
            </a:r>
            <a:r>
              <a:rPr lang="en-US" dirty="0" smtClean="0"/>
              <a:t>ulcer</a:t>
            </a:r>
          </a:p>
          <a:p>
            <a:pPr marL="803275" lvl="1" indent="-346075"/>
            <a:r>
              <a:rPr lang="en-US" dirty="0" smtClean="0"/>
              <a:t>Red or pink </a:t>
            </a:r>
            <a:br>
              <a:rPr lang="en-US" dirty="0" smtClean="0"/>
            </a:br>
            <a:r>
              <a:rPr lang="en-US" dirty="0" smtClean="0"/>
              <a:t>wound bed</a:t>
            </a:r>
          </a:p>
          <a:p>
            <a:pPr marL="803275" lvl="1" indent="-346075"/>
            <a:r>
              <a:rPr lang="en-US" b="1" dirty="0" smtClean="0"/>
              <a:t>Without </a:t>
            </a:r>
            <a:br>
              <a:rPr lang="en-US" b="1" dirty="0" smtClean="0"/>
            </a:br>
            <a:r>
              <a:rPr lang="en-US" b="1" dirty="0" smtClean="0"/>
              <a:t>slough</a:t>
            </a:r>
            <a:endParaRPr lang="en-US" dirty="0" smtClean="0"/>
          </a:p>
        </p:txBody>
      </p:sp>
      <p:pic>
        <p:nvPicPr>
          <p:cNvPr id="5" name="Picture 9" descr="Image of a stage 2 pressure ulcer.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981200"/>
            <a:ext cx="4381500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990600"/>
            <a:ext cx="8991600" cy="5715000"/>
          </a:xfrm>
        </p:spPr>
        <p:txBody>
          <a:bodyPr/>
          <a:lstStyle/>
          <a:p>
            <a:r>
              <a:rPr lang="en-US" sz="2800" dirty="0" smtClean="0"/>
              <a:t>Intact or open/ruptured </a:t>
            </a:r>
            <a:r>
              <a:rPr lang="en-US" sz="2800" b="1" dirty="0" smtClean="0"/>
              <a:t>blister</a:t>
            </a:r>
            <a:endParaRPr lang="en-US" sz="2800" dirty="0" smtClean="0"/>
          </a:p>
          <a:p>
            <a:r>
              <a:rPr lang="en-US" sz="2800" dirty="0" smtClean="0"/>
              <a:t>If tissue adjacent to, or surrounding, blister shows signs of tissue damage, e.g. color change, tenderness, bogginess, firmness, warmth or coolness consider suspected deep tissue injury (sDTI)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14" descr="Image of a stage 2 pressure ulcer, presenting as an intact blister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3429000"/>
            <a:ext cx="6667500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410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 3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533400" y="1295400"/>
            <a:ext cx="5260848" cy="4572000"/>
          </a:xfrm>
          <a:ln w="12700">
            <a:solidFill>
              <a:schemeClr val="accent1"/>
            </a:solidFill>
          </a:ln>
        </p:spPr>
      </p:pic>
      <p:cxnSp>
        <p:nvCxnSpPr>
          <p:cNvPr id="5" name="Straight Arrow Connector 4"/>
          <p:cNvCxnSpPr/>
          <p:nvPr/>
        </p:nvCxnSpPr>
        <p:spPr>
          <a:xfrm rot="10800000">
            <a:off x="5105400" y="2209800"/>
            <a:ext cx="1143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10800000">
            <a:off x="4800600" y="4724400"/>
            <a:ext cx="144780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0800000" flipV="1">
            <a:off x="4876800" y="3962400"/>
            <a:ext cx="152400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4876800" y="2971800"/>
            <a:ext cx="1524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>
            <a:off x="4038600" y="5029200"/>
            <a:ext cx="243840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6148578" y="1981200"/>
            <a:ext cx="20284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/>
              <a:t>Epidermis</a:t>
            </a:r>
          </a:p>
        </p:txBody>
      </p: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6477000" y="2819400"/>
            <a:ext cx="137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/>
              <a:t>Dermis</a:t>
            </a:r>
          </a:p>
        </p:txBody>
      </p:sp>
      <p:sp>
        <p:nvSpPr>
          <p:cNvPr id="15" name="TextBox 23"/>
          <p:cNvSpPr txBox="1">
            <a:spLocks noChangeArrowheads="1"/>
          </p:cNvSpPr>
          <p:nvPr/>
        </p:nvSpPr>
        <p:spPr bwMode="auto">
          <a:xfrm>
            <a:off x="6400800" y="3733800"/>
            <a:ext cx="26238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/>
              <a:t>Adipose Tissue</a:t>
            </a:r>
          </a:p>
        </p:txBody>
      </p:sp>
      <p:sp>
        <p:nvSpPr>
          <p:cNvPr id="17" name="TextBox 24"/>
          <p:cNvSpPr txBox="1">
            <a:spLocks noChangeArrowheads="1"/>
          </p:cNvSpPr>
          <p:nvPr/>
        </p:nvSpPr>
        <p:spPr bwMode="auto">
          <a:xfrm>
            <a:off x="6324600" y="4648200"/>
            <a:ext cx="13244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/>
              <a:t>Muscle</a:t>
            </a:r>
          </a:p>
        </p:txBody>
      </p:sp>
      <p:sp>
        <p:nvSpPr>
          <p:cNvPr id="21" name="TextBox 25"/>
          <p:cNvSpPr txBox="1">
            <a:spLocks noChangeArrowheads="1"/>
          </p:cNvSpPr>
          <p:nvPr/>
        </p:nvSpPr>
        <p:spPr bwMode="auto">
          <a:xfrm>
            <a:off x="6629400" y="5105400"/>
            <a:ext cx="10246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/>
              <a:t>Bone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81200" y="60198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Adipose Tissue affected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5645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295400"/>
            <a:ext cx="8991600" cy="5562600"/>
          </a:xfrm>
        </p:spPr>
        <p:txBody>
          <a:bodyPr/>
          <a:lstStyle/>
          <a:p>
            <a:r>
              <a:rPr lang="en-US" b="1" dirty="0" smtClean="0"/>
              <a:t>Full thickness </a:t>
            </a:r>
            <a:r>
              <a:rPr lang="en-US" dirty="0" smtClean="0"/>
              <a:t>tissue loss </a:t>
            </a:r>
          </a:p>
          <a:p>
            <a:r>
              <a:rPr lang="en-US" dirty="0" smtClean="0"/>
              <a:t>Subcutaneous fat may </a:t>
            </a:r>
            <a:br>
              <a:rPr lang="en-US" dirty="0" smtClean="0"/>
            </a:br>
            <a:r>
              <a:rPr lang="en-US" dirty="0" smtClean="0"/>
              <a:t>be visible but bone, </a:t>
            </a:r>
            <a:br>
              <a:rPr lang="en-US" dirty="0" smtClean="0"/>
            </a:br>
            <a:r>
              <a:rPr lang="en-US" dirty="0" smtClean="0"/>
              <a:t>tendon or muscle </a:t>
            </a:r>
            <a:br>
              <a:rPr lang="en-US" dirty="0" smtClean="0"/>
            </a:br>
            <a:r>
              <a:rPr lang="en-US" dirty="0" smtClean="0"/>
              <a:t>not</a:t>
            </a:r>
            <a:r>
              <a:rPr lang="en-US" b="1" dirty="0" smtClean="0"/>
              <a:t> </a:t>
            </a:r>
            <a:r>
              <a:rPr lang="en-US" dirty="0" smtClean="0"/>
              <a:t>exposed </a:t>
            </a:r>
          </a:p>
          <a:p>
            <a:r>
              <a:rPr lang="en-US" b="1" dirty="0" smtClean="0"/>
              <a:t>Slough may be present </a:t>
            </a:r>
            <a:br>
              <a:rPr lang="en-US" b="1" dirty="0" smtClean="0"/>
            </a:br>
            <a:r>
              <a:rPr lang="en-US" dirty="0" smtClean="0"/>
              <a:t>but does not obscure  </a:t>
            </a:r>
            <a:br>
              <a:rPr lang="en-US" dirty="0" smtClean="0"/>
            </a:br>
            <a:r>
              <a:rPr lang="en-US" dirty="0" smtClean="0"/>
              <a:t>depth of tissue loss </a:t>
            </a:r>
          </a:p>
          <a:p>
            <a:r>
              <a:rPr lang="en-US" b="1" dirty="0" smtClean="0"/>
              <a:t>May </a:t>
            </a:r>
            <a:r>
              <a:rPr lang="en-US" dirty="0" smtClean="0"/>
              <a:t>include undermining and tunneling</a:t>
            </a:r>
          </a:p>
          <a:p>
            <a:endParaRPr lang="en-US" dirty="0"/>
          </a:p>
        </p:txBody>
      </p:sp>
      <p:pic>
        <p:nvPicPr>
          <p:cNvPr id="4" name="Picture 5" descr="Image of a stage 3 pressure ulcer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676400"/>
            <a:ext cx="3371850" cy="3209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675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 4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838200" y="990600"/>
            <a:ext cx="5260848" cy="4572000"/>
          </a:xfrm>
          <a:ln w="12700">
            <a:solidFill>
              <a:schemeClr val="accent1">
                <a:lumMod val="60000"/>
                <a:lumOff val="40000"/>
              </a:schemeClr>
            </a:solidFill>
          </a:ln>
        </p:spPr>
      </p:pic>
      <p:cxnSp>
        <p:nvCxnSpPr>
          <p:cNvPr id="5" name="Straight Arrow Connector 4"/>
          <p:cNvCxnSpPr/>
          <p:nvPr/>
        </p:nvCxnSpPr>
        <p:spPr>
          <a:xfrm rot="10800000" flipV="1">
            <a:off x="5257800" y="1752600"/>
            <a:ext cx="152400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10800000" flipV="1">
            <a:off x="5029200" y="2514600"/>
            <a:ext cx="175260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0800000" flipV="1">
            <a:off x="5105400" y="3581400"/>
            <a:ext cx="175260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4953000" y="4343400"/>
            <a:ext cx="1676400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>
            <a:off x="4114800" y="4724400"/>
            <a:ext cx="2590800" cy="914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6857999" y="1524000"/>
            <a:ext cx="18256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/>
              <a:t>Epidermis</a:t>
            </a:r>
          </a:p>
        </p:txBody>
      </p: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6858000" y="2286000"/>
            <a:ext cx="137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/>
              <a:t>Dermis</a:t>
            </a:r>
          </a:p>
        </p:txBody>
      </p:sp>
      <p:sp>
        <p:nvSpPr>
          <p:cNvPr id="12" name="TextBox 23"/>
          <p:cNvSpPr txBox="1">
            <a:spLocks noChangeArrowheads="1"/>
          </p:cNvSpPr>
          <p:nvPr/>
        </p:nvSpPr>
        <p:spPr bwMode="auto">
          <a:xfrm>
            <a:off x="6553200" y="3352800"/>
            <a:ext cx="30048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/>
              <a:t>Adipose Tissue</a:t>
            </a:r>
          </a:p>
        </p:txBody>
      </p:sp>
      <p:sp>
        <p:nvSpPr>
          <p:cNvPr id="13" name="TextBox 24"/>
          <p:cNvSpPr txBox="1">
            <a:spLocks noChangeArrowheads="1"/>
          </p:cNvSpPr>
          <p:nvPr/>
        </p:nvSpPr>
        <p:spPr bwMode="auto">
          <a:xfrm>
            <a:off x="6705600" y="4572000"/>
            <a:ext cx="13244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/>
              <a:t>Muscle</a:t>
            </a:r>
          </a:p>
        </p:txBody>
      </p:sp>
      <p:sp>
        <p:nvSpPr>
          <p:cNvPr id="14" name="TextBox 25"/>
          <p:cNvSpPr txBox="1">
            <a:spLocks noChangeArrowheads="1"/>
          </p:cNvSpPr>
          <p:nvPr/>
        </p:nvSpPr>
        <p:spPr bwMode="auto">
          <a:xfrm>
            <a:off x="6781800" y="5486400"/>
            <a:ext cx="10246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/>
              <a:t>Bone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0" y="60198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Muscle and Bone affected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Understands this section documents the risk, presence, appearance, and change of pressure ulcers, other skin ulcers, wounds, lesions, and treatment categories</a:t>
            </a:r>
          </a:p>
          <a:p>
            <a:r>
              <a:rPr lang="en-US" dirty="0" smtClean="0"/>
              <a:t>Understands how to code Section M correctly</a:t>
            </a:r>
          </a:p>
          <a:p>
            <a:r>
              <a:rPr lang="en-US" dirty="0" smtClean="0"/>
              <a:t>Understands what needs to be on the </a:t>
            </a:r>
            <a:r>
              <a:rPr lang="en-US" smtClean="0"/>
              <a:t>care plan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1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914400"/>
            <a:ext cx="8991600" cy="6248400"/>
          </a:xfrm>
        </p:spPr>
        <p:txBody>
          <a:bodyPr>
            <a:normAutofit lnSpcReduction="10000"/>
          </a:bodyPr>
          <a:lstStyle/>
          <a:p>
            <a:pPr marL="346075" indent="-346075">
              <a:buFont typeface="Wingdings 2" pitchFamily="18" charset="2"/>
              <a:buChar char=""/>
            </a:pPr>
            <a:r>
              <a:rPr lang="en-US" b="1" dirty="0" smtClean="0"/>
              <a:t>Full thickness </a:t>
            </a:r>
            <a:r>
              <a:rPr lang="en-US" dirty="0" smtClean="0"/>
              <a:t>tissue  loss with </a:t>
            </a:r>
            <a:r>
              <a:rPr lang="en-US" b="1" dirty="0" smtClean="0"/>
              <a:t>exposed bone, cartilage, tendon, </a:t>
            </a:r>
          </a:p>
          <a:p>
            <a:pPr marL="0" indent="0">
              <a:buNone/>
            </a:pPr>
            <a:r>
              <a:rPr lang="en-US" b="1" dirty="0"/>
              <a:t> </a:t>
            </a:r>
            <a:r>
              <a:rPr lang="en-US" b="1" dirty="0" smtClean="0"/>
              <a:t>  or	muscle</a:t>
            </a:r>
            <a:r>
              <a:rPr lang="en-US" dirty="0" smtClean="0"/>
              <a:t> </a:t>
            </a:r>
          </a:p>
          <a:p>
            <a:pPr marL="346075" indent="-346075">
              <a:buFont typeface="Wingdings 2" pitchFamily="18" charset="2"/>
              <a:buChar char=""/>
            </a:pPr>
            <a:r>
              <a:rPr lang="en-US" b="1" dirty="0" smtClean="0"/>
              <a:t>Slough or Eschar</a:t>
            </a:r>
          </a:p>
          <a:p>
            <a:pPr marL="346075" indent="-346075">
              <a:buNone/>
            </a:pPr>
            <a:r>
              <a:rPr lang="en-US" b="1" dirty="0" smtClean="0"/>
              <a:t>	may be present </a:t>
            </a:r>
            <a:r>
              <a:rPr lang="en-US" dirty="0" smtClean="0"/>
              <a:t>on</a:t>
            </a:r>
          </a:p>
          <a:p>
            <a:pPr marL="346075" indent="-346075">
              <a:buNone/>
            </a:pPr>
            <a:r>
              <a:rPr lang="en-US" dirty="0" smtClean="0"/>
              <a:t>	some parts of wound</a:t>
            </a:r>
          </a:p>
          <a:p>
            <a:pPr marL="346075" indent="-346075">
              <a:buNone/>
            </a:pPr>
            <a:r>
              <a:rPr lang="en-US" dirty="0" smtClean="0"/>
              <a:t>	bed  </a:t>
            </a:r>
          </a:p>
          <a:p>
            <a:pPr marL="346075" indent="-346075">
              <a:buFont typeface="Wingdings 2" pitchFamily="18" charset="2"/>
              <a:buChar char=""/>
            </a:pPr>
            <a:r>
              <a:rPr lang="en-US" dirty="0" smtClean="0"/>
              <a:t>Often</a:t>
            </a:r>
            <a:r>
              <a:rPr lang="en-US" i="1" dirty="0" smtClean="0"/>
              <a:t> </a:t>
            </a:r>
            <a:r>
              <a:rPr lang="en-US" dirty="0" smtClean="0"/>
              <a:t>includes</a:t>
            </a:r>
          </a:p>
          <a:p>
            <a:pPr marL="346075" indent="-346075">
              <a:buNone/>
            </a:pPr>
            <a:r>
              <a:rPr lang="en-US" dirty="0" smtClean="0"/>
              <a:t>	undermining and</a:t>
            </a:r>
          </a:p>
          <a:p>
            <a:pPr marL="346075" indent="-346075">
              <a:buNone/>
            </a:pPr>
            <a:r>
              <a:rPr lang="en-US" dirty="0" smtClean="0"/>
              <a:t>	tunneling</a:t>
            </a:r>
          </a:p>
          <a:p>
            <a:pPr marL="346075" indent="-346075">
              <a:buFont typeface="Wingdings 2" pitchFamily="18" charset="2"/>
              <a:buChar char=""/>
            </a:pPr>
            <a:r>
              <a:rPr lang="en-US" dirty="0" smtClean="0"/>
              <a:t>Depth varies by anatomical location (bridge of nose,  ear, occiput, and malleolus ulcers can be shallow)</a:t>
            </a:r>
            <a:endParaRPr lang="en-US" dirty="0"/>
          </a:p>
        </p:txBody>
      </p:sp>
      <p:pic>
        <p:nvPicPr>
          <p:cNvPr id="5" name="Picture 9" descr="Image of a stage 4 pressure ulcer with undermining and tunneling.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3" cstate="print"/>
          <a:srcRect l="17670" t="-3171"/>
          <a:stretch/>
        </p:blipFill>
        <p:spPr bwMode="auto">
          <a:xfrm>
            <a:off x="5257800" y="1371600"/>
            <a:ext cx="3733800" cy="3871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57200"/>
            <a:ext cx="9144000" cy="24384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Step 2.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Unstageable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981200"/>
            <a:ext cx="8305800" cy="4724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Ulcer present but wound bed covered</a:t>
            </a:r>
          </a:p>
          <a:p>
            <a:endParaRPr lang="en-US" dirty="0" smtClean="0"/>
          </a:p>
          <a:p>
            <a:r>
              <a:rPr lang="en-US" dirty="0" smtClean="0"/>
              <a:t>Non-removable dressings/device</a:t>
            </a:r>
          </a:p>
          <a:p>
            <a:pPr marL="320040" lvl="1" indent="0">
              <a:buNone/>
            </a:pPr>
            <a:endParaRPr lang="en-US" dirty="0" smtClean="0"/>
          </a:p>
          <a:p>
            <a:r>
              <a:rPr lang="en-US" dirty="0" smtClean="0"/>
              <a:t>Slough and/or Eschar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Suspected deep tissue injury (sDTI)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63050" cy="1447800"/>
          </a:xfrm>
        </p:spPr>
        <p:txBody>
          <a:bodyPr>
            <a:noAutofit/>
          </a:bodyPr>
          <a:lstStyle/>
          <a:p>
            <a:r>
              <a:rPr lang="en-US" dirty="0" smtClean="0"/>
              <a:t>Unstageable </a:t>
            </a:r>
            <a:br>
              <a:rPr lang="en-US" dirty="0" smtClean="0"/>
            </a:br>
            <a:r>
              <a:rPr lang="en-US" dirty="0" smtClean="0"/>
              <a:t>Non-Removable  Dressing/Device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447800"/>
            <a:ext cx="9010650" cy="5410200"/>
          </a:xfrm>
        </p:spPr>
        <p:txBody>
          <a:bodyPr/>
          <a:lstStyle/>
          <a:p>
            <a:pPr marL="346075" indent="-346075">
              <a:spcBef>
                <a:spcPct val="40000"/>
              </a:spcBef>
            </a:pPr>
            <a:r>
              <a:rPr lang="en-US" b="1" dirty="0" smtClean="0"/>
              <a:t>Known PU </a:t>
            </a:r>
            <a:r>
              <a:rPr lang="en-US" dirty="0" smtClean="0"/>
              <a:t>but not stageable due to being covered by a primary surgical dressing that cannot be removed, orthopedic device, or cast.</a:t>
            </a:r>
            <a:endParaRPr lang="en-US" dirty="0"/>
          </a:p>
        </p:txBody>
      </p:sp>
      <p:pic>
        <p:nvPicPr>
          <p:cNvPr id="4" name="Picture 9" descr="Image of a foot in a cast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9625" y="3276600"/>
            <a:ext cx="268128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3813"/>
            <a:ext cx="3505200" cy="2639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4" y="2947922"/>
            <a:ext cx="3273426" cy="2464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00860" cy="1295400"/>
          </a:xfrm>
        </p:spPr>
        <p:txBody>
          <a:bodyPr>
            <a:noAutofit/>
          </a:bodyPr>
          <a:lstStyle/>
          <a:p>
            <a:r>
              <a:rPr lang="en-US" dirty="0" smtClean="0"/>
              <a:t>Unstageable</a:t>
            </a:r>
            <a:br>
              <a:rPr lang="en-US" dirty="0" smtClean="0"/>
            </a:br>
            <a:r>
              <a:rPr lang="en-US" dirty="0" smtClean="0"/>
              <a:t>Slough and/or Eschar 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381000" y="1600200"/>
            <a:ext cx="4953000" cy="4304461"/>
          </a:xfrm>
          <a:ln w="12700">
            <a:solidFill>
              <a:schemeClr val="accent1"/>
            </a:solidFill>
          </a:ln>
        </p:spPr>
      </p:pic>
      <p:cxnSp>
        <p:nvCxnSpPr>
          <p:cNvPr id="6" name="Straight Arrow Connector 5"/>
          <p:cNvCxnSpPr/>
          <p:nvPr/>
        </p:nvCxnSpPr>
        <p:spPr>
          <a:xfrm rot="10800000">
            <a:off x="4572000" y="2362200"/>
            <a:ext cx="16764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4419600" y="3276600"/>
            <a:ext cx="190500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 flipV="1">
            <a:off x="4419600" y="4191000"/>
            <a:ext cx="190500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>
            <a:off x="4343400" y="4800600"/>
            <a:ext cx="1524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>
            <a:off x="3581400" y="5181600"/>
            <a:ext cx="19050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6240780" y="2209800"/>
            <a:ext cx="18440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/>
              <a:t>Epidermis</a:t>
            </a:r>
          </a:p>
        </p:txBody>
      </p:sp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6553200" y="3200400"/>
            <a:ext cx="137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/>
              <a:t>Dermis</a:t>
            </a:r>
          </a:p>
        </p:txBody>
      </p:sp>
      <p:sp>
        <p:nvSpPr>
          <p:cNvPr id="15" name="TextBox 23"/>
          <p:cNvSpPr txBox="1">
            <a:spLocks noChangeArrowheads="1"/>
          </p:cNvSpPr>
          <p:nvPr/>
        </p:nvSpPr>
        <p:spPr bwMode="auto">
          <a:xfrm>
            <a:off x="6477000" y="4038600"/>
            <a:ext cx="26238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/>
              <a:t>Adipose Tissue</a:t>
            </a:r>
          </a:p>
        </p:txBody>
      </p:sp>
      <p:sp>
        <p:nvSpPr>
          <p:cNvPr id="16" name="TextBox 24"/>
          <p:cNvSpPr txBox="1">
            <a:spLocks noChangeArrowheads="1"/>
          </p:cNvSpPr>
          <p:nvPr/>
        </p:nvSpPr>
        <p:spPr bwMode="auto">
          <a:xfrm>
            <a:off x="6019800" y="4648200"/>
            <a:ext cx="13244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/>
              <a:t>Muscle</a:t>
            </a:r>
          </a:p>
        </p:txBody>
      </p:sp>
      <p:sp>
        <p:nvSpPr>
          <p:cNvPr id="17" name="TextBox 25"/>
          <p:cNvSpPr txBox="1">
            <a:spLocks noChangeArrowheads="1"/>
          </p:cNvSpPr>
          <p:nvPr/>
        </p:nvSpPr>
        <p:spPr bwMode="auto">
          <a:xfrm>
            <a:off x="5602605" y="5257800"/>
            <a:ext cx="10246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/>
              <a:t>Bone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676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Unstageable</a:t>
            </a:r>
            <a:br>
              <a:rPr lang="en-US" dirty="0" smtClean="0"/>
            </a:br>
            <a:r>
              <a:rPr lang="en-US" dirty="0" smtClean="0"/>
              <a:t>Slough and/or Eschar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4294967295"/>
          </p:nvPr>
        </p:nvSpPr>
        <p:spPr>
          <a:xfrm>
            <a:off x="228600" y="1447800"/>
            <a:ext cx="8915400" cy="4953000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endParaRPr lang="en-US" dirty="0"/>
          </a:p>
          <a:p>
            <a:r>
              <a:rPr lang="en-US" dirty="0" smtClean="0"/>
              <a:t>Base of ulcer covered</a:t>
            </a:r>
          </a:p>
          <a:p>
            <a:pPr lvl="1"/>
            <a:r>
              <a:rPr lang="en-US" dirty="0" smtClean="0"/>
              <a:t>slough (yellow, tan, </a:t>
            </a:r>
            <a:br>
              <a:rPr lang="en-US" dirty="0" smtClean="0"/>
            </a:br>
            <a:r>
              <a:rPr lang="en-US" dirty="0" smtClean="0"/>
              <a:t>gray, green or brown) </a:t>
            </a:r>
            <a:br>
              <a:rPr lang="en-US" dirty="0" smtClean="0"/>
            </a:br>
            <a:r>
              <a:rPr lang="en-US" dirty="0" smtClean="0"/>
              <a:t>and/ or </a:t>
            </a:r>
          </a:p>
          <a:p>
            <a:pPr marL="620395" lvl="1" indent="-346075"/>
            <a:r>
              <a:rPr lang="en-US" dirty="0" smtClean="0"/>
              <a:t>Eschar (tan, </a:t>
            </a:r>
            <a:br>
              <a:rPr lang="en-US" dirty="0" smtClean="0"/>
            </a:br>
            <a:r>
              <a:rPr lang="en-US" dirty="0" smtClean="0"/>
              <a:t>brown or black) in </a:t>
            </a:r>
            <a:br>
              <a:rPr lang="en-US" dirty="0" smtClean="0"/>
            </a:br>
            <a:r>
              <a:rPr lang="en-US" dirty="0" smtClean="0"/>
              <a:t>wound bed</a:t>
            </a:r>
          </a:p>
        </p:txBody>
      </p:sp>
      <p:pic>
        <p:nvPicPr>
          <p:cNvPr id="73732" name="Picture 5" descr="Image of unstageable slough and/ or eschar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5375" y="2719388"/>
            <a:ext cx="406400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Unstageable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Suspected Deep Tissue Injury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63652" y="1447800"/>
            <a:ext cx="5260848" cy="4572000"/>
          </a:xfrm>
          <a:ln w="12700">
            <a:solidFill>
              <a:schemeClr val="accent1"/>
            </a:solidFill>
          </a:ln>
        </p:spPr>
      </p:pic>
      <p:cxnSp>
        <p:nvCxnSpPr>
          <p:cNvPr id="5" name="Straight Arrow Connector 4"/>
          <p:cNvCxnSpPr/>
          <p:nvPr/>
        </p:nvCxnSpPr>
        <p:spPr>
          <a:xfrm rot="10800000">
            <a:off x="4724400" y="1981200"/>
            <a:ext cx="1600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10800000" flipV="1">
            <a:off x="4572000" y="2895600"/>
            <a:ext cx="175260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0800000" flipV="1">
            <a:off x="4495800" y="3962400"/>
            <a:ext cx="198120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4572000" y="4648200"/>
            <a:ext cx="17526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>
            <a:off x="3733800" y="5029200"/>
            <a:ext cx="19812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6476999" y="1828800"/>
            <a:ext cx="18256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/>
              <a:t>Epidermis</a:t>
            </a:r>
          </a:p>
        </p:txBody>
      </p:sp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6477000" y="2743200"/>
            <a:ext cx="137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/>
              <a:t>Dermis</a:t>
            </a:r>
          </a:p>
        </p:txBody>
      </p:sp>
      <p:sp>
        <p:nvSpPr>
          <p:cNvPr id="15" name="TextBox 23"/>
          <p:cNvSpPr txBox="1">
            <a:spLocks noChangeArrowheads="1"/>
          </p:cNvSpPr>
          <p:nvPr/>
        </p:nvSpPr>
        <p:spPr bwMode="auto">
          <a:xfrm>
            <a:off x="6553200" y="3733800"/>
            <a:ext cx="26238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/>
              <a:t>Adipose Tissue</a:t>
            </a:r>
          </a:p>
        </p:txBody>
      </p:sp>
      <p:sp>
        <p:nvSpPr>
          <p:cNvPr id="16" name="TextBox 24"/>
          <p:cNvSpPr txBox="1">
            <a:spLocks noChangeArrowheads="1"/>
          </p:cNvSpPr>
          <p:nvPr/>
        </p:nvSpPr>
        <p:spPr bwMode="auto">
          <a:xfrm>
            <a:off x="6477000" y="4495800"/>
            <a:ext cx="13244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/>
              <a:t>Muscle</a:t>
            </a:r>
          </a:p>
        </p:txBody>
      </p:sp>
      <p:sp>
        <p:nvSpPr>
          <p:cNvPr id="17" name="TextBox 25"/>
          <p:cNvSpPr txBox="1">
            <a:spLocks noChangeArrowheads="1"/>
          </p:cNvSpPr>
          <p:nvPr/>
        </p:nvSpPr>
        <p:spPr bwMode="auto">
          <a:xfrm>
            <a:off x="5867400" y="5105400"/>
            <a:ext cx="10246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/>
              <a:t>Bone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295400"/>
          </a:xfrm>
        </p:spPr>
        <p:txBody>
          <a:bodyPr>
            <a:noAutofit/>
          </a:bodyPr>
          <a:lstStyle/>
          <a:p>
            <a:r>
              <a:rPr lang="en-US" dirty="0" smtClean="0"/>
              <a:t>Unstageable</a:t>
            </a:r>
            <a:br>
              <a:rPr lang="en-US" dirty="0" smtClean="0"/>
            </a:br>
            <a:r>
              <a:rPr lang="en-US" dirty="0" smtClean="0"/>
              <a:t>Suspected Deep Tissue Injury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524000"/>
            <a:ext cx="8991600" cy="518160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ct val="40000"/>
              </a:spcBef>
            </a:pPr>
            <a:r>
              <a:rPr lang="en-US" dirty="0" smtClean="0"/>
              <a:t>Localized area of discolored (darker than surrounding tissue) intact skin</a:t>
            </a:r>
          </a:p>
          <a:p>
            <a:pPr>
              <a:spcBef>
                <a:spcPct val="40000"/>
              </a:spcBef>
            </a:pPr>
            <a:r>
              <a:rPr lang="en-US" dirty="0" smtClean="0"/>
              <a:t>Related to damage of </a:t>
            </a:r>
            <a:br>
              <a:rPr lang="en-US" dirty="0" smtClean="0"/>
            </a:br>
            <a:r>
              <a:rPr lang="en-US" dirty="0" smtClean="0"/>
              <a:t>underlying soft tissue from </a:t>
            </a:r>
            <a:br>
              <a:rPr lang="en-US" dirty="0" smtClean="0"/>
            </a:br>
            <a:r>
              <a:rPr lang="en-US" dirty="0" smtClean="0"/>
              <a:t>pressure and/ or shear</a:t>
            </a:r>
          </a:p>
          <a:p>
            <a:pPr>
              <a:spcBef>
                <a:spcPct val="40000"/>
              </a:spcBef>
            </a:pPr>
            <a:r>
              <a:rPr lang="en-US" dirty="0" smtClean="0"/>
              <a:t>Area of discoloration may </a:t>
            </a:r>
            <a:br>
              <a:rPr lang="en-US" dirty="0" smtClean="0"/>
            </a:br>
            <a:r>
              <a:rPr lang="en-US" dirty="0" smtClean="0"/>
              <a:t>be preceded by tissue that </a:t>
            </a:r>
            <a:br>
              <a:rPr lang="en-US" dirty="0" smtClean="0"/>
            </a:br>
            <a:r>
              <a:rPr lang="en-US" dirty="0" smtClean="0"/>
              <a:t>is painful, firm, mushy, </a:t>
            </a:r>
            <a:br>
              <a:rPr lang="en-US" dirty="0" smtClean="0"/>
            </a:br>
            <a:r>
              <a:rPr lang="en-US" dirty="0" smtClean="0"/>
              <a:t>boggy, warmer or cooler as </a:t>
            </a:r>
            <a:br>
              <a:rPr lang="en-US" dirty="0" smtClean="0"/>
            </a:br>
            <a:r>
              <a:rPr lang="en-US" dirty="0" smtClean="0"/>
              <a:t>compared to adjacent tissue</a:t>
            </a:r>
          </a:p>
          <a:p>
            <a:pPr>
              <a:spcBef>
                <a:spcPct val="40000"/>
              </a:spcBef>
            </a:pPr>
            <a:r>
              <a:rPr lang="en-US" dirty="0" smtClean="0"/>
              <a:t>May be difficult to detect in individuals with dark skin tones </a:t>
            </a:r>
          </a:p>
          <a:p>
            <a:endParaRPr lang="en-US" dirty="0"/>
          </a:p>
        </p:txBody>
      </p:sp>
      <p:pic>
        <p:nvPicPr>
          <p:cNvPr id="4" name="Picture 5" descr="Image of suspected deep tissue injury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6795" y="2286000"/>
            <a:ext cx="3977205" cy="301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610600" cy="1981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Step 3.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Present on Admission/Entry or Reentry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2209800"/>
            <a:ext cx="8991600" cy="4495800"/>
          </a:xfrm>
        </p:spPr>
        <p:txBody>
          <a:bodyPr>
            <a:noAutofit/>
          </a:bodyPr>
          <a:lstStyle/>
          <a:p>
            <a:r>
              <a:rPr lang="en-US" dirty="0" smtClean="0"/>
              <a:t>Examine </a:t>
            </a:r>
            <a:r>
              <a:rPr lang="en-US" dirty="0"/>
              <a:t>resident </a:t>
            </a:r>
            <a:r>
              <a:rPr lang="en-US" dirty="0" smtClean="0"/>
              <a:t>at </a:t>
            </a:r>
            <a:r>
              <a:rPr lang="en-US" u="sng" dirty="0" smtClean="0"/>
              <a:t>admission/entry and </a:t>
            </a:r>
          </a:p>
          <a:p>
            <a:pPr marL="0" indent="0">
              <a:buNone/>
            </a:pPr>
            <a:r>
              <a:rPr lang="en-US" dirty="0" smtClean="0"/>
              <a:t>   </a:t>
            </a:r>
            <a:r>
              <a:rPr lang="en-US" u="sng" dirty="0" smtClean="0"/>
              <a:t>reentry</a:t>
            </a:r>
          </a:p>
          <a:p>
            <a:pPr marL="0" indent="0">
              <a:buNone/>
            </a:pPr>
            <a:endParaRPr lang="en-US" u="sng" dirty="0"/>
          </a:p>
          <a:p>
            <a:r>
              <a:rPr lang="en-US" dirty="0"/>
              <a:t>Review transfer &amp; admission </a:t>
            </a:r>
            <a:r>
              <a:rPr lang="en-US" dirty="0" smtClean="0"/>
              <a:t>records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 smtClean="0"/>
              <a:t>Coding determination:</a:t>
            </a:r>
          </a:p>
          <a:p>
            <a:pPr lvl="1"/>
            <a:r>
              <a:rPr lang="en-US" b="1" dirty="0" smtClean="0"/>
              <a:t>Setting when PU first occurred</a:t>
            </a:r>
          </a:p>
          <a:p>
            <a:pPr lvl="1"/>
            <a:r>
              <a:rPr lang="en-US" b="1" dirty="0" smtClean="0"/>
              <a:t>Setting where stage of PU increased</a:t>
            </a:r>
          </a:p>
          <a:p>
            <a:pPr marL="0" indent="0">
              <a:buNone/>
            </a:pP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Ulcer Examples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40479404"/>
              </p:ext>
            </p:extLst>
          </p:nvPr>
        </p:nvGraphicFramePr>
        <p:xfrm>
          <a:off x="152400" y="990600"/>
          <a:ext cx="8915400" cy="251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809375863"/>
              </p:ext>
            </p:extLst>
          </p:nvPr>
        </p:nvGraphicFramePr>
        <p:xfrm>
          <a:off x="152400" y="3505200"/>
          <a:ext cx="892810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14043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Ulcer Examples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772591596"/>
              </p:ext>
            </p:extLst>
          </p:nvPr>
        </p:nvGraphicFramePr>
        <p:xfrm>
          <a:off x="152400" y="1143000"/>
          <a:ext cx="8839200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35276226"/>
              </p:ext>
            </p:extLst>
          </p:nvPr>
        </p:nvGraphicFramePr>
        <p:xfrm>
          <a:off x="152400" y="3733800"/>
          <a:ext cx="8915400" cy="297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42006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533400"/>
          </a:xfrm>
        </p:spPr>
        <p:txBody>
          <a:bodyPr>
            <a:normAutofit/>
          </a:bodyPr>
          <a:lstStyle/>
          <a:p>
            <a:r>
              <a:rPr lang="en-US" sz="2000" smtClean="0"/>
              <a:t>10-1-2015 </a:t>
            </a:r>
            <a:r>
              <a:rPr lang="en-US" sz="2000" dirty="0" smtClean="0"/>
              <a:t>Changes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685800"/>
            <a:ext cx="8991600" cy="6019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If </a:t>
            </a:r>
            <a:r>
              <a:rPr lang="en-US" dirty="0"/>
              <a:t>a </a:t>
            </a:r>
            <a:r>
              <a:rPr lang="en-US" dirty="0">
                <a:solidFill>
                  <a:srgbClr val="FF0000"/>
                </a:solidFill>
              </a:rPr>
              <a:t>resident had a </a:t>
            </a:r>
            <a:r>
              <a:rPr lang="en-US" dirty="0"/>
              <a:t>pressure ulcer </a:t>
            </a:r>
            <a:r>
              <a:rPr lang="en-US" dirty="0">
                <a:solidFill>
                  <a:srgbClr val="FF0000"/>
                </a:solidFill>
              </a:rPr>
              <a:t>that</a:t>
            </a:r>
            <a:r>
              <a:rPr lang="en-US" dirty="0"/>
              <a:t> healed during the look-back period </a:t>
            </a:r>
            <a:r>
              <a:rPr lang="en-US" dirty="0">
                <a:solidFill>
                  <a:srgbClr val="FF0000"/>
                </a:solidFill>
              </a:rPr>
              <a:t>of the current assessment, but there was no documented pressure ulcer </a:t>
            </a:r>
            <a:r>
              <a:rPr lang="en-US" dirty="0"/>
              <a:t>on </a:t>
            </a:r>
            <a:r>
              <a:rPr lang="en-US" dirty="0">
                <a:solidFill>
                  <a:srgbClr val="FF0000"/>
                </a:solidFill>
              </a:rPr>
              <a:t>the</a:t>
            </a:r>
            <a:r>
              <a:rPr lang="en-US" dirty="0"/>
              <a:t> prior assessment, </a:t>
            </a:r>
            <a:r>
              <a:rPr lang="en-US" b="1" dirty="0"/>
              <a:t>code 0</a:t>
            </a:r>
            <a:r>
              <a:rPr lang="en-US" dirty="0"/>
              <a:t>. </a:t>
            </a:r>
            <a:r>
              <a:rPr lang="en-US" dirty="0" smtClean="0"/>
              <a:t>Page M-5</a:t>
            </a:r>
          </a:p>
          <a:p>
            <a:endParaRPr lang="en-US" dirty="0"/>
          </a:p>
          <a:p>
            <a:r>
              <a:rPr lang="en-US" dirty="0"/>
              <a:t>A pressure ulcer with intact skin that is a suspected deep tissue injury (sDTI) should not be coded as a Stage 1 pressure ulcer. It should be coded as unstageable, as illustrated at </a:t>
            </a:r>
            <a:r>
              <a:rPr lang="en-US" dirty="0">
                <a:solidFill>
                  <a:srgbClr val="FF0000"/>
                </a:solidFill>
              </a:rPr>
              <a:t>http://www.npuap.org/wp-content/uploads/2012/03/NPUAP-SuspectDTI.jpg</a:t>
            </a:r>
            <a:r>
              <a:rPr lang="en-US" dirty="0"/>
              <a:t>. </a:t>
            </a:r>
            <a:r>
              <a:rPr lang="en-US" smtClean="0"/>
              <a:t>Page M-6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2165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Ulcer Examples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717671195"/>
              </p:ext>
            </p:extLst>
          </p:nvPr>
        </p:nvGraphicFramePr>
        <p:xfrm>
          <a:off x="152400" y="1143000"/>
          <a:ext cx="8763000" cy="220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528846303"/>
              </p:ext>
            </p:extLst>
          </p:nvPr>
        </p:nvGraphicFramePr>
        <p:xfrm>
          <a:off x="152400" y="3962400"/>
          <a:ext cx="8763000" cy="259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45680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Pressure Ulcer Examples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885532957"/>
              </p:ext>
            </p:extLst>
          </p:nvPr>
        </p:nvGraphicFramePr>
        <p:xfrm>
          <a:off x="152400" y="1143000"/>
          <a:ext cx="8763000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690915035"/>
              </p:ext>
            </p:extLst>
          </p:nvPr>
        </p:nvGraphicFramePr>
        <p:xfrm>
          <a:off x="228600" y="3657600"/>
          <a:ext cx="868680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14752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>
            <a:noAutofit/>
          </a:bodyPr>
          <a:lstStyle/>
          <a:p>
            <a:r>
              <a:rPr lang="en-US" dirty="0" smtClean="0"/>
              <a:t>M0300A. Number of</a:t>
            </a:r>
            <a:br>
              <a:rPr lang="en-US" dirty="0" smtClean="0"/>
            </a:br>
            <a:r>
              <a:rPr lang="en-US" dirty="0" smtClean="0"/>
              <a:t>Stage 1 Pressure Ulcers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219200"/>
            <a:ext cx="8991600" cy="54864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43200"/>
            <a:ext cx="6781800" cy="12192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021" y="4495799"/>
            <a:ext cx="91189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dirty="0" smtClean="0"/>
              <a:t>Current Number of Unhealed PU</a:t>
            </a:r>
          </a:p>
          <a:p>
            <a:pPr algn="ctr"/>
            <a:r>
              <a:rPr lang="en-US" sz="2800" dirty="0" smtClean="0"/>
              <a:t>at Each </a:t>
            </a:r>
            <a:r>
              <a:rPr lang="en-US" sz="2800" dirty="0"/>
              <a:t>S</a:t>
            </a:r>
            <a:r>
              <a:rPr lang="en-US" sz="2800" dirty="0" smtClean="0"/>
              <a:t>tage.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762000"/>
          </a:xfrm>
        </p:spPr>
        <p:txBody>
          <a:bodyPr>
            <a:no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M0300B. Stage 2 Pressure Ulcers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838200"/>
            <a:ext cx="8991600" cy="5911516"/>
          </a:xfrm>
        </p:spPr>
        <p:txBody>
          <a:bodyPr>
            <a:normAutofit/>
          </a:bodyPr>
          <a:lstStyle/>
          <a:p>
            <a:pPr marL="457200" indent="-406400">
              <a:buSzPct val="100000"/>
              <a:buFont typeface="+mj-lt"/>
              <a:buAutoNum type="arabicPeriod"/>
            </a:pPr>
            <a:r>
              <a:rPr lang="en-US" sz="2800" dirty="0" smtClean="0"/>
              <a:t>Number</a:t>
            </a:r>
          </a:p>
          <a:p>
            <a:pPr marL="782320" lvl="1" indent="-457200">
              <a:buSzPct val="100000"/>
            </a:pPr>
            <a:r>
              <a:rPr lang="en-US" sz="2800" dirty="0" smtClean="0"/>
              <a:t>If 0 </a:t>
            </a:r>
            <a:r>
              <a:rPr lang="en-US" sz="2800" dirty="0" smtClean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2800" b="1" dirty="0" smtClean="0">
                <a:solidFill>
                  <a:srgbClr val="FF0000"/>
                </a:solidFill>
                <a:sym typeface="Wingdings" pitchFamily="2" charset="2"/>
              </a:rPr>
              <a:t>Skip </a:t>
            </a:r>
            <a:r>
              <a:rPr lang="en-US" sz="2800" dirty="0" smtClean="0">
                <a:sym typeface="Wingdings" pitchFamily="2" charset="2"/>
              </a:rPr>
              <a:t>to M0300C. Stage 3</a:t>
            </a:r>
            <a:endParaRPr lang="en-US" sz="2800" dirty="0" smtClean="0"/>
          </a:p>
          <a:p>
            <a:pPr marL="457200" indent="-406400">
              <a:buSzPct val="100000"/>
              <a:buFont typeface="+mj-lt"/>
              <a:buAutoNum type="arabicPeriod"/>
            </a:pPr>
            <a:r>
              <a:rPr lang="en-US" sz="2800" dirty="0" smtClean="0"/>
              <a:t>Number of </a:t>
            </a:r>
            <a:r>
              <a:rPr lang="en-US" sz="2800" u="sng" dirty="0" smtClean="0"/>
              <a:t>these</a:t>
            </a:r>
            <a:r>
              <a:rPr lang="en-US" sz="2800" dirty="0" smtClean="0"/>
              <a:t> PU </a:t>
            </a:r>
            <a:r>
              <a:rPr lang="en-US" sz="2800" b="1" dirty="0" smtClean="0"/>
              <a:t>present upon admission/ entry or reentry</a:t>
            </a:r>
          </a:p>
          <a:p>
            <a:pPr marL="782320" lvl="1" indent="-457200">
              <a:buSzPct val="100000"/>
            </a:pPr>
            <a:r>
              <a:rPr lang="en-US" sz="2800" dirty="0" smtClean="0"/>
              <a:t>First noted at time of admission/entry or reentry</a:t>
            </a:r>
          </a:p>
          <a:p>
            <a:pPr marL="782320" lvl="1" indent="-457200">
              <a:buSzPct val="100000"/>
            </a:pPr>
            <a:r>
              <a:rPr lang="en-US" sz="2800" dirty="0" smtClean="0"/>
              <a:t>Acquired or increased in stage during hospital stay if being readmitted</a:t>
            </a:r>
          </a:p>
          <a:p>
            <a:pPr marL="457200" indent="-406400">
              <a:buSzPct val="100000"/>
              <a:buFont typeface="+mj-lt"/>
              <a:buAutoNum type="arabicPeriod"/>
            </a:pPr>
            <a:r>
              <a:rPr lang="en-US" sz="2800" b="1" dirty="0" smtClean="0"/>
              <a:t>Date of oldest - If unknown “-” dash </a:t>
            </a:r>
          </a:p>
          <a:p>
            <a:pPr marL="599440" lvl="2" indent="0">
              <a:buSzPct val="100000"/>
              <a:buNone/>
            </a:pPr>
            <a:endParaRPr lang="en-US" sz="2300" i="1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50"/>
          <a:stretch/>
        </p:blipFill>
        <p:spPr bwMode="auto">
          <a:xfrm>
            <a:off x="24063" y="4495800"/>
            <a:ext cx="9119937" cy="2253916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078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M0300C. Stage 3 Pressure Ulcers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959700"/>
            <a:ext cx="8763000" cy="5562600"/>
          </a:xfrm>
        </p:spPr>
        <p:txBody>
          <a:bodyPr>
            <a:normAutofit/>
          </a:bodyPr>
          <a:lstStyle/>
          <a:p>
            <a:pPr marL="514350" indent="-463550">
              <a:buSzPct val="100000"/>
              <a:buFont typeface="+mj-lt"/>
              <a:buAutoNum type="arabicPeriod"/>
              <a:defRPr/>
            </a:pPr>
            <a:r>
              <a:rPr lang="en-US" dirty="0" smtClean="0"/>
              <a:t>Number</a:t>
            </a:r>
          </a:p>
          <a:p>
            <a:pPr marL="782320" lvl="1" indent="-457200">
              <a:buSzPct val="100000"/>
              <a:defRPr/>
            </a:pPr>
            <a:r>
              <a:rPr lang="en-US" dirty="0" smtClean="0"/>
              <a:t>If 0 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Skip </a:t>
            </a:r>
            <a:r>
              <a:rPr lang="en-US" dirty="0" smtClean="0">
                <a:sym typeface="Wingdings" pitchFamily="2" charset="2"/>
              </a:rPr>
              <a:t>to M0300D. Stage 4</a:t>
            </a:r>
            <a:endParaRPr lang="en-US" dirty="0" smtClean="0"/>
          </a:p>
          <a:p>
            <a:pPr marL="514350" indent="-463550">
              <a:buSzPct val="100000"/>
              <a:buFont typeface="+mj-lt"/>
              <a:buAutoNum type="arabicPeriod"/>
              <a:defRPr/>
            </a:pPr>
            <a:r>
              <a:rPr lang="en-US" dirty="0" smtClean="0"/>
              <a:t>Number of </a:t>
            </a:r>
            <a:r>
              <a:rPr lang="en-US" u="sng" dirty="0" smtClean="0"/>
              <a:t>these</a:t>
            </a:r>
            <a:r>
              <a:rPr lang="en-US" dirty="0" smtClean="0"/>
              <a:t> PU </a:t>
            </a:r>
            <a:r>
              <a:rPr lang="en-US" b="1" dirty="0" smtClean="0"/>
              <a:t>present upon admission/entry or reentry</a:t>
            </a:r>
          </a:p>
          <a:p>
            <a:pPr marL="896620" lvl="1" indent="-571500">
              <a:buSzPct val="100000"/>
              <a:defRPr/>
            </a:pPr>
            <a:r>
              <a:rPr lang="en-US" dirty="0" smtClean="0"/>
              <a:t>First noted at time of admission/entry or reentry</a:t>
            </a:r>
          </a:p>
          <a:p>
            <a:pPr marL="896620" lvl="1" indent="-571500">
              <a:buSzPct val="100000"/>
              <a:defRPr/>
            </a:pPr>
            <a:r>
              <a:rPr lang="en-US" dirty="0" smtClean="0"/>
              <a:t> Acquired or increased in stage during hospital stay if readmitted </a:t>
            </a:r>
          </a:p>
          <a:p>
            <a:pPr marL="594360" lvl="2" indent="0">
              <a:buNone/>
            </a:pP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1" y="4996115"/>
            <a:ext cx="9165771" cy="139728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108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M0300D. Stage 4 Pressure Ulcers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914400"/>
            <a:ext cx="9144000" cy="5791200"/>
          </a:xfrm>
        </p:spPr>
        <p:txBody>
          <a:bodyPr>
            <a:normAutofit/>
          </a:bodyPr>
          <a:lstStyle/>
          <a:p>
            <a:pPr marL="514350" indent="-463550">
              <a:buSzPct val="100000"/>
              <a:buFont typeface="+mj-lt"/>
              <a:buAutoNum type="arabicPeriod"/>
              <a:defRPr/>
            </a:pPr>
            <a:r>
              <a:rPr lang="en-US" dirty="0" smtClean="0"/>
              <a:t>Number</a:t>
            </a:r>
          </a:p>
          <a:p>
            <a:pPr marL="782320" lvl="1" indent="-457200">
              <a:buSzPct val="100000"/>
              <a:defRPr/>
            </a:pPr>
            <a:r>
              <a:rPr lang="en-US" dirty="0" smtClean="0"/>
              <a:t>If 0 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Skip </a:t>
            </a:r>
            <a:r>
              <a:rPr lang="en-US" dirty="0" smtClean="0">
                <a:sym typeface="Wingdings" pitchFamily="2" charset="2"/>
              </a:rPr>
              <a:t>to M0300E. Unstageable:  </a:t>
            </a:r>
          </a:p>
          <a:p>
            <a:pPr marL="793750" lvl="3" indent="-12700">
              <a:buNone/>
              <a:defRPr/>
            </a:pPr>
            <a:r>
              <a:rPr lang="en-US" sz="3200" dirty="0" smtClean="0">
                <a:sym typeface="Wingdings" pitchFamily="2" charset="2"/>
              </a:rPr>
              <a:t>Non-removable dressing/device</a:t>
            </a:r>
            <a:endParaRPr lang="en-US" sz="3200" dirty="0" smtClean="0"/>
          </a:p>
          <a:p>
            <a:pPr marL="514350" indent="-463550">
              <a:buSzPct val="100000"/>
              <a:buFont typeface="+mj-lt"/>
              <a:buAutoNum type="arabicPeriod"/>
              <a:defRPr/>
            </a:pPr>
            <a:r>
              <a:rPr lang="en-US" dirty="0" smtClean="0"/>
              <a:t>Number of </a:t>
            </a:r>
            <a:r>
              <a:rPr lang="en-US" u="sng" dirty="0" smtClean="0"/>
              <a:t>these</a:t>
            </a:r>
            <a:r>
              <a:rPr lang="en-US" dirty="0" smtClean="0"/>
              <a:t> PU </a:t>
            </a:r>
            <a:r>
              <a:rPr lang="en-US" b="1" dirty="0" smtClean="0"/>
              <a:t>present upon admission/ entry or reentry</a:t>
            </a:r>
          </a:p>
          <a:p>
            <a:pPr marL="782320" lvl="1" indent="-457200">
              <a:buSzPct val="100000"/>
              <a:defRPr/>
            </a:pPr>
            <a:r>
              <a:rPr lang="en-US" dirty="0" smtClean="0"/>
              <a:t>First noted at time of admission/entry or reentry</a:t>
            </a:r>
          </a:p>
          <a:p>
            <a:pPr marL="782320" lvl="1" indent="-457200">
              <a:buSzPct val="100000"/>
              <a:defRPr/>
            </a:pPr>
            <a:r>
              <a:rPr lang="en-US" sz="3200" dirty="0" smtClean="0"/>
              <a:t>Acquired or increased in stage during hospital stay if being readmitted</a:t>
            </a:r>
          </a:p>
          <a:p>
            <a:pPr lvl="1"/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52"/>
          <a:stretch/>
        </p:blipFill>
        <p:spPr bwMode="auto">
          <a:xfrm>
            <a:off x="0" y="5358685"/>
            <a:ext cx="9144000" cy="1325518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3800" dirty="0" smtClean="0"/>
              <a:t>M0300E. Unstageable Pressure Ulcer </a:t>
            </a:r>
            <a:br>
              <a:rPr lang="en-US" sz="3800" dirty="0" smtClean="0"/>
            </a:br>
            <a:r>
              <a:rPr lang="en-US" sz="3800" dirty="0" smtClean="0"/>
              <a:t>Non-Removable Dressing/Device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990600"/>
            <a:ext cx="8991600" cy="5334000"/>
          </a:xfrm>
        </p:spPr>
        <p:txBody>
          <a:bodyPr/>
          <a:lstStyle/>
          <a:p>
            <a:pPr marL="457200" indent="-457200">
              <a:buSzPct val="100000"/>
              <a:buFont typeface="+mj-lt"/>
              <a:buAutoNum type="arabicPeriod"/>
              <a:defRPr/>
            </a:pPr>
            <a:r>
              <a:rPr lang="en-US" dirty="0" smtClean="0"/>
              <a:t>Number</a:t>
            </a:r>
          </a:p>
          <a:p>
            <a:pPr lvl="1">
              <a:buSzPct val="100000"/>
              <a:defRPr/>
            </a:pPr>
            <a:r>
              <a:rPr lang="en-US" dirty="0" smtClean="0"/>
              <a:t>  If 0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Skip </a:t>
            </a:r>
            <a:r>
              <a:rPr lang="en-US" dirty="0" smtClean="0">
                <a:sym typeface="Wingdings" pitchFamily="2" charset="2"/>
              </a:rPr>
              <a:t>to M0300F, Unstageable: Slough</a:t>
            </a:r>
          </a:p>
          <a:p>
            <a:pPr marL="320040" lvl="1" indent="0">
              <a:buSzPct val="100000"/>
              <a:buNone/>
              <a:defRPr/>
            </a:pPr>
            <a:r>
              <a:rPr lang="en-US" dirty="0" smtClean="0">
                <a:sym typeface="Wingdings" pitchFamily="2" charset="2"/>
              </a:rPr>
              <a:t>   and/or Eschar</a:t>
            </a:r>
            <a:endParaRPr lang="en-US" dirty="0" smtClean="0"/>
          </a:p>
          <a:p>
            <a:pPr marL="457200" indent="-457200">
              <a:buSzPct val="100000"/>
              <a:buFont typeface="+mj-lt"/>
              <a:buAutoNum type="arabicPeriod"/>
              <a:defRPr/>
            </a:pPr>
            <a:r>
              <a:rPr lang="en-US" dirty="0" smtClean="0"/>
              <a:t>Number of </a:t>
            </a:r>
            <a:r>
              <a:rPr lang="en-US" u="sng" dirty="0" smtClean="0"/>
              <a:t>these</a:t>
            </a:r>
            <a:r>
              <a:rPr lang="en-US" dirty="0" smtClean="0"/>
              <a:t> PU </a:t>
            </a:r>
            <a:r>
              <a:rPr lang="en-US" b="1" dirty="0" smtClean="0"/>
              <a:t>present upon admission/ entry or reentry</a:t>
            </a:r>
          </a:p>
          <a:p>
            <a:pPr lvl="1">
              <a:buSzPct val="100000"/>
              <a:defRPr/>
            </a:pPr>
            <a:r>
              <a:rPr lang="en-US" dirty="0" smtClean="0"/>
              <a:t>  First noted at time of admission/entry or</a:t>
            </a:r>
          </a:p>
          <a:p>
            <a:pPr marL="320040" lvl="1" indent="0">
              <a:buSzPct val="100000"/>
              <a:buNone/>
              <a:defRPr/>
            </a:pPr>
            <a:r>
              <a:rPr lang="en-US" dirty="0"/>
              <a:t> </a:t>
            </a:r>
            <a:r>
              <a:rPr lang="en-US" dirty="0" smtClean="0"/>
              <a:t>   reentry</a:t>
            </a:r>
          </a:p>
          <a:p>
            <a:pPr lvl="1">
              <a:buSzPct val="100000"/>
              <a:defRPr/>
            </a:pPr>
            <a:r>
              <a:rPr lang="en-US" dirty="0" smtClean="0"/>
              <a:t>  Acquired during hospital stay if being</a:t>
            </a:r>
          </a:p>
          <a:p>
            <a:pPr marL="320040" lvl="1" indent="0">
              <a:buSzPct val="100000"/>
              <a:buNone/>
              <a:defRPr/>
            </a:pPr>
            <a:r>
              <a:rPr lang="en-US" dirty="0"/>
              <a:t> </a:t>
            </a:r>
            <a:r>
              <a:rPr lang="en-US" dirty="0" smtClean="0"/>
              <a:t>   readmitted</a:t>
            </a:r>
          </a:p>
          <a:p>
            <a:pPr marL="788670" lvl="1" indent="-514350">
              <a:buSzPct val="100000"/>
              <a:buFont typeface="+mj-lt"/>
              <a:buAutoNum type="arabicPeriod"/>
              <a:defRPr/>
            </a:pPr>
            <a:endParaRPr lang="en-US" sz="2800" b="1" dirty="0" smtClean="0"/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971" y="5437428"/>
            <a:ext cx="9046029" cy="1432874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M0300F. Unstageable Pressure Ulcer </a:t>
            </a:r>
            <a:br>
              <a:rPr lang="en-US" dirty="0" smtClean="0"/>
            </a:br>
            <a:r>
              <a:rPr lang="en-US" dirty="0" smtClean="0"/>
              <a:t> Slough and/or Eschar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447800"/>
            <a:ext cx="8991600" cy="5257800"/>
          </a:xfrm>
        </p:spPr>
        <p:txBody>
          <a:bodyPr/>
          <a:lstStyle/>
          <a:p>
            <a:pPr marL="514350" indent="-395288">
              <a:buFont typeface="+mj-lt"/>
              <a:buAutoNum type="arabicPeriod"/>
            </a:pPr>
            <a:r>
              <a:rPr lang="en-US" dirty="0" smtClean="0"/>
              <a:t>Number</a:t>
            </a:r>
          </a:p>
          <a:p>
            <a:pPr marL="850582" lvl="1" indent="-457200"/>
            <a:r>
              <a:rPr lang="en-US" dirty="0" smtClean="0"/>
              <a:t>If 0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Skip </a:t>
            </a:r>
            <a:r>
              <a:rPr lang="en-US" dirty="0" smtClean="0">
                <a:sym typeface="Wingdings" pitchFamily="2" charset="2"/>
              </a:rPr>
              <a:t>to M0300G: Deep tissue injury </a:t>
            </a:r>
            <a:endParaRPr lang="en-US" dirty="0" smtClean="0"/>
          </a:p>
          <a:p>
            <a:pPr marL="514350" indent="-395288">
              <a:buFont typeface="+mj-lt"/>
              <a:buAutoNum type="arabicPeriod"/>
            </a:pPr>
            <a:r>
              <a:rPr lang="en-US" dirty="0" smtClean="0"/>
              <a:t>Number of </a:t>
            </a:r>
            <a:r>
              <a:rPr lang="en-US" u="sng" dirty="0" smtClean="0"/>
              <a:t>these</a:t>
            </a:r>
            <a:r>
              <a:rPr lang="en-US" dirty="0" smtClean="0"/>
              <a:t> PU </a:t>
            </a:r>
            <a:r>
              <a:rPr lang="en-US" b="1" dirty="0" smtClean="0"/>
              <a:t>present upon</a:t>
            </a:r>
          </a:p>
          <a:p>
            <a:pPr marL="119062" indent="0">
              <a:buNone/>
            </a:pPr>
            <a:r>
              <a:rPr lang="en-US" b="1" dirty="0" smtClean="0"/>
              <a:t>    admission/ entry or reentry</a:t>
            </a:r>
          </a:p>
          <a:p>
            <a:pPr marL="850582" lvl="1" indent="-457200"/>
            <a:r>
              <a:rPr lang="en-US" dirty="0" smtClean="0"/>
              <a:t>First noted at time of admission/entry or reentry</a:t>
            </a:r>
          </a:p>
          <a:p>
            <a:pPr marL="850582" lvl="1" indent="-457200"/>
            <a:r>
              <a:rPr lang="en-US" sz="3200" dirty="0" smtClean="0"/>
              <a:t>Acquired during a hospital stay</a:t>
            </a:r>
          </a:p>
          <a:p>
            <a:pPr marL="803275" lvl="3" indent="-234950">
              <a:buClr>
                <a:schemeClr val="accent1">
                  <a:lumMod val="40000"/>
                  <a:lumOff val="60000"/>
                </a:schemeClr>
              </a:buClr>
              <a:buSzPct val="85000"/>
              <a:buFont typeface="Wingdings 2" pitchFamily="18" charset="2"/>
              <a:buChar char=""/>
              <a:defRPr/>
            </a:pPr>
            <a:endParaRPr lang="en-US" sz="3200" dirty="0" smtClean="0">
              <a:sym typeface="Wingdings" pitchFamily="2" charset="2"/>
            </a:endParaRPr>
          </a:p>
          <a:p>
            <a:pPr marL="788670" lvl="1" indent="-514350">
              <a:buNone/>
            </a:pPr>
            <a:endParaRPr lang="en-US" b="1" dirty="0" smtClean="0"/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1" y="4953000"/>
            <a:ext cx="9165771" cy="144788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4780" y="-457200"/>
            <a:ext cx="9525000" cy="1828800"/>
          </a:xfrm>
        </p:spPr>
        <p:txBody>
          <a:bodyPr>
            <a:noAutofit/>
          </a:bodyPr>
          <a:lstStyle/>
          <a:p>
            <a:r>
              <a:rPr lang="en-US" dirty="0" smtClean="0"/>
              <a:t>M0300G. Unstageable Pressure Ulcer  Suspected Deep Tissue Injury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" y="1371600"/>
            <a:ext cx="9144000" cy="5791200"/>
          </a:xfrm>
        </p:spPr>
        <p:txBody>
          <a:bodyPr/>
          <a:lstStyle/>
          <a:p>
            <a:pPr marL="514350" indent="-514350">
              <a:buSzPct val="100000"/>
              <a:buFont typeface="+mj-lt"/>
              <a:buAutoNum type="arabicPeriod"/>
              <a:defRPr/>
            </a:pPr>
            <a:r>
              <a:rPr lang="en-US" dirty="0" smtClean="0"/>
              <a:t>Number </a:t>
            </a:r>
          </a:p>
          <a:p>
            <a:pPr lvl="1">
              <a:buSzPct val="100000"/>
              <a:defRPr/>
            </a:pPr>
            <a:r>
              <a:rPr lang="en-US" dirty="0" smtClean="0"/>
              <a:t>  If 0 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 Skip </a:t>
            </a:r>
            <a:r>
              <a:rPr lang="en-US" dirty="0" smtClean="0">
                <a:sym typeface="Wingdings" pitchFamily="2" charset="2"/>
              </a:rPr>
              <a:t>to M0610, Dimension </a:t>
            </a:r>
            <a:endParaRPr lang="en-US" dirty="0" smtClean="0"/>
          </a:p>
          <a:p>
            <a:pPr marL="514350" indent="-514350">
              <a:buSzPct val="100000"/>
              <a:buFont typeface="+mj-lt"/>
              <a:buAutoNum type="arabicPeriod"/>
              <a:defRPr/>
            </a:pPr>
            <a:r>
              <a:rPr lang="en-US" dirty="0" smtClean="0"/>
              <a:t>Number of </a:t>
            </a:r>
            <a:r>
              <a:rPr lang="en-US" u="sng" dirty="0" smtClean="0"/>
              <a:t>these</a:t>
            </a:r>
            <a:r>
              <a:rPr lang="en-US" dirty="0" smtClean="0"/>
              <a:t> PU </a:t>
            </a:r>
            <a:r>
              <a:rPr lang="en-US" b="1" dirty="0" smtClean="0"/>
              <a:t>present upon admission/entry or reentry</a:t>
            </a:r>
          </a:p>
          <a:p>
            <a:pPr lvl="1">
              <a:buSzPct val="100000"/>
              <a:defRPr/>
            </a:pPr>
            <a:r>
              <a:rPr lang="en-US" b="1" dirty="0"/>
              <a:t> </a:t>
            </a:r>
            <a:r>
              <a:rPr lang="en-US" b="1" dirty="0" smtClean="0"/>
              <a:t>  </a:t>
            </a:r>
            <a:r>
              <a:rPr lang="en-US" dirty="0" smtClean="0"/>
              <a:t>First noted at time of admission/entry or </a:t>
            </a:r>
          </a:p>
          <a:p>
            <a:pPr marL="320040" lvl="1" indent="0">
              <a:buSzPct val="100000"/>
              <a:buNone/>
              <a:defRPr/>
            </a:pPr>
            <a:r>
              <a:rPr lang="en-US" dirty="0"/>
              <a:t> </a:t>
            </a:r>
            <a:r>
              <a:rPr lang="en-US" dirty="0" smtClean="0"/>
              <a:t>    reentry</a:t>
            </a:r>
          </a:p>
          <a:p>
            <a:pPr lvl="1">
              <a:buSzPct val="100000"/>
              <a:defRPr/>
            </a:pPr>
            <a:r>
              <a:rPr lang="en-US" sz="3200" dirty="0"/>
              <a:t> </a:t>
            </a:r>
            <a:r>
              <a:rPr lang="en-US" sz="3200" dirty="0" smtClean="0"/>
              <a:t> Acquired at hospital if readmitted </a:t>
            </a:r>
          </a:p>
          <a:p>
            <a:pPr marL="914400" lvl="3" indent="-393700">
              <a:buClr>
                <a:schemeClr val="accent1">
                  <a:lumMod val="40000"/>
                  <a:lumOff val="60000"/>
                </a:schemeClr>
              </a:buClr>
              <a:buSzPct val="85000"/>
              <a:buFont typeface="Wingdings 2" pitchFamily="18" charset="2"/>
              <a:buChar char=""/>
              <a:defRPr/>
            </a:pPr>
            <a:endParaRPr lang="en-US" sz="3200" dirty="0" smtClean="0">
              <a:sym typeface="Wingdings" pitchFamily="2" charset="2"/>
            </a:endParaRPr>
          </a:p>
          <a:p>
            <a:pPr marL="788670" lvl="1" indent="-514350">
              <a:buSzPct val="100000"/>
              <a:buFont typeface="+mj-lt"/>
              <a:buAutoNum type="arabicPeriod"/>
              <a:defRPr/>
            </a:pPr>
            <a:endParaRPr lang="en-US" b="1" dirty="0" smtClean="0"/>
          </a:p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440" y="5247303"/>
            <a:ext cx="9052560" cy="158115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184564"/>
            <a:ext cx="8991600" cy="5403273"/>
          </a:xfrm>
        </p:spPr>
        <p:txBody>
          <a:bodyPr>
            <a:normAutofit/>
          </a:bodyPr>
          <a:lstStyle/>
          <a:p>
            <a:pPr marL="346075" indent="-346075"/>
            <a:r>
              <a:rPr lang="en-US" dirty="0" smtClean="0"/>
              <a:t>A pressure ulcer described as a </a:t>
            </a:r>
            <a:br>
              <a:rPr lang="en-US" dirty="0" smtClean="0"/>
            </a:br>
            <a:r>
              <a:rPr lang="en-US" dirty="0" smtClean="0"/>
              <a:t>Stage 2 was noted and documented in the resident’s medical record at time of admission.  </a:t>
            </a:r>
          </a:p>
          <a:p>
            <a:pPr marL="346075" indent="-346075"/>
            <a:r>
              <a:rPr lang="en-US" dirty="0" smtClean="0"/>
              <a:t>On a later assessment, the wound is noted to be a full thickness ulcer and is now a Stage 3 pressure ulcer.</a:t>
            </a:r>
          </a:p>
          <a:p>
            <a:pPr marL="346075" indent="-346075">
              <a:buNone/>
            </a:pPr>
            <a:endParaRPr lang="en-US" sz="1400" dirty="0" smtClean="0"/>
          </a:p>
          <a:p>
            <a:pPr marL="346075" indent="-346075" algn="ctr">
              <a:buNone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How would you code this Pressure Ulcer?</a:t>
            </a:r>
          </a:p>
          <a:p>
            <a:pPr marL="346075" indent="-346075" algn="ctr">
              <a:buNone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M0300C.1. Number of Stage 3 = 1</a:t>
            </a:r>
          </a:p>
          <a:p>
            <a:pPr marL="346075" indent="-346075" algn="ctr">
              <a:buNone/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M0C00C.2.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Number “Present on admission/entry or re-entry” = 0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75" y="0"/>
            <a:ext cx="91440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National Pressure Ulcer Advisory Panel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447800"/>
            <a:ext cx="8991600" cy="5257800"/>
          </a:xfrm>
        </p:spPr>
        <p:txBody>
          <a:bodyPr/>
          <a:lstStyle/>
          <a:p>
            <a:r>
              <a:rPr lang="en-US" dirty="0" smtClean="0"/>
              <a:t>CMS </a:t>
            </a:r>
            <a:r>
              <a:rPr lang="en-US" b="1" dirty="0" smtClean="0"/>
              <a:t>adopted </a:t>
            </a:r>
            <a:r>
              <a:rPr lang="en-US" dirty="0" smtClean="0"/>
              <a:t>NPUAP 2007 definition of pressure ulcer as well as categories/staging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Pressure Ulcer </a:t>
            </a:r>
          </a:p>
          <a:p>
            <a:pPr lvl="1"/>
            <a:r>
              <a:rPr lang="en-US" dirty="0" smtClean="0"/>
              <a:t>localized injury to skin and/or underlying tissue </a:t>
            </a:r>
            <a:r>
              <a:rPr lang="en-US" u="sng" dirty="0" smtClean="0"/>
              <a:t>usually</a:t>
            </a:r>
            <a:r>
              <a:rPr lang="en-US" dirty="0" smtClean="0"/>
              <a:t> over bony prominence, as a result of pressure or pressure in combination with shear and/or friction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"/>
            <a:ext cx="8183563" cy="9144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Example #2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4800" y="838200"/>
            <a:ext cx="8534400" cy="5867400"/>
          </a:xfrm>
        </p:spPr>
        <p:txBody>
          <a:bodyPr>
            <a:noAutofit/>
          </a:bodyPr>
          <a:lstStyle/>
          <a:p>
            <a:pPr marL="346075" indent="-346075"/>
            <a:r>
              <a:rPr lang="en-US" dirty="0" smtClean="0"/>
              <a:t>A resident develops a Stage 2 pressure ulcer while at the nursing facility.</a:t>
            </a:r>
          </a:p>
          <a:p>
            <a:pPr marL="346075" indent="-346075"/>
            <a:r>
              <a:rPr lang="en-US" dirty="0" smtClean="0"/>
              <a:t>The resident is hospitalized due to pneumonia for 8 days.</a:t>
            </a:r>
          </a:p>
          <a:p>
            <a:pPr marL="346075" indent="-346075"/>
            <a:r>
              <a:rPr lang="en-US" dirty="0" smtClean="0"/>
              <a:t>The resident returns with a Stage 3 pressure ulcer.</a:t>
            </a:r>
          </a:p>
          <a:p>
            <a:pPr marL="0" indent="0" algn="ctr">
              <a:buNone/>
            </a:pP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How would you code this PU?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6075" indent="-346075" algn="ctr">
              <a:buNone/>
            </a:pPr>
            <a:r>
              <a:rPr lang="en-US" b="1" dirty="0" smtClean="0">
                <a:solidFill>
                  <a:schemeClr val="tx2"/>
                </a:solidFill>
              </a:rPr>
              <a:t>M0C00C1. Number of Stage 3 PU = 1</a:t>
            </a:r>
          </a:p>
          <a:p>
            <a:pPr marL="346075" indent="-346075" algn="ctr">
              <a:buNone/>
            </a:pPr>
            <a:r>
              <a:rPr lang="en-US" b="1" dirty="0" smtClean="0">
                <a:solidFill>
                  <a:schemeClr val="tx2"/>
                </a:solidFill>
              </a:rPr>
              <a:t>M0C00C2. 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smtClean="0">
                <a:solidFill>
                  <a:schemeClr val="tx2"/>
                </a:solidFill>
              </a:rPr>
              <a:t>Number “Present on admission/entry or re-entry” = 1</a:t>
            </a:r>
          </a:p>
          <a:p>
            <a:pPr marL="346075" indent="-346075">
              <a:buNone/>
            </a:pP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346075" indent="-346075">
              <a:buNone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	</a:t>
            </a:r>
            <a:endParaRPr lang="en-US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533399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200" dirty="0" smtClean="0"/>
              <a:t>Example #3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381000"/>
            <a:ext cx="9144000" cy="7315200"/>
          </a:xfrm>
        </p:spPr>
        <p:txBody>
          <a:bodyPr>
            <a:noAutofit/>
          </a:bodyPr>
          <a:lstStyle/>
          <a:p>
            <a:pPr marL="346075" indent="-346075">
              <a:lnSpc>
                <a:spcPct val="110000"/>
              </a:lnSpc>
            </a:pPr>
            <a:r>
              <a:rPr lang="en-US" sz="2600" b="1" dirty="0" smtClean="0"/>
              <a:t>A pressure ulcer on the resident’s sacrum was present </a:t>
            </a:r>
            <a:br>
              <a:rPr lang="en-US" sz="2600" b="1" dirty="0" smtClean="0"/>
            </a:br>
            <a:r>
              <a:rPr lang="en-US" sz="2600" b="1" dirty="0" smtClean="0"/>
              <a:t>on admission and was 100% covered with black Eschar. </a:t>
            </a:r>
          </a:p>
          <a:p>
            <a:pPr marL="346075" indent="-346075">
              <a:lnSpc>
                <a:spcPct val="110000"/>
              </a:lnSpc>
            </a:pPr>
            <a:r>
              <a:rPr lang="en-US" sz="2600" b="1" dirty="0" smtClean="0"/>
              <a:t>On the admission assessment, it was coded as Unstageable and “present on admission/entry or reentry”. </a:t>
            </a:r>
          </a:p>
          <a:p>
            <a:pPr marL="346075" indent="-346075">
              <a:lnSpc>
                <a:spcPct val="110000"/>
              </a:lnSpc>
            </a:pPr>
            <a:r>
              <a:rPr lang="en-US" sz="2600" b="1" dirty="0" smtClean="0"/>
              <a:t>The pressure ulcer is later debrided using conservative methods, and after 4 weeks, the ulcer has 50% to 75% Eschar present. </a:t>
            </a:r>
          </a:p>
          <a:p>
            <a:pPr marL="346075" indent="-346075">
              <a:lnSpc>
                <a:spcPct val="110000"/>
              </a:lnSpc>
            </a:pPr>
            <a:r>
              <a:rPr lang="en-US" sz="2600" b="1" dirty="0" smtClean="0"/>
              <a:t>The assessor can now see that the damage extends down to the bone.</a:t>
            </a:r>
          </a:p>
          <a:p>
            <a:pPr marL="346075" indent="-346075" algn="ctr">
              <a:lnSpc>
                <a:spcPct val="110000"/>
              </a:lnSpc>
              <a:buNone/>
            </a:pPr>
            <a:r>
              <a:rPr lang="en-US" sz="2600" b="1" dirty="0" smtClean="0">
                <a:solidFill>
                  <a:schemeClr val="accent1"/>
                </a:solidFill>
              </a:rPr>
              <a:t>How would you code the PU?</a:t>
            </a:r>
          </a:p>
          <a:p>
            <a:pPr marL="346075" indent="-346075" algn="ctr">
              <a:lnSpc>
                <a:spcPct val="110000"/>
              </a:lnSpc>
              <a:buNone/>
            </a:pPr>
            <a:r>
              <a:rPr lang="en-US" sz="2600" b="1" dirty="0" smtClean="0">
                <a:solidFill>
                  <a:srgbClr val="002060"/>
                </a:solidFill>
              </a:rPr>
              <a:t>M0300D.1.  Number of Stage 4 = 1</a:t>
            </a:r>
          </a:p>
          <a:p>
            <a:pPr marL="346075" indent="-346075" algn="ctr">
              <a:lnSpc>
                <a:spcPct val="110000"/>
              </a:lnSpc>
              <a:buNone/>
            </a:pPr>
            <a:r>
              <a:rPr lang="en-US" sz="2600" b="1" dirty="0" smtClean="0">
                <a:solidFill>
                  <a:srgbClr val="002060"/>
                </a:solidFill>
              </a:rPr>
              <a:t>M0300D.2. </a:t>
            </a:r>
            <a:r>
              <a:rPr lang="en-US" sz="2600" b="1" dirty="0">
                <a:solidFill>
                  <a:srgbClr val="002060"/>
                </a:solidFill>
              </a:rPr>
              <a:t> </a:t>
            </a:r>
            <a:r>
              <a:rPr lang="en-US" sz="2600" b="1" dirty="0" smtClean="0">
                <a:solidFill>
                  <a:srgbClr val="002060"/>
                </a:solidFill>
              </a:rPr>
              <a:t>Number “present on admission/entry or reentry” = 1</a:t>
            </a:r>
          </a:p>
          <a:p>
            <a:pPr marL="346075" indent="-346075">
              <a:buNone/>
            </a:pPr>
            <a:r>
              <a:rPr lang="en-US" sz="2600" b="1" i="1" dirty="0" smtClean="0">
                <a:solidFill>
                  <a:srgbClr val="002060"/>
                </a:solidFill>
              </a:rPr>
              <a:t>	</a:t>
            </a:r>
            <a:endParaRPr lang="en-US" sz="2600" b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#4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346075" indent="-346075"/>
            <a:r>
              <a:rPr lang="en-US" dirty="0"/>
              <a:t>Miss J. was admitted with one small Stage 2 pressure </a:t>
            </a:r>
            <a:r>
              <a:rPr lang="en-US" dirty="0" smtClean="0"/>
              <a:t>ulcer.</a:t>
            </a:r>
            <a:endParaRPr lang="en-US" dirty="0"/>
          </a:p>
          <a:p>
            <a:pPr marL="346075" indent="-346075"/>
            <a:r>
              <a:rPr lang="en-US" dirty="0"/>
              <a:t>Despite treatment, it is not </a:t>
            </a:r>
            <a:r>
              <a:rPr lang="en-US" dirty="0" smtClean="0"/>
              <a:t>improving. </a:t>
            </a:r>
            <a:endParaRPr lang="en-US" dirty="0"/>
          </a:p>
          <a:p>
            <a:pPr marL="346075" indent="-346075"/>
            <a:r>
              <a:rPr lang="en-US" dirty="0"/>
              <a:t>In fact, it now appears deeper than originally </a:t>
            </a:r>
            <a:r>
              <a:rPr lang="en-US" dirty="0" smtClean="0"/>
              <a:t>observed.</a:t>
            </a:r>
            <a:endParaRPr lang="en-US" dirty="0"/>
          </a:p>
          <a:p>
            <a:pPr marL="346075" indent="-346075"/>
            <a:r>
              <a:rPr lang="en-US" dirty="0"/>
              <a:t>The wound bed is covered with </a:t>
            </a:r>
            <a:r>
              <a:rPr lang="en-US" dirty="0" smtClean="0"/>
              <a:t>slough.</a:t>
            </a:r>
            <a:r>
              <a:rPr lang="en-US" sz="2800" dirty="0" smtClean="0"/>
              <a:t> </a:t>
            </a:r>
            <a:endParaRPr lang="en-US" sz="2800" dirty="0"/>
          </a:p>
          <a:p>
            <a:pPr marL="346075" indent="-346075">
              <a:buNone/>
            </a:pPr>
            <a:endParaRPr lang="en-US" sz="2800" dirty="0"/>
          </a:p>
          <a:p>
            <a:pPr marL="346075" indent="-346075" algn="ctr"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How would you code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  <a:p>
            <a:pPr marL="346075" indent="-346075" algn="ctr">
              <a:buNone/>
            </a:pPr>
            <a:r>
              <a:rPr lang="en-US" sz="2800" b="1" dirty="0" smtClean="0"/>
              <a:t> </a:t>
            </a:r>
            <a:r>
              <a:rPr lang="en-US" sz="2800" b="1" dirty="0" smtClean="0">
                <a:solidFill>
                  <a:schemeClr val="accent1"/>
                </a:solidFill>
              </a:rPr>
              <a:t>M0300F.1</a:t>
            </a:r>
            <a:r>
              <a:rPr lang="en-US" sz="2800" b="1" dirty="0">
                <a:solidFill>
                  <a:schemeClr val="accent1"/>
                </a:solidFill>
              </a:rPr>
              <a:t>. </a:t>
            </a:r>
            <a:r>
              <a:rPr lang="en-US" sz="2800" b="1" dirty="0" smtClean="0">
                <a:solidFill>
                  <a:schemeClr val="accent1"/>
                </a:solidFill>
              </a:rPr>
              <a:t> Number of Unstageable </a:t>
            </a:r>
          </a:p>
          <a:p>
            <a:pPr marL="346075" indent="-346075" algn="ctr">
              <a:buNone/>
            </a:pPr>
            <a:r>
              <a:rPr lang="en-US" sz="2800" b="1" dirty="0" smtClean="0">
                <a:solidFill>
                  <a:schemeClr val="accent1"/>
                </a:solidFill>
              </a:rPr>
              <a:t>due </a:t>
            </a:r>
            <a:r>
              <a:rPr lang="en-US" sz="2800" b="1" dirty="0">
                <a:solidFill>
                  <a:schemeClr val="accent1"/>
                </a:solidFill>
              </a:rPr>
              <a:t>to Slough or </a:t>
            </a:r>
            <a:r>
              <a:rPr lang="en-US" sz="2800" b="1" dirty="0" smtClean="0">
                <a:solidFill>
                  <a:schemeClr val="accent1"/>
                </a:solidFill>
              </a:rPr>
              <a:t>Eschar = 1 </a:t>
            </a:r>
          </a:p>
          <a:p>
            <a:pPr marL="346075" indent="-346075" algn="ctr">
              <a:buNone/>
            </a:pPr>
            <a:r>
              <a:rPr lang="en-US" sz="2800" b="1" dirty="0">
                <a:solidFill>
                  <a:schemeClr val="accent1"/>
                </a:solidFill>
              </a:rPr>
              <a:t>	</a:t>
            </a:r>
            <a:r>
              <a:rPr lang="en-US" sz="2800" b="1" dirty="0" smtClean="0">
                <a:solidFill>
                  <a:schemeClr val="accent1"/>
                </a:solidFill>
              </a:rPr>
              <a:t>M0300F.2.  Number “Present </a:t>
            </a:r>
            <a:r>
              <a:rPr lang="en-US" sz="2800" b="1" dirty="0">
                <a:solidFill>
                  <a:schemeClr val="accent1"/>
                </a:solidFill>
              </a:rPr>
              <a:t>on admission/entry or </a:t>
            </a:r>
            <a:r>
              <a:rPr lang="en-US" sz="2800" b="1" dirty="0" smtClean="0">
                <a:solidFill>
                  <a:schemeClr val="accent1"/>
                </a:solidFill>
              </a:rPr>
              <a:t>reentry” =  0</a:t>
            </a:r>
            <a:endParaRPr lang="en-US" sz="2800" b="1" dirty="0">
              <a:solidFill>
                <a:schemeClr val="accent1"/>
              </a:solidFill>
            </a:endParaRPr>
          </a:p>
          <a:p>
            <a:pPr marL="346075" indent="-346075">
              <a:buNone/>
            </a:pPr>
            <a:endParaRPr lang="en-US" sz="2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346075" indent="-346075">
              <a:buNone/>
            </a:pP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7186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295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M0610:  Dimension of Unhealed PU Stage 3 or 4 or US d/t Slough or Eschar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752600"/>
            <a:ext cx="8991600" cy="4953000"/>
          </a:xfrm>
        </p:spPr>
        <p:txBody>
          <a:bodyPr/>
          <a:lstStyle/>
          <a:p>
            <a:r>
              <a:rPr lang="en-US" dirty="0" smtClean="0"/>
              <a:t>Measure every PU:</a:t>
            </a:r>
          </a:p>
          <a:p>
            <a:pPr lvl="1"/>
            <a:r>
              <a:rPr lang="en-US" dirty="0" smtClean="0"/>
              <a:t>Stage 3 (non-epithelialized)</a:t>
            </a:r>
          </a:p>
          <a:p>
            <a:pPr lvl="1"/>
            <a:r>
              <a:rPr lang="en-US" dirty="0" smtClean="0"/>
              <a:t>Stage 4 (non-epithelialized)</a:t>
            </a:r>
          </a:p>
          <a:p>
            <a:pPr lvl="1"/>
            <a:r>
              <a:rPr lang="en-US" dirty="0" smtClean="0"/>
              <a:t>Unstageable due to Slough</a:t>
            </a:r>
          </a:p>
          <a:p>
            <a:pPr lvl="1"/>
            <a:r>
              <a:rPr lang="en-US" dirty="0" smtClean="0"/>
              <a:t>Unstageable due to Eschar</a:t>
            </a:r>
          </a:p>
          <a:p>
            <a:pPr lvl="1"/>
            <a:endParaRPr lang="en-US" dirty="0"/>
          </a:p>
          <a:p>
            <a:r>
              <a:rPr lang="en-US" dirty="0" smtClean="0"/>
              <a:t>Identify one PU with largest surface area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25432" y="2057400"/>
            <a:ext cx="3201601" cy="203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1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067800" cy="1828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M0610: Dimensions of Unhealed PU</a:t>
            </a:r>
            <a:br>
              <a:rPr lang="en-US" dirty="0" smtClean="0"/>
            </a:br>
            <a:r>
              <a:rPr lang="en-US" dirty="0" smtClean="0"/>
              <a:t>Stage 3, 4, or Unstageable d/t Slough  and/or Eschar </a:t>
            </a:r>
          </a:p>
        </p:txBody>
      </p:sp>
      <p:sp>
        <p:nvSpPr>
          <p:cNvPr id="96259" name="Content Placeholder 3"/>
          <p:cNvSpPr>
            <a:spLocks noGrp="1"/>
          </p:cNvSpPr>
          <p:nvPr>
            <p:ph idx="4294967295"/>
          </p:nvPr>
        </p:nvSpPr>
        <p:spPr>
          <a:xfrm>
            <a:off x="228600" y="1676400"/>
            <a:ext cx="8915400" cy="2133600"/>
          </a:xfrm>
        </p:spPr>
        <p:txBody>
          <a:bodyPr>
            <a:noAutofit/>
          </a:bodyPr>
          <a:lstStyle/>
          <a:p>
            <a:r>
              <a:rPr lang="en-US" dirty="0" smtClean="0"/>
              <a:t>A. Length </a:t>
            </a:r>
          </a:p>
          <a:p>
            <a:pPr lvl="1"/>
            <a:r>
              <a:rPr lang="en-US" dirty="0" smtClean="0"/>
              <a:t>Longest </a:t>
            </a:r>
            <a:r>
              <a:rPr lang="en-US" dirty="0"/>
              <a:t>length from head to toe </a:t>
            </a:r>
            <a:endParaRPr lang="en-US" dirty="0" smtClean="0"/>
          </a:p>
          <a:p>
            <a:pPr eaLnBrk="1" hangingPunct="1"/>
            <a:r>
              <a:rPr lang="en-US" dirty="0" smtClean="0"/>
              <a:t>B. Width</a:t>
            </a:r>
          </a:p>
          <a:p>
            <a:pPr lvl="1"/>
            <a:r>
              <a:rPr lang="en-US" dirty="0" smtClean="0"/>
              <a:t>Greatest width, side to side perpendicular (90° angle) to length</a:t>
            </a:r>
          </a:p>
        </p:txBody>
      </p:sp>
      <p:pic>
        <p:nvPicPr>
          <p:cNvPr id="96260" name="Picture 13" descr="Image of a pressure ulcer with arrows across it reading Longest Length and Logest Width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9107" y="4094497"/>
            <a:ext cx="4098876" cy="2763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>
          <a:xfrm>
            <a:off x="762000" y="4495516"/>
            <a:ext cx="1676400" cy="16179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 pitchFamily="34" charset="0"/>
                <a:cs typeface="Arial" pitchFamily="34" charset="0"/>
              </a:rPr>
              <a:t>HEAD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537276" y="4578012"/>
            <a:ext cx="914400" cy="9143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7119579" y="4416229"/>
            <a:ext cx="304800" cy="3235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7365241" y="5057633"/>
            <a:ext cx="304800" cy="3235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7392536" y="4648200"/>
            <a:ext cx="304800" cy="3235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746541" y="4324634"/>
            <a:ext cx="304800" cy="3235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7087736" y="5367836"/>
            <a:ext cx="304800" cy="3235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M0610C. Depth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143000"/>
            <a:ext cx="8991600" cy="2286000"/>
          </a:xfrm>
        </p:spPr>
        <p:txBody>
          <a:bodyPr/>
          <a:lstStyle/>
          <a:p>
            <a:pPr marL="265113" lvl="0" indent="-265113" eaLnBrk="0" fontAlgn="base" hangingPunct="0">
              <a:spcBef>
                <a:spcPts val="250"/>
              </a:spcBef>
              <a:spcAft>
                <a:spcPct val="0"/>
              </a:spcAft>
              <a:buSzPct val="80000"/>
              <a:buFont typeface="Wingdings 2" pitchFamily="18" charset="2"/>
              <a:buChar char=""/>
              <a:defRPr/>
            </a:pPr>
            <a:r>
              <a:rPr lang="en-US" dirty="0" smtClean="0"/>
              <a:t>Moisten a sterile, cotton-tipped applicator </a:t>
            </a:r>
            <a:br>
              <a:rPr lang="en-US" dirty="0" smtClean="0"/>
            </a:br>
            <a:r>
              <a:rPr lang="en-US" dirty="0" smtClean="0"/>
              <a:t>with 0.9% sodium chloride (NaCl) solution</a:t>
            </a:r>
          </a:p>
          <a:p>
            <a:pPr marL="265113" lvl="0" indent="-265113" eaLnBrk="0" fontAlgn="base" hangingPunct="0">
              <a:spcBef>
                <a:spcPts val="250"/>
              </a:spcBef>
              <a:spcAft>
                <a:spcPct val="0"/>
              </a:spcAft>
              <a:buSzPct val="80000"/>
              <a:buFont typeface="Wingdings 2" pitchFamily="18" charset="2"/>
              <a:buChar char=""/>
              <a:defRPr/>
            </a:pPr>
            <a:r>
              <a:rPr lang="en-US" dirty="0" smtClean="0"/>
              <a:t>Place applicator tip in deepest aspect of </a:t>
            </a:r>
            <a:br>
              <a:rPr lang="en-US" dirty="0" smtClean="0"/>
            </a:br>
            <a:r>
              <a:rPr lang="en-US" dirty="0" smtClean="0"/>
              <a:t>wound and measure distance to the skin level</a:t>
            </a:r>
          </a:p>
          <a:p>
            <a:endParaRPr lang="en-US" dirty="0"/>
          </a:p>
        </p:txBody>
      </p:sp>
      <p:pic>
        <p:nvPicPr>
          <p:cNvPr id="4" name="Picture 6" descr="Image of a pressure ulcer with a cotton swab being insterted into it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505200"/>
            <a:ext cx="372427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Image of the tip of a cotton swap being measured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505200"/>
            <a:ext cx="372427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133600"/>
          </a:xfrm>
        </p:spPr>
        <p:txBody>
          <a:bodyPr>
            <a:no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M0610: Dimensions of Unhealed PU </a:t>
            </a:r>
            <a:br>
              <a:rPr lang="en-US" dirty="0" smtClean="0"/>
            </a:br>
            <a:r>
              <a:rPr lang="en-US" dirty="0" smtClean="0"/>
              <a:t>Stage 3 or 4 or Slough or  Eschar</a:t>
            </a:r>
            <a:br>
              <a:rPr lang="en-US" dirty="0" smtClean="0"/>
            </a:b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752600"/>
            <a:ext cx="8991600" cy="2133600"/>
          </a:xfrm>
        </p:spPr>
        <p:txBody>
          <a:bodyPr>
            <a:normAutofit/>
          </a:bodyPr>
          <a:lstStyle/>
          <a:p>
            <a:pPr marL="274320" lvl="1" indent="-274320">
              <a:buClr>
                <a:schemeClr val="accent1"/>
              </a:buClr>
            </a:pPr>
            <a:r>
              <a:rPr lang="en-US" dirty="0" smtClean="0"/>
              <a:t>Dimensions of largest PU in centimeters</a:t>
            </a:r>
          </a:p>
          <a:p>
            <a:pPr marL="548640" lvl="2" indent="-274320">
              <a:buClr>
                <a:schemeClr val="accent1"/>
              </a:buClr>
            </a:pPr>
            <a:r>
              <a:rPr lang="en-US" sz="3000" dirty="0" smtClean="0"/>
              <a:t>A. Length; B. Width; C. Depth</a:t>
            </a:r>
          </a:p>
          <a:p>
            <a:pPr marL="274320" lvl="1" indent="-274320">
              <a:buClr>
                <a:schemeClr val="accent1"/>
              </a:buClr>
            </a:pPr>
            <a:r>
              <a:rPr lang="en-US" dirty="0" smtClean="0"/>
              <a:t>“-”  when depth unknown d/t slough or Eschar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74" y="3200400"/>
            <a:ext cx="8962088" cy="2760260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010650" cy="1447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dirty="0" smtClean="0"/>
              <a:t>M0700: Most Severe Tissue Type</a:t>
            </a:r>
            <a:br>
              <a:rPr lang="en-US" dirty="0" smtClean="0"/>
            </a:br>
            <a:r>
              <a:rPr lang="en-US" dirty="0" smtClean="0"/>
              <a:t>for Any Pressure Ulcer</a:t>
            </a:r>
          </a:p>
        </p:txBody>
      </p:sp>
      <p:sp>
        <p:nvSpPr>
          <p:cNvPr id="99331" name="Text Placeholder 5"/>
          <p:cNvSpPr>
            <a:spLocks noGrp="1"/>
          </p:cNvSpPr>
          <p:nvPr>
            <p:ph type="body" idx="4294967295"/>
          </p:nvPr>
        </p:nvSpPr>
        <p:spPr>
          <a:xfrm>
            <a:off x="152400" y="1600200"/>
            <a:ext cx="8991600" cy="3117850"/>
          </a:xfrm>
        </p:spPr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n-US" dirty="0" smtClean="0"/>
              <a:t>ype(s) of most severe tissue in wound bed</a:t>
            </a:r>
          </a:p>
          <a:p>
            <a:endParaRPr lang="en-US" dirty="0"/>
          </a:p>
          <a:p>
            <a:r>
              <a:rPr lang="en-US" dirty="0" smtClean="0"/>
              <a:t>Code most severe tissue type if wound bed covered with mix of different types of tissue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74114"/>
            <a:ext cx="9143999" cy="170867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Title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1. Epithelial Tissue</a:t>
            </a:r>
          </a:p>
        </p:txBody>
      </p:sp>
      <p:pic>
        <p:nvPicPr>
          <p:cNvPr id="100355" name="Picture 9" descr="Image of a pressure ulcer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4229" y="1447800"/>
            <a:ext cx="4517571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228600" y="4800600"/>
            <a:ext cx="8686800" cy="1077218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New </a:t>
            </a:r>
            <a:r>
              <a:rPr lang="en-US" sz="3200" b="1" dirty="0"/>
              <a:t>skin that is light pink and shiny (even in person’s with darkly pigmented skin</a:t>
            </a:r>
            <a:r>
              <a:rPr lang="en-US" sz="3200" b="1" dirty="0" smtClean="0"/>
              <a:t>) </a:t>
            </a:r>
            <a:endParaRPr lang="en-US" sz="32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0509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2. Granulation Tissue</a:t>
            </a:r>
          </a:p>
        </p:txBody>
      </p:sp>
      <p:pic>
        <p:nvPicPr>
          <p:cNvPr id="101379" name="Picture 10" descr="Image of a pressure ulcer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1479550"/>
            <a:ext cx="4810125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8600" y="4419600"/>
            <a:ext cx="8610600" cy="1569660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GRANULATION </a:t>
            </a:r>
            <a:r>
              <a:rPr lang="en-US" sz="3200" b="1" dirty="0" smtClean="0"/>
              <a:t>TISSUE - Red </a:t>
            </a:r>
            <a:r>
              <a:rPr lang="en-US" sz="3200" b="1" dirty="0"/>
              <a:t>tissue with “cobblestone” or bumpy appearance, bleeds easily when </a:t>
            </a:r>
            <a:r>
              <a:rPr lang="en-US" sz="3200" b="1" dirty="0" smtClean="0"/>
              <a:t>injured </a:t>
            </a:r>
            <a:endParaRPr lang="en-US" sz="32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371600"/>
          </a:xfrm>
        </p:spPr>
        <p:txBody>
          <a:bodyPr>
            <a:noAutofit/>
          </a:bodyPr>
          <a:lstStyle/>
          <a:p>
            <a:r>
              <a:rPr lang="en-US" dirty="0" smtClean="0"/>
              <a:t>M0100: Determination of</a:t>
            </a:r>
            <a:br>
              <a:rPr lang="en-US" dirty="0" smtClean="0"/>
            </a:br>
            <a:r>
              <a:rPr lang="en-US" dirty="0" smtClean="0"/>
              <a:t> Pressure Ulcer Risk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524000"/>
            <a:ext cx="8991600" cy="5181600"/>
          </a:xfrm>
        </p:spPr>
        <p:txBody>
          <a:bodyPr>
            <a:normAutofit/>
          </a:bodyPr>
          <a:lstStyle/>
          <a:p>
            <a:pPr lvl="1">
              <a:buFont typeface="Wingdings 2" pitchFamily="18" charset="2"/>
              <a:buChar char=""/>
            </a:pPr>
            <a:r>
              <a:rPr lang="en-US" sz="2800" dirty="0" smtClean="0"/>
              <a:t>A.  Stage 1 or greater, scar over boney </a:t>
            </a:r>
          </a:p>
          <a:p>
            <a:pPr marL="320040" lvl="1" indent="0">
              <a:buNone/>
            </a:pPr>
            <a:r>
              <a:rPr lang="en-US" sz="2800" dirty="0" smtClean="0"/>
              <a:t>	  prominence, or a non-removable</a:t>
            </a:r>
          </a:p>
          <a:p>
            <a:pPr marL="320040" lvl="1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   dressing/device</a:t>
            </a:r>
          </a:p>
          <a:p>
            <a:pPr lvl="1">
              <a:buFont typeface="Wingdings 2" pitchFamily="18" charset="2"/>
              <a:buChar char=""/>
            </a:pPr>
            <a:r>
              <a:rPr lang="en-US" sz="2800" dirty="0" smtClean="0"/>
              <a:t>B.  Formal Assessment Instrument or Tool</a:t>
            </a:r>
          </a:p>
          <a:p>
            <a:pPr lvl="1">
              <a:buFont typeface="Wingdings 2" pitchFamily="18" charset="2"/>
              <a:buChar char=""/>
            </a:pPr>
            <a:r>
              <a:rPr lang="en-US" sz="2800" dirty="0" smtClean="0"/>
              <a:t>C.  Clinical Assessment, including physical 	 	  examination of skin and review of health 	 	  conditions</a:t>
            </a:r>
            <a:endParaRPr lang="en-US" sz="28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 r="17608"/>
          <a:stretch>
            <a:fillRect/>
          </a:stretch>
        </p:blipFill>
        <p:spPr bwMode="auto">
          <a:xfrm>
            <a:off x="0" y="4572000"/>
            <a:ext cx="9144000" cy="2027903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0509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3. Slough</a:t>
            </a:r>
          </a:p>
        </p:txBody>
      </p:sp>
      <p:pic>
        <p:nvPicPr>
          <p:cNvPr id="102403" name="Picture 10" descr="Image of a pressure ulcer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1295400"/>
            <a:ext cx="4133850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228600" y="4267200"/>
            <a:ext cx="8686800" cy="2400657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000" b="1" dirty="0" smtClean="0"/>
              <a:t>Non-viable </a:t>
            </a:r>
            <a:r>
              <a:rPr lang="en-US" sz="3000" b="1" dirty="0"/>
              <a:t>yellow, tan, gray, green or brown tissue; usually moist, can be soft, stringy and mucinous in texture. </a:t>
            </a:r>
            <a:r>
              <a:rPr lang="en-US" sz="3000" b="1" dirty="0" smtClean="0"/>
              <a:t> Slough </a:t>
            </a:r>
            <a:r>
              <a:rPr lang="en-US" sz="3000" b="1" dirty="0"/>
              <a:t>may be adherent to </a:t>
            </a:r>
            <a:r>
              <a:rPr lang="en-US" sz="3000" b="1" dirty="0" smtClean="0"/>
              <a:t>base </a:t>
            </a:r>
            <a:r>
              <a:rPr lang="en-US" sz="3000" b="1" dirty="0"/>
              <a:t>of </a:t>
            </a:r>
            <a:r>
              <a:rPr lang="en-US" sz="3000" b="1" dirty="0" smtClean="0"/>
              <a:t>wound </a:t>
            </a:r>
            <a:r>
              <a:rPr lang="en-US" sz="3000" b="1" dirty="0"/>
              <a:t>or present in clumps throughout </a:t>
            </a:r>
            <a:r>
              <a:rPr lang="en-US" sz="3000" b="1" dirty="0" smtClean="0"/>
              <a:t>wound bed </a:t>
            </a:r>
            <a:endParaRPr lang="en-US" sz="3000" b="1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050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4. Eschar</a:t>
            </a:r>
          </a:p>
        </p:txBody>
      </p:sp>
      <p:pic>
        <p:nvPicPr>
          <p:cNvPr id="103427" name="Picture 9" descr="Image of a pressure ulcer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1219200"/>
            <a:ext cx="274161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304800" y="4191000"/>
            <a:ext cx="8686800" cy="2246769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Dead </a:t>
            </a:r>
            <a:r>
              <a:rPr lang="en-US" sz="2800" b="1" dirty="0"/>
              <a:t>or devitalized tissue that is hard or soft in texture; usually black, brown, or tan in </a:t>
            </a:r>
            <a:r>
              <a:rPr lang="en-US" sz="2800" b="1" dirty="0" smtClean="0"/>
              <a:t>color </a:t>
            </a:r>
            <a:r>
              <a:rPr lang="en-US" sz="2800" b="1" dirty="0"/>
              <a:t>and may appear scab-like. </a:t>
            </a:r>
            <a:r>
              <a:rPr lang="en-US" sz="2800" b="1" dirty="0" smtClean="0"/>
              <a:t> Necrotic </a:t>
            </a:r>
            <a:r>
              <a:rPr lang="en-US" sz="2800" b="1" dirty="0"/>
              <a:t>tissue and </a:t>
            </a:r>
            <a:r>
              <a:rPr lang="en-US" sz="2800" b="1" dirty="0" smtClean="0"/>
              <a:t>Eschar usually </a:t>
            </a:r>
            <a:r>
              <a:rPr lang="en-US" sz="2800" b="1" dirty="0"/>
              <a:t>firmly adherent to </a:t>
            </a:r>
            <a:r>
              <a:rPr lang="en-US" sz="2800" b="1" dirty="0" smtClean="0"/>
              <a:t>base </a:t>
            </a:r>
            <a:r>
              <a:rPr lang="en-US" sz="2800" b="1" dirty="0"/>
              <a:t>of </a:t>
            </a:r>
            <a:r>
              <a:rPr lang="en-US" sz="2800" b="1" dirty="0" smtClean="0"/>
              <a:t>wound </a:t>
            </a:r>
            <a:r>
              <a:rPr lang="en-US" sz="2800" b="1" dirty="0"/>
              <a:t>and often </a:t>
            </a:r>
            <a:r>
              <a:rPr lang="en-US" sz="2800" b="1" dirty="0" smtClean="0"/>
              <a:t>sides/edges </a:t>
            </a:r>
            <a:r>
              <a:rPr lang="en-US" sz="2800" b="1" dirty="0"/>
              <a:t>of </a:t>
            </a:r>
            <a:r>
              <a:rPr lang="en-US" sz="2800" b="1" dirty="0" smtClean="0"/>
              <a:t>wound</a:t>
            </a:r>
            <a:endParaRPr lang="en-US" sz="28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219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M0700: Most Severe Tissue Type</a:t>
            </a:r>
            <a:br>
              <a:rPr lang="en-US" dirty="0" smtClean="0"/>
            </a:br>
            <a:r>
              <a:rPr lang="en-US" dirty="0" smtClean="0"/>
              <a:t>9. None of the Above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pPr lvl="1"/>
            <a:r>
              <a:rPr lang="en-US" dirty="0" smtClean="0"/>
              <a:t>Wound bed cannot be visualized &amp; therefore cannot be assessed</a:t>
            </a:r>
          </a:p>
          <a:p>
            <a:pPr lvl="2"/>
            <a:r>
              <a:rPr lang="en-US" sz="3200" dirty="0" smtClean="0"/>
              <a:t>Stage 1 PU</a:t>
            </a:r>
          </a:p>
          <a:p>
            <a:pPr lvl="2"/>
            <a:r>
              <a:rPr lang="en-US" sz="3200" dirty="0" smtClean="0"/>
              <a:t>Stage 2 PU with intact blister</a:t>
            </a:r>
          </a:p>
          <a:p>
            <a:pPr lvl="2"/>
            <a:r>
              <a:rPr lang="en-US" sz="3200" dirty="0" smtClean="0"/>
              <a:t>Unstageable PU – non-removable dressing/device</a:t>
            </a:r>
          </a:p>
          <a:p>
            <a:pPr lvl="2"/>
            <a:r>
              <a:rPr lang="en-US" sz="3200" dirty="0" smtClean="0"/>
              <a:t>Unstageable PU – Suspected DTI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Placeholder 5"/>
          <p:cNvSpPr>
            <a:spLocks noGrp="1"/>
          </p:cNvSpPr>
          <p:nvPr>
            <p:ph type="body" idx="4294967295"/>
          </p:nvPr>
        </p:nvSpPr>
        <p:spPr>
          <a:xfrm>
            <a:off x="228600" y="1371600"/>
            <a:ext cx="8915400" cy="380682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Look-back period back </a:t>
            </a:r>
          </a:p>
          <a:p>
            <a:pPr lvl="1"/>
            <a:r>
              <a:rPr lang="en-US" sz="2800" dirty="0" smtClean="0"/>
              <a:t>ARD of current assessment to ARD of prior assessment</a:t>
            </a:r>
          </a:p>
          <a:p>
            <a:pPr>
              <a:buFont typeface="Wingdings 2" pitchFamily="18" charset="2"/>
              <a:buChar char=""/>
            </a:pPr>
            <a:r>
              <a:rPr lang="en-US" sz="2800" dirty="0" smtClean="0"/>
              <a:t>Number of  PU at Stage 2, 3, or 4</a:t>
            </a:r>
          </a:p>
          <a:p>
            <a:pPr lvl="1"/>
            <a:r>
              <a:rPr lang="en-US" sz="2800" dirty="0" smtClean="0"/>
              <a:t>Not present on prior assessment</a:t>
            </a:r>
          </a:p>
          <a:p>
            <a:pPr lvl="1"/>
            <a:r>
              <a:rPr lang="en-US" sz="2800" dirty="0" smtClean="0"/>
              <a:t>Increased in stage at facility since prior assessment</a:t>
            </a:r>
          </a:p>
          <a:p>
            <a:pPr>
              <a:buFont typeface="Wingdings 2" pitchFamily="18" charset="2"/>
              <a:buChar char=""/>
            </a:pPr>
            <a:r>
              <a:rPr lang="en-US" sz="2800" b="1" dirty="0" smtClean="0"/>
              <a:t>Code “0”,</a:t>
            </a:r>
            <a:r>
              <a:rPr lang="en-US" sz="2800" dirty="0" smtClean="0"/>
              <a:t> If no new PU or worsened PU</a:t>
            </a:r>
          </a:p>
          <a:p>
            <a:pPr marL="0" indent="0">
              <a:buNone/>
            </a:pPr>
            <a:endParaRPr lang="en-US" sz="2600" dirty="0" smtClean="0"/>
          </a:p>
        </p:txBody>
      </p:sp>
      <p:sp>
        <p:nvSpPr>
          <p:cNvPr id="202753" name="Title 1"/>
          <p:cNvSpPr>
            <a:spLocks noGrp="1"/>
          </p:cNvSpPr>
          <p:nvPr>
            <p:ph type="title" idx="4294967295"/>
          </p:nvPr>
        </p:nvSpPr>
        <p:spPr>
          <a:xfrm>
            <a:off x="-1" y="0"/>
            <a:ext cx="9144001" cy="1676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M0800: Worsening PU Status Since Prior Assessment (OBRA or Scheduled PPS) or Last Admission/Entry or Reentry</a:t>
            </a:r>
          </a:p>
        </p:txBody>
      </p:sp>
      <p:sp>
        <p:nvSpPr>
          <p:cNvPr id="105476" name="Text Box 10"/>
          <p:cNvSpPr txBox="1">
            <a:spLocks noChangeArrowheads="1"/>
          </p:cNvSpPr>
          <p:nvPr/>
        </p:nvSpPr>
        <p:spPr bwMode="auto">
          <a:xfrm>
            <a:off x="288925" y="5370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36635"/>
            <a:ext cx="9144000" cy="2366438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116280" y="4705920"/>
              <a:ext cx="1866600" cy="450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0440" y="4642560"/>
                <a:ext cx="189828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/>
              <p14:cNvContentPartPr/>
              <p14:nvPr/>
            </p14:nvContentPartPr>
            <p14:xfrm>
              <a:off x="1982520" y="4750560"/>
              <a:ext cx="360" cy="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66680" y="4687200"/>
                <a:ext cx="320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Ink 3"/>
              <p14:cNvContentPartPr/>
              <p14:nvPr/>
            </p14:nvContentPartPr>
            <p14:xfrm>
              <a:off x="1991520" y="4750560"/>
              <a:ext cx="360" cy="3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75680" y="4687200"/>
                <a:ext cx="320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Ink 4"/>
              <p14:cNvContentPartPr/>
              <p14:nvPr/>
            </p14:nvContentPartPr>
            <p14:xfrm>
              <a:off x="71640" y="4705920"/>
              <a:ext cx="71640" cy="3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5800" y="4642560"/>
                <a:ext cx="103320" cy="1270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219200"/>
          </a:xfrm>
        </p:spPr>
        <p:txBody>
          <a:bodyPr>
            <a:noAutofit/>
          </a:bodyPr>
          <a:lstStyle/>
          <a:p>
            <a:r>
              <a:rPr lang="en-US" sz="3200" dirty="0" smtClean="0"/>
              <a:t>M0800</a:t>
            </a:r>
            <a:r>
              <a:rPr lang="en-US" sz="3200" dirty="0"/>
              <a:t>: </a:t>
            </a:r>
            <a:r>
              <a:rPr lang="en-US" sz="3200" dirty="0" smtClean="0"/>
              <a:t>Worsening PU Status Since Prior Assessment (OBRA or Scheduled PPS) or Last Admission/Entry or Reentry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447800"/>
            <a:ext cx="8382000" cy="5410200"/>
          </a:xfrm>
        </p:spPr>
        <p:txBody>
          <a:bodyPr>
            <a:noAutofit/>
          </a:bodyPr>
          <a:lstStyle/>
          <a:p>
            <a:r>
              <a:rPr lang="en-US" sz="2800" dirty="0" smtClean="0"/>
              <a:t>Do </a:t>
            </a:r>
            <a:r>
              <a:rPr lang="en-US" sz="2800" b="1" u="sng" dirty="0" smtClean="0"/>
              <a:t>NOT</a:t>
            </a:r>
            <a:r>
              <a:rPr lang="en-US" sz="2800" dirty="0" smtClean="0"/>
              <a:t> code as worsened/increased in numerical stage:</a:t>
            </a:r>
          </a:p>
          <a:p>
            <a:pPr lvl="1"/>
            <a:r>
              <a:rPr lang="en-US" sz="2800" dirty="0" smtClean="0"/>
              <a:t>PU acquired at hospital (unless later increases in numerical stage in facility)</a:t>
            </a:r>
          </a:p>
          <a:p>
            <a:pPr lvl="1"/>
            <a:r>
              <a:rPr lang="en-US" sz="2800" dirty="0" smtClean="0"/>
              <a:t>PU acquired at facility &amp; increased in numerical stage during hospitalization</a:t>
            </a:r>
          </a:p>
          <a:p>
            <a:pPr lvl="1"/>
            <a:r>
              <a:rPr lang="en-US" sz="2800" dirty="0" smtClean="0"/>
              <a:t>Previously numerically staged PU that no longer can be numerically staged due to slough or Eschar</a:t>
            </a:r>
          </a:p>
          <a:p>
            <a:pPr lvl="1"/>
            <a:r>
              <a:rPr lang="en-US" sz="2800" dirty="0" smtClean="0"/>
              <a:t>Two </a:t>
            </a:r>
            <a:r>
              <a:rPr lang="en-US" sz="2800" dirty="0"/>
              <a:t>pressure ulcers that merge, unless there is an increase numerical stage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86323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371600"/>
          </a:xfrm>
        </p:spPr>
        <p:txBody>
          <a:bodyPr>
            <a:noAutofit/>
          </a:bodyPr>
          <a:lstStyle/>
          <a:p>
            <a:r>
              <a:rPr lang="en-US" sz="3200" dirty="0"/>
              <a:t>M0800: Worsening PU Status Since Prior Assessment (OBRA or Scheduled PPS) or Last Admission/Entry or Reentry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447800"/>
            <a:ext cx="8763000" cy="5257800"/>
          </a:xfrm>
        </p:spPr>
        <p:txBody>
          <a:bodyPr>
            <a:normAutofit fontScale="77500" lnSpcReduction="20000"/>
          </a:bodyPr>
          <a:lstStyle/>
          <a:p>
            <a:r>
              <a:rPr lang="en-US" sz="3600" b="1" u="sng" dirty="0" smtClean="0"/>
              <a:t>Do not </a:t>
            </a:r>
            <a:r>
              <a:rPr lang="en-US" sz="3600" dirty="0" smtClean="0"/>
              <a:t>Code </a:t>
            </a:r>
            <a:r>
              <a:rPr lang="en-US" sz="3600" dirty="0"/>
              <a:t>as </a:t>
            </a:r>
            <a:r>
              <a:rPr lang="en-US" sz="3600" dirty="0" smtClean="0"/>
              <a:t>worsened/increased in numerical stage</a:t>
            </a:r>
          </a:p>
          <a:p>
            <a:endParaRPr lang="en-US" sz="3600" dirty="0"/>
          </a:p>
          <a:p>
            <a:pPr lvl="1"/>
            <a:r>
              <a:rPr lang="en-US" sz="3600" dirty="0"/>
              <a:t>PU that could not be numerically staged  on admission/entry or reentry when it first becomes numerically staged. (If increases later in numerical stage, then code as </a:t>
            </a:r>
            <a:r>
              <a:rPr lang="en-US" sz="3600" dirty="0" smtClean="0"/>
              <a:t>worsened)</a:t>
            </a:r>
          </a:p>
          <a:p>
            <a:pPr lvl="1"/>
            <a:endParaRPr lang="en-US" sz="3600" dirty="0"/>
          </a:p>
          <a:p>
            <a:r>
              <a:rPr lang="en-US" sz="3600" b="1" u="sng" dirty="0"/>
              <a:t>Do</a:t>
            </a:r>
            <a:r>
              <a:rPr lang="en-US" sz="3600" dirty="0"/>
              <a:t> Code as worsened/increased in numerical </a:t>
            </a:r>
            <a:r>
              <a:rPr lang="en-US" sz="3600" dirty="0" smtClean="0"/>
              <a:t>stage</a:t>
            </a:r>
          </a:p>
          <a:p>
            <a:endParaRPr lang="en-US" sz="3600" dirty="0" smtClean="0"/>
          </a:p>
          <a:p>
            <a:pPr marL="548640" lvl="2" indent="-274320">
              <a:buClr>
                <a:schemeClr val="accent1"/>
              </a:buClr>
            </a:pPr>
            <a:r>
              <a:rPr lang="en-US" sz="3600" dirty="0"/>
              <a:t>Previously numerically staged PU could not be numerically staged d/t to slough or </a:t>
            </a:r>
            <a:r>
              <a:rPr lang="en-US" sz="3600" dirty="0" smtClean="0"/>
              <a:t>Eschar, </a:t>
            </a:r>
            <a:r>
              <a:rPr lang="en-US" sz="3600" dirty="0"/>
              <a:t>then is debrided. Compare numerical stage before &amp; after debridement. If numerical stage increased, code as worsened</a:t>
            </a:r>
          </a:p>
          <a:p>
            <a:endParaRPr lang="en-US" sz="3600" dirty="0"/>
          </a:p>
          <a:p>
            <a:endParaRPr lang="en-US" sz="3600" dirty="0"/>
          </a:p>
          <a:p>
            <a:pPr lvl="1"/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409111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Title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9143999" cy="762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M0900: Healed Pressure Ulcers </a:t>
            </a:r>
          </a:p>
        </p:txBody>
      </p:sp>
      <p:sp>
        <p:nvSpPr>
          <p:cNvPr id="109571" name="Text Placeholder 4"/>
          <p:cNvSpPr>
            <a:spLocks noGrp="1"/>
          </p:cNvSpPr>
          <p:nvPr>
            <p:ph type="body" idx="4294967295"/>
          </p:nvPr>
        </p:nvSpPr>
        <p:spPr>
          <a:xfrm>
            <a:off x="152400" y="762000"/>
            <a:ext cx="8991600" cy="411162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Were PU present on prior assessment (OBRA or scheduled PPS)? If no prior assessment, skip this item.</a:t>
            </a:r>
          </a:p>
          <a:p>
            <a:pPr lvl="1"/>
            <a:r>
              <a:rPr lang="en-US" sz="2400" dirty="0" smtClean="0"/>
              <a:t>Look back period – ARD of current assessment to ARD of previous assessment </a:t>
            </a:r>
          </a:p>
          <a:p>
            <a:r>
              <a:rPr lang="en-US" sz="2400" dirty="0" smtClean="0">
                <a:sym typeface="Wingdings" pitchFamily="2" charset="2"/>
              </a:rPr>
              <a:t>Number at each stage present on prior assessment and now healed </a:t>
            </a:r>
          </a:p>
          <a:p>
            <a:r>
              <a:rPr lang="en-US" sz="2400" b="1" dirty="0" smtClean="0">
                <a:sym typeface="Wingdings" pitchFamily="2" charset="2"/>
              </a:rPr>
              <a:t>Do </a:t>
            </a:r>
            <a:r>
              <a:rPr lang="en-US" sz="2400" b="1" u="sng" dirty="0" smtClean="0">
                <a:sym typeface="Wingdings" pitchFamily="2" charset="2"/>
              </a:rPr>
              <a:t>not</a:t>
            </a:r>
            <a:r>
              <a:rPr lang="en-US" sz="2400" b="1" dirty="0" smtClean="0">
                <a:sym typeface="Wingdings" pitchFamily="2" charset="2"/>
              </a:rPr>
              <a:t> count PU occurred &amp; healed between assessments </a:t>
            </a:r>
            <a:endParaRPr lang="en-US" sz="2400" b="1" u="sng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3589020"/>
            <a:ext cx="8991600" cy="311658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067800" cy="1752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 smtClean="0"/>
              <a:t>M1030:  Number of Venous and Arterial Ulcers </a:t>
            </a:r>
            <a:br>
              <a:rPr lang="en-US" sz="3600" dirty="0" smtClean="0"/>
            </a:br>
            <a:r>
              <a:rPr lang="en-US" sz="3600" dirty="0" smtClean="0"/>
              <a:t>   </a:t>
            </a:r>
          </a:p>
        </p:txBody>
      </p:sp>
      <p:sp>
        <p:nvSpPr>
          <p:cNvPr id="111619" name="Content Placeholder 2"/>
          <p:cNvSpPr>
            <a:spLocks noGrp="1"/>
          </p:cNvSpPr>
          <p:nvPr>
            <p:ph idx="4294967295"/>
          </p:nvPr>
        </p:nvSpPr>
        <p:spPr>
          <a:xfrm>
            <a:off x="228600" y="1219200"/>
            <a:ext cx="8915400" cy="915988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 smtClean="0"/>
              <a:t>Total number of both types of ulcers</a:t>
            </a:r>
          </a:p>
          <a:p>
            <a:pPr marL="0" indent="0" eaLnBrk="1" hangingPunct="1">
              <a:buNone/>
            </a:pPr>
            <a:endParaRPr lang="en-US" dirty="0" smtClean="0"/>
          </a:p>
        </p:txBody>
      </p:sp>
      <p:pic>
        <p:nvPicPr>
          <p:cNvPr id="5" name="Picture 7" descr="Image of a venous ulcer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286000"/>
            <a:ext cx="34385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09600" y="48006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Venous Ulcer</a:t>
            </a:r>
            <a:endParaRPr lang="en-US" sz="2800" dirty="0"/>
          </a:p>
        </p:txBody>
      </p:sp>
      <p:pic>
        <p:nvPicPr>
          <p:cNvPr id="8" name="Picture 9" descr="Image of an arterial ulcer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2286000"/>
            <a:ext cx="4067175" cy="258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486400" y="4800600"/>
            <a:ext cx="2263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Arterial Ulcer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l="2" r="49013"/>
          <a:stretch/>
        </p:blipFill>
        <p:spPr bwMode="auto">
          <a:xfrm>
            <a:off x="1307793" y="5292090"/>
            <a:ext cx="7407582" cy="158496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295400"/>
          </a:xfrm>
        </p:spPr>
        <p:txBody>
          <a:bodyPr>
            <a:normAutofit fontScale="90000"/>
          </a:bodyPr>
          <a:lstStyle/>
          <a:p>
            <a:r>
              <a:rPr lang="en-US" dirty="0"/>
              <a:t>M1040: Other Ulcers, Wounds </a:t>
            </a:r>
            <a:r>
              <a:rPr lang="en-US" dirty="0" smtClean="0"/>
              <a:t>and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/>
              <a:t>Skin Problems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Check all present in 7 day look back period</a:t>
            </a:r>
          </a:p>
          <a:p>
            <a:r>
              <a:rPr lang="en-US" dirty="0" smtClean="0"/>
              <a:t>Do not code PU coded in M0200-M0900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0" y="2197067"/>
            <a:ext cx="8077200" cy="462827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018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itle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91440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B. Diabetic Foot Ulcers </a:t>
            </a:r>
          </a:p>
        </p:txBody>
      </p:sp>
      <p:pic>
        <p:nvPicPr>
          <p:cNvPr id="114691" name="Picture 10" descr="Image of a diabetic foot ulcer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1219200"/>
            <a:ext cx="3200400" cy="3131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8600" y="4419600"/>
            <a:ext cx="8610600" cy="2246769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Ulcers caused by neuropathic and small blood vessel complications of diabetes.  </a:t>
            </a:r>
            <a:r>
              <a:rPr lang="en-US" sz="2800" b="1" u="sng" dirty="0" smtClean="0"/>
              <a:t>Diabetic foot ulcers typically occur over plantar (bottom)</a:t>
            </a:r>
          </a:p>
          <a:p>
            <a:pPr algn="ctr"/>
            <a:r>
              <a:rPr lang="en-US" sz="2800" b="1" u="sng" dirty="0" smtClean="0"/>
              <a:t>surface of foot on load bearing areas such as ball of foot.</a:t>
            </a:r>
            <a:endParaRPr lang="en-US" sz="2800" b="1" u="sng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6" descr="Image of a foot in a cast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2514600"/>
            <a:ext cx="20161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8" descr="Image of an open pressure ulcer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1524000"/>
            <a:ext cx="2527300" cy="25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14478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/>
              <a:t>M0100A. PU Stage 1 or greater, </a:t>
            </a:r>
            <a:br>
              <a:rPr lang="en-US" sz="3200" dirty="0" smtClean="0"/>
            </a:br>
            <a:r>
              <a:rPr lang="en-US" sz="3200" dirty="0" smtClean="0"/>
              <a:t>scar over boney prominence, </a:t>
            </a:r>
            <a:br>
              <a:rPr lang="en-US" sz="3200" dirty="0" smtClean="0"/>
            </a:br>
            <a:r>
              <a:rPr lang="en-US" sz="3200" dirty="0" smtClean="0"/>
              <a:t>non-removable dressing or device</a:t>
            </a:r>
            <a:endParaRPr lang="en-US" sz="3200" baseline="-25000" dirty="0" smtClean="0"/>
          </a:p>
        </p:txBody>
      </p:sp>
      <p:pic>
        <p:nvPicPr>
          <p:cNvPr id="26629" name="Picture 10" descr="Image of a healed pressure ulcer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41875" y="3657600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7" descr="Image of a bandaged pressure ulcer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9400" y="1828800"/>
            <a:ext cx="230822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Text Box 8"/>
          <p:cNvSpPr txBox="1">
            <a:spLocks noChangeArrowheads="1"/>
          </p:cNvSpPr>
          <p:nvPr/>
        </p:nvSpPr>
        <p:spPr bwMode="auto">
          <a:xfrm>
            <a:off x="1023938" y="5715000"/>
            <a:ext cx="194786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2C54"/>
                </a:solidFill>
              </a:rPr>
              <a:t>Non </a:t>
            </a:r>
            <a:r>
              <a:rPr lang="en-US" sz="2000" b="1" dirty="0" smtClean="0">
                <a:solidFill>
                  <a:srgbClr val="002C54"/>
                </a:solidFill>
              </a:rPr>
              <a:t>– Removable</a:t>
            </a:r>
          </a:p>
          <a:p>
            <a:pPr algn="ctr"/>
            <a:r>
              <a:rPr lang="en-US" sz="2000" b="1" dirty="0" smtClean="0">
                <a:solidFill>
                  <a:srgbClr val="002C54"/>
                </a:solidFill>
              </a:rPr>
              <a:t>Device</a:t>
            </a:r>
            <a:endParaRPr lang="en-US" sz="2000" b="1" dirty="0">
              <a:solidFill>
                <a:srgbClr val="002C54"/>
              </a:solidFill>
            </a:endParaRPr>
          </a:p>
        </p:txBody>
      </p:sp>
      <p:sp>
        <p:nvSpPr>
          <p:cNvPr id="26632" name="Text Box 10"/>
          <p:cNvSpPr txBox="1">
            <a:spLocks noChangeArrowheads="1"/>
          </p:cNvSpPr>
          <p:nvPr/>
        </p:nvSpPr>
        <p:spPr bwMode="auto">
          <a:xfrm>
            <a:off x="4876800" y="6019800"/>
            <a:ext cx="2286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C54"/>
                </a:solidFill>
              </a:rPr>
              <a:t>Healed (Closed</a:t>
            </a:r>
            <a:r>
              <a:rPr lang="en-US" sz="2000" b="1" dirty="0" smtClean="0">
                <a:solidFill>
                  <a:srgbClr val="002C54"/>
                </a:solidFill>
              </a:rPr>
              <a:t>)</a:t>
            </a:r>
          </a:p>
          <a:p>
            <a:pPr algn="ctr"/>
            <a:r>
              <a:rPr lang="en-US" sz="2000" b="1" dirty="0" smtClean="0">
                <a:solidFill>
                  <a:srgbClr val="002C54"/>
                </a:solidFill>
              </a:rPr>
              <a:t>Pressure </a:t>
            </a:r>
            <a:r>
              <a:rPr lang="en-US" sz="2000" b="1" dirty="0">
                <a:solidFill>
                  <a:srgbClr val="002C54"/>
                </a:solidFill>
              </a:rPr>
              <a:t>Ulcer</a:t>
            </a:r>
          </a:p>
        </p:txBody>
      </p:sp>
      <p:sp>
        <p:nvSpPr>
          <p:cNvPr id="26633" name="Text Box 11"/>
          <p:cNvSpPr txBox="1">
            <a:spLocks noChangeArrowheads="1"/>
          </p:cNvSpPr>
          <p:nvPr/>
        </p:nvSpPr>
        <p:spPr bwMode="auto">
          <a:xfrm>
            <a:off x="7239000" y="4114801"/>
            <a:ext cx="170595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2C54"/>
                </a:solidFill>
              </a:rPr>
              <a:t>Non - Removable</a:t>
            </a:r>
            <a:br>
              <a:rPr lang="en-US" sz="2000" b="1" dirty="0">
                <a:solidFill>
                  <a:srgbClr val="002C54"/>
                </a:solidFill>
              </a:rPr>
            </a:br>
            <a:r>
              <a:rPr lang="en-US" sz="2000" b="1" dirty="0">
                <a:solidFill>
                  <a:srgbClr val="002C54"/>
                </a:solidFill>
              </a:rPr>
              <a:t>Dressing</a:t>
            </a:r>
          </a:p>
        </p:txBody>
      </p:sp>
      <p:sp>
        <p:nvSpPr>
          <p:cNvPr id="26634" name="Text Box 12"/>
          <p:cNvSpPr txBox="1">
            <a:spLocks noChangeArrowheads="1"/>
          </p:cNvSpPr>
          <p:nvPr/>
        </p:nvSpPr>
        <p:spPr bwMode="auto">
          <a:xfrm>
            <a:off x="3048000" y="4038600"/>
            <a:ext cx="1752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2C54"/>
                </a:solidFill>
              </a:rPr>
              <a:t>Existing</a:t>
            </a:r>
            <a:br>
              <a:rPr lang="en-US" sz="2000" b="1" dirty="0">
                <a:solidFill>
                  <a:srgbClr val="002C54"/>
                </a:solidFill>
              </a:rPr>
            </a:br>
            <a:r>
              <a:rPr lang="en-US" sz="2000" b="1" dirty="0">
                <a:solidFill>
                  <a:srgbClr val="002C54"/>
                </a:solidFill>
              </a:rPr>
              <a:t>Pressure</a:t>
            </a:r>
          </a:p>
          <a:p>
            <a:pPr algn="ctr"/>
            <a:r>
              <a:rPr lang="en-US" sz="2000" b="1" dirty="0">
                <a:solidFill>
                  <a:srgbClr val="002C54"/>
                </a:solidFill>
              </a:rPr>
              <a:t>Ulcer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D. Open Lesions Other</a:t>
            </a:r>
            <a:br>
              <a:rPr lang="en-US" dirty="0" smtClean="0"/>
            </a:br>
            <a:r>
              <a:rPr lang="en-US" dirty="0" smtClean="0"/>
              <a:t>than Ulcers, Rashes, Cuts</a:t>
            </a:r>
          </a:p>
        </p:txBody>
      </p:sp>
      <p:pic>
        <p:nvPicPr>
          <p:cNvPr id="115715" name="Picture 11" descr="Image of open lesions and section M1040D Open lesions other than ulcers, rashes, cuts."/>
          <p:cNvPicPr>
            <a:picLocks noChangeAspect="1" noChangeArrowheads="1"/>
          </p:cNvPicPr>
          <p:nvPr/>
        </p:nvPicPr>
        <p:blipFill>
          <a:blip r:embed="rId4" cstate="print"/>
          <a:srcRect b="46154"/>
          <a:stretch>
            <a:fillRect/>
          </a:stretch>
        </p:blipFill>
        <p:spPr bwMode="auto">
          <a:xfrm>
            <a:off x="609600" y="1828800"/>
            <a:ext cx="78676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8600" y="4800600"/>
            <a:ext cx="8610600" cy="156966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Most typically skin ulcers that develop as result of diseases and conditions such as syphilis and cancer</a:t>
            </a:r>
            <a:endParaRPr lang="en-US" sz="32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0509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E. Surgical Wounds </a:t>
            </a:r>
          </a:p>
        </p:txBody>
      </p:sp>
      <p:sp>
        <p:nvSpPr>
          <p:cNvPr id="116739" name="Content Placeholder 2"/>
          <p:cNvSpPr>
            <a:spLocks/>
          </p:cNvSpPr>
          <p:nvPr/>
        </p:nvSpPr>
        <p:spPr bwMode="auto">
          <a:xfrm>
            <a:off x="1524000" y="4495800"/>
            <a:ext cx="5791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60000"/>
              </a:spcBef>
            </a:pPr>
            <a:r>
              <a:rPr lang="en-US" sz="3200" b="1" dirty="0">
                <a:solidFill>
                  <a:srgbClr val="003668"/>
                </a:solidFill>
              </a:rPr>
              <a:t>Failed Flap</a:t>
            </a:r>
          </a:p>
        </p:txBody>
      </p:sp>
      <p:pic>
        <p:nvPicPr>
          <p:cNvPr id="116740" name="Picture 10" descr="Image of a surgical wound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2133600"/>
            <a:ext cx="585213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4800" y="5181600"/>
            <a:ext cx="8610600" cy="107721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/>
              <a:t>Do not include</a:t>
            </a:r>
            <a:r>
              <a:rPr lang="en-US" sz="3200" dirty="0" smtClean="0"/>
              <a:t> healed </a:t>
            </a:r>
            <a:r>
              <a:rPr lang="en-US" sz="3200" dirty="0"/>
              <a:t>surgical sites, healed stomas or lacerations, or debrided PU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990600"/>
            <a:ext cx="8763000" cy="107721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Any healing &amp; non-healing, open or closed surgical incisions, skin grafts, or drainage sites.</a:t>
            </a:r>
            <a:endParaRPr lang="en-US" sz="32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Title 1"/>
          <p:cNvSpPr>
            <a:spLocks noGrp="1"/>
          </p:cNvSpPr>
          <p:nvPr>
            <p:ph type="title" idx="4294967295"/>
          </p:nvPr>
        </p:nvSpPr>
        <p:spPr>
          <a:xfrm>
            <a:off x="1137" y="0"/>
            <a:ext cx="9144000" cy="10509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F. Burns</a:t>
            </a:r>
            <a:endParaRPr lang="en-US" sz="4800" dirty="0" smtClean="0"/>
          </a:p>
        </p:txBody>
      </p:sp>
      <p:pic>
        <p:nvPicPr>
          <p:cNvPr id="117763" name="Picture 12" descr="Image of a burn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6161" y="2433030"/>
            <a:ext cx="7241161" cy="2798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90015" y="5254221"/>
            <a:ext cx="8534400" cy="156966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Second or third degree-skin and tissue injury caused by heat or chemicals and may be in any stage of healing</a:t>
            </a:r>
            <a:endParaRPr lang="en-US" sz="3200" dirty="0"/>
          </a:p>
        </p:txBody>
      </p:sp>
      <p:pic>
        <p:nvPicPr>
          <p:cNvPr id="5" name="Picture 11" descr="Image of what appears to be a blister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57199"/>
            <a:ext cx="2631117" cy="1961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G. Skin Tear(s)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14400"/>
            <a:ext cx="6324600" cy="3276995"/>
          </a:xfrm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28600" y="4343400"/>
            <a:ext cx="8732520" cy="255454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Result of shearing, friction or trauma to skin that causes separation of skin layers. </a:t>
            </a:r>
            <a:endParaRPr lang="en-US" sz="3200" dirty="0" smtClean="0"/>
          </a:p>
          <a:p>
            <a:pPr algn="ctr"/>
            <a:r>
              <a:rPr lang="en-US" sz="3200" dirty="0" smtClean="0"/>
              <a:t>Partial </a:t>
            </a:r>
            <a:r>
              <a:rPr lang="en-US" sz="3200" dirty="0"/>
              <a:t>or full thickness. </a:t>
            </a:r>
          </a:p>
          <a:p>
            <a:pPr algn="ctr"/>
            <a:r>
              <a:rPr lang="en-US" sz="3200" dirty="0"/>
              <a:t>Code all skin tears in this item, even if already coded in Item J1900B.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76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H. Moisture Associated Skin Damage</a:t>
            </a:r>
            <a:br>
              <a:rPr lang="en-US" dirty="0" smtClean="0"/>
            </a:br>
            <a:r>
              <a:rPr lang="en-US" dirty="0" smtClean="0"/>
              <a:t>MASD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974" y="1058658"/>
            <a:ext cx="3468806" cy="33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6450" y="4436120"/>
            <a:ext cx="8153401" cy="240065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Skin Damage cause by sustained  moisture rather than pressure, e.g. incontinence, wound exudate, perspiration. </a:t>
            </a:r>
          </a:p>
          <a:p>
            <a:pPr algn="ctr"/>
            <a:r>
              <a:rPr lang="en-US" sz="3000" dirty="0" smtClean="0"/>
              <a:t>Includes intertriginous dermatitis, periwound &amp; perisotomal moisture-associated dermatitis, 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25932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050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M1200: Skin and Ulcer Treatment</a:t>
            </a:r>
          </a:p>
        </p:txBody>
      </p:sp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344424" y="903982"/>
            <a:ext cx="8458200" cy="107721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All </a:t>
            </a:r>
            <a:r>
              <a:rPr lang="en-US" sz="3200" dirty="0"/>
              <a:t>that apply in </a:t>
            </a:r>
            <a:r>
              <a:rPr lang="en-US" sz="3200" dirty="0" smtClean="0"/>
              <a:t>7 day look back period. </a:t>
            </a:r>
          </a:p>
          <a:p>
            <a:pPr algn="ctr"/>
            <a:r>
              <a:rPr lang="en-US" sz="3200" dirty="0" smtClean="0"/>
              <a:t>Z.  </a:t>
            </a:r>
            <a:r>
              <a:rPr lang="en-US" sz="3200" dirty="0"/>
              <a:t>None of </a:t>
            </a:r>
            <a:r>
              <a:rPr lang="en-US" sz="3200" dirty="0" smtClean="0"/>
              <a:t>above provided. </a:t>
            </a:r>
            <a:endParaRPr lang="en-US" sz="32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40"/>
          <a:stretch/>
        </p:blipFill>
        <p:spPr bwMode="auto">
          <a:xfrm>
            <a:off x="77729" y="1981200"/>
            <a:ext cx="8991589" cy="4514432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05600" y="5610897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</a:t>
            </a:r>
            <a:r>
              <a:rPr lang="en-US" b="1" dirty="0" smtClean="0"/>
              <a:t>Ankle </a:t>
            </a:r>
            <a:r>
              <a:rPr lang="en-US" b="1" u="sng" dirty="0" smtClean="0"/>
              <a:t>no</a:t>
            </a:r>
            <a:r>
              <a:rPr lang="en-US" b="1" dirty="0" smtClean="0"/>
              <a:t>t part of </a:t>
            </a:r>
          </a:p>
          <a:p>
            <a:r>
              <a:rPr lang="en-US" b="1" dirty="0" smtClean="0"/>
              <a:t>    foot</a:t>
            </a:r>
            <a:endParaRPr lang="en-US" b="1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M1200: Skin and Ulcer Treatments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838200"/>
            <a:ext cx="8915400" cy="6248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Non-Surgical Dressings – </a:t>
            </a:r>
            <a:r>
              <a:rPr lang="en-US" sz="2800" b="1" dirty="0" smtClean="0"/>
              <a:t>do not </a:t>
            </a:r>
            <a:r>
              <a:rPr lang="en-US" sz="2800" dirty="0" smtClean="0"/>
              <a:t>include bandaids</a:t>
            </a:r>
          </a:p>
          <a:p>
            <a:r>
              <a:rPr lang="en-US" sz="2800" dirty="0" smtClean="0"/>
              <a:t>Pressure-relieving devices </a:t>
            </a:r>
            <a:r>
              <a:rPr lang="en-US" sz="2800" b="1" dirty="0" smtClean="0"/>
              <a:t>do not </a:t>
            </a:r>
            <a:r>
              <a:rPr lang="en-US" sz="2800" dirty="0" smtClean="0"/>
              <a:t>include:</a:t>
            </a:r>
          </a:p>
          <a:p>
            <a:pPr lvl="1">
              <a:spcBef>
                <a:spcPct val="20000"/>
              </a:spcBef>
            </a:pPr>
            <a:r>
              <a:rPr lang="en-US" sz="2800" dirty="0" smtClean="0"/>
              <a:t>Egg crate cushions of any type</a:t>
            </a:r>
          </a:p>
          <a:p>
            <a:pPr lvl="1">
              <a:spcBef>
                <a:spcPct val="20000"/>
              </a:spcBef>
            </a:pPr>
            <a:r>
              <a:rPr lang="en-US" sz="2800" dirty="0" smtClean="0"/>
              <a:t>Doughnut or ring devices in chairs</a:t>
            </a:r>
          </a:p>
          <a:p>
            <a:r>
              <a:rPr lang="en-US" sz="2800" dirty="0" smtClean="0"/>
              <a:t>Turning/repositioning program</a:t>
            </a:r>
          </a:p>
          <a:p>
            <a:pPr lvl="1">
              <a:spcBef>
                <a:spcPct val="20000"/>
              </a:spcBef>
            </a:pPr>
            <a:r>
              <a:rPr lang="en-US" sz="2800" dirty="0" smtClean="0"/>
              <a:t>Specific approaches for changing resident’s position and realigning body </a:t>
            </a:r>
          </a:p>
          <a:p>
            <a:pPr lvl="1">
              <a:spcBef>
                <a:spcPct val="20000"/>
              </a:spcBef>
            </a:pPr>
            <a:r>
              <a:rPr lang="en-US" sz="2800" dirty="0" smtClean="0"/>
              <a:t>Specify intervention and frequency</a:t>
            </a:r>
          </a:p>
          <a:p>
            <a:r>
              <a:rPr lang="en-US" sz="2800" dirty="0" smtClean="0"/>
              <a:t>Nutrition and hydration – Documentation needed</a:t>
            </a:r>
          </a:p>
          <a:p>
            <a:pPr lvl="1">
              <a:spcBef>
                <a:spcPct val="20000"/>
              </a:spcBef>
            </a:pPr>
            <a:r>
              <a:rPr lang="en-US" sz="2800" dirty="0" smtClean="0"/>
              <a:t>High calorie diets with added supplementation to prevent skin breakdown</a:t>
            </a:r>
          </a:p>
          <a:p>
            <a:pPr lvl="1">
              <a:spcBef>
                <a:spcPct val="20000"/>
              </a:spcBef>
            </a:pPr>
            <a:r>
              <a:rPr lang="en-US" sz="2800" dirty="0" smtClean="0"/>
              <a:t>High protein supplementation for wound healing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Care Plan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If there is a pressure ulcer, what interventions are to be in place. Interventions range from pressuring relieving devices; mattress, chair cushion, floating the heels. Keep in mind, heel protectors are no longer an acceptable method of relieving pressure. Heels MUST be floated</a:t>
            </a:r>
          </a:p>
          <a:p>
            <a:r>
              <a:rPr lang="en-US" dirty="0" smtClean="0"/>
              <a:t>Include any nutritional interventions</a:t>
            </a:r>
          </a:p>
          <a:p>
            <a:r>
              <a:rPr lang="en-US" dirty="0" smtClean="0"/>
              <a:t>If there are no pressure ulcers present interventions need to be in place to prevent them. Do this on admission – </a:t>
            </a:r>
            <a:r>
              <a:rPr lang="en-US" b="1" u="sng" dirty="0" smtClean="0"/>
              <a:t>Being proactive is the </a:t>
            </a:r>
            <a:r>
              <a:rPr lang="en-US" b="1" u="sng" dirty="0" smtClean="0"/>
              <a:t>key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81887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Care Plan Considerations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Repositioning an elder every 2 hours is alright if that’s what they need. You will find some that need to be repositioned more frequently to prevent redness. Individualize their repositioning schedule. Do a Tissue Tolerance test to determine their schedule.</a:t>
            </a:r>
          </a:p>
          <a:p>
            <a:r>
              <a:rPr lang="en-US" dirty="0" smtClean="0"/>
              <a:t>Address any other skin issues; cellulitis, surgical wound, skin tears, etc. Define what care is required and interventions in place to help heal and prevent more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I’ll take the next few minutes to answer any questions you might have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03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295400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M0100B. Formal Assessment Instrument/Tool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76400"/>
            <a:ext cx="48006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Braden Scale</a:t>
            </a:r>
            <a:r>
              <a:rPr lang="en-US" baseline="30000" dirty="0" smtClean="0"/>
              <a:t>©</a:t>
            </a:r>
            <a:r>
              <a:rPr lang="en-US" dirty="0" smtClean="0"/>
              <a:t>   </a:t>
            </a:r>
          </a:p>
          <a:p>
            <a:pPr marL="320040" lvl="1" indent="0">
              <a:spcBef>
                <a:spcPct val="20000"/>
              </a:spcBef>
              <a:buNone/>
            </a:pPr>
            <a:endParaRPr lang="en-US" sz="3000" dirty="0" smtClean="0">
              <a:solidFill>
                <a:srgbClr val="0070C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9200" y="1676400"/>
            <a:ext cx="41148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 Other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667000"/>
            <a:ext cx="9144000" cy="762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M0100C. Clinical Assessment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4343400"/>
            <a:ext cx="89154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725" indent="-339725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 2" pitchFamily="18" charset="2"/>
              <a:buChar char=""/>
              <a:defRPr/>
            </a:pPr>
            <a:r>
              <a:rPr lang="en-US" dirty="0" smtClean="0"/>
              <a:t>Head to Toe assessment		</a:t>
            </a:r>
          </a:p>
          <a:p>
            <a:pPr marL="339725" indent="-339725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 2" pitchFamily="18" charset="2"/>
              <a:buChar char=""/>
              <a:defRPr/>
            </a:pPr>
            <a:r>
              <a:rPr lang="en-US" dirty="0" smtClean="0"/>
              <a:t>Diseases</a:t>
            </a:r>
          </a:p>
          <a:p>
            <a:pPr marL="339725" indent="-339725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 2" pitchFamily="18" charset="2"/>
              <a:buChar char=""/>
              <a:defRPr/>
            </a:pPr>
            <a:r>
              <a:rPr lang="en-US" dirty="0" smtClean="0"/>
              <a:t>Medications</a:t>
            </a:r>
          </a:p>
          <a:p>
            <a:pPr marL="339725" indent="-339725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 2" pitchFamily="18" charset="2"/>
              <a:buChar char=""/>
              <a:defRPr/>
            </a:pPr>
            <a:r>
              <a:rPr lang="en-US" dirty="0" smtClean="0"/>
              <a:t>Impaired blood flow</a:t>
            </a:r>
          </a:p>
          <a:p>
            <a:pPr marL="339725" indent="-339725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 2" pitchFamily="18" charset="2"/>
              <a:buChar char=""/>
              <a:defRPr/>
            </a:pPr>
            <a:r>
              <a:rPr lang="en-US" dirty="0" smtClean="0"/>
              <a:t>Refusal of care/treatment</a:t>
            </a:r>
          </a:p>
          <a:p>
            <a:pPr marL="339725" indent="-339725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 2" pitchFamily="18" charset="2"/>
              <a:buChar char=""/>
              <a:defRPr/>
            </a:pPr>
            <a:r>
              <a:rPr lang="en-US" dirty="0" smtClean="0"/>
              <a:t>Cognitive impairment</a:t>
            </a:r>
          </a:p>
          <a:p>
            <a:pPr marL="339725" indent="-339725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 2" pitchFamily="18" charset="2"/>
              <a:buChar char=""/>
              <a:defRPr/>
            </a:pPr>
            <a:r>
              <a:rPr lang="en-US" dirty="0" smtClean="0"/>
              <a:t>Incontinence</a:t>
            </a:r>
          </a:p>
          <a:p>
            <a:pPr marL="339725" indent="-339725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 2" pitchFamily="18" charset="2"/>
              <a:buChar char=""/>
              <a:defRPr/>
            </a:pPr>
            <a:r>
              <a:rPr lang="en-US" dirty="0" smtClean="0"/>
              <a:t>Poor nutrition/hydration</a:t>
            </a:r>
          </a:p>
          <a:p>
            <a:pPr marL="339725" indent="-339725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 2" pitchFamily="18" charset="2"/>
              <a:buChar char=""/>
              <a:defRPr/>
            </a:pPr>
            <a:r>
              <a:rPr lang="en-US" dirty="0" smtClean="0"/>
              <a:t>Healed PUs which are more likely to re-open</a:t>
            </a:r>
          </a:p>
          <a:p>
            <a:pPr marL="339725" indent="-339725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 2" pitchFamily="18" charset="2"/>
              <a:buChar char=""/>
              <a:defRPr/>
            </a:pPr>
            <a:endParaRPr lang="en-US" sz="3200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/>
            </a:pP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Please feel free to contact me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Shirley L. Boltz, RN</a:t>
            </a:r>
          </a:p>
          <a:p>
            <a:pPr marL="0" indent="0" algn="ctr">
              <a:buNone/>
            </a:pPr>
            <a:r>
              <a:rPr lang="en-US" dirty="0" smtClean="0"/>
              <a:t>RAI/Education Coordinator</a:t>
            </a:r>
          </a:p>
          <a:p>
            <a:pPr marL="0" indent="0" algn="ctr">
              <a:buNone/>
            </a:pPr>
            <a:r>
              <a:rPr lang="en-US" dirty="0" smtClean="0"/>
              <a:t>785-296-1282</a:t>
            </a:r>
          </a:p>
          <a:p>
            <a:pPr marL="0" indent="0" algn="ctr">
              <a:buNone/>
            </a:pPr>
            <a:r>
              <a:rPr lang="en-US" dirty="0" smtClean="0">
                <a:hlinkClick r:id="rId2"/>
              </a:rPr>
              <a:t>shirley.boltz@kdads.ks.gov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419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M0150: Risk of Pressure Ulcers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Based on M0100 A, B, C -- Is resident at risk of developing pressure ulcers?</a:t>
            </a:r>
          </a:p>
          <a:p>
            <a:pPr lvl="1">
              <a:defRPr/>
            </a:pPr>
            <a:r>
              <a:rPr lang="en-US" b="1" dirty="0" smtClean="0"/>
              <a:t>Code 1. Yes</a:t>
            </a:r>
            <a:r>
              <a:rPr lang="en-US" dirty="0" smtClean="0"/>
              <a:t>. Resident at risk of developing pressure ulcers based on information gathered in M0100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-3" t="-1569" r="53830" b="8772"/>
          <a:stretch/>
        </p:blipFill>
        <p:spPr bwMode="auto">
          <a:xfrm>
            <a:off x="685800" y="4191001"/>
            <a:ext cx="7772400" cy="20574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52400"/>
            <a:ext cx="9144000" cy="1295399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M0210: Unhealed Pressure Ulcers</a:t>
            </a:r>
            <a:br>
              <a:rPr lang="en-US" sz="3200" dirty="0" smtClean="0"/>
            </a:br>
            <a:r>
              <a:rPr lang="en-US" sz="3200" dirty="0" smtClean="0"/>
              <a:t>Stage 1 or higher</a:t>
            </a:r>
          </a:p>
        </p:txBody>
      </p:sp>
      <p:pic>
        <p:nvPicPr>
          <p:cNvPr id="33795" name="Picture 9" descr="Image of an unhealed pressure ulcer."/>
          <p:cNvPicPr>
            <a:picLocks noChangeAspect="1" noChangeArrowheads="1"/>
          </p:cNvPicPr>
          <p:nvPr/>
        </p:nvPicPr>
        <p:blipFill>
          <a:blip r:embed="rId4" cstate="print"/>
          <a:srcRect r="2438" b="18478"/>
          <a:stretch>
            <a:fillRect/>
          </a:stretch>
        </p:blipFill>
        <p:spPr bwMode="auto">
          <a:xfrm>
            <a:off x="903264" y="3446453"/>
            <a:ext cx="349885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10" descr="Image of an unhealed pressure ulcer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4096" y="3446453"/>
            <a:ext cx="3352800" cy="210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4161" y="990600"/>
            <a:ext cx="91440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b="1" dirty="0" smtClean="0">
                <a:sym typeface="Wingdings" pitchFamily="2" charset="2"/>
              </a:rPr>
              <a:t>Does resident have one or more unhealed PU at Stage 1 or higher? </a:t>
            </a:r>
            <a:r>
              <a:rPr lang="en-US" sz="2800" dirty="0" smtClean="0">
                <a:sym typeface="Wingdings" pitchFamily="2" charset="2"/>
              </a:rPr>
              <a:t>Do not code oral mucosal ulcers here.</a:t>
            </a:r>
            <a:endParaRPr lang="en-US" sz="3200" b="1" dirty="0" smtClean="0">
              <a:sym typeface="Wingdings" pitchFamily="2" charset="2"/>
            </a:endParaRP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3200" b="1" dirty="0" smtClean="0">
                <a:sym typeface="Wingdings" pitchFamily="2" charset="2"/>
              </a:rPr>
              <a:t>Code 0. No</a:t>
            </a:r>
            <a:r>
              <a:rPr lang="en-US" sz="3200" dirty="0" smtClean="0">
                <a:sym typeface="Wingdings" pitchFamily="2" charset="2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3200" b="1" dirty="0" smtClean="0">
                <a:solidFill>
                  <a:srgbClr val="FF0000"/>
                </a:solidFill>
                <a:sym typeface="Wingdings" pitchFamily="2" charset="2"/>
              </a:rPr>
              <a:t>Skip </a:t>
            </a:r>
            <a:r>
              <a:rPr lang="en-US" sz="3200" dirty="0" smtClean="0">
                <a:sym typeface="Wingdings" pitchFamily="2" charset="2"/>
              </a:rPr>
              <a:t>to M0900. Healed Pressure Ulcers . </a:t>
            </a:r>
          </a:p>
          <a:p>
            <a:endParaRPr lang="en-US" sz="2800" dirty="0" smtClean="0">
              <a:sym typeface="Wingdings" pitchFamily="2" charset="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26"/>
          <a:stretch/>
        </p:blipFill>
        <p:spPr bwMode="auto">
          <a:xfrm>
            <a:off x="0" y="5584683"/>
            <a:ext cx="8990463" cy="1212161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0</TotalTime>
  <Words>2570</Words>
  <Application>Microsoft Office PowerPoint</Application>
  <PresentationFormat>On-screen Show (4:3)</PresentationFormat>
  <Paragraphs>501</Paragraphs>
  <Slides>70</Slides>
  <Notes>64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Equity</vt:lpstr>
      <vt:lpstr> Section M: Skin Conditions January 19, 2016 1-3PM</vt:lpstr>
      <vt:lpstr>Objectives</vt:lpstr>
      <vt:lpstr>10-1-2015 Changes</vt:lpstr>
      <vt:lpstr> National Pressure Ulcer Advisory Panel</vt:lpstr>
      <vt:lpstr>M0100: Determination of  Pressure Ulcer Risk</vt:lpstr>
      <vt:lpstr>M0100A. PU Stage 1 or greater,  scar over boney prominence,  non-removable dressing or device</vt:lpstr>
      <vt:lpstr>M0100B. Formal Assessment Instrument/Tool </vt:lpstr>
      <vt:lpstr>M0150: Risk of Pressure Ulcers</vt:lpstr>
      <vt:lpstr>             M0210: Unhealed Pressure Ulcers Stage 1 or higher</vt:lpstr>
      <vt:lpstr>M0300A-G.  Key Steps For Completion</vt:lpstr>
      <vt:lpstr>Step 1. Deepest Anatomical Stage</vt:lpstr>
      <vt:lpstr>Stage I</vt:lpstr>
      <vt:lpstr> Stage 1 </vt:lpstr>
      <vt:lpstr>Stage 2</vt:lpstr>
      <vt:lpstr>Stage 2</vt:lpstr>
      <vt:lpstr>Stage 2</vt:lpstr>
      <vt:lpstr>Stage 3</vt:lpstr>
      <vt:lpstr>Stage 3</vt:lpstr>
      <vt:lpstr>Stage 4</vt:lpstr>
      <vt:lpstr>Stage 4</vt:lpstr>
      <vt:lpstr>Step 2. Unstageable </vt:lpstr>
      <vt:lpstr>Unstageable  Non-Removable  Dressing/Device</vt:lpstr>
      <vt:lpstr>Unstageable Slough and/or Eschar </vt:lpstr>
      <vt:lpstr>Unstageable Slough and/or Eschar</vt:lpstr>
      <vt:lpstr>Unstageable Suspected Deep Tissue Injury</vt:lpstr>
      <vt:lpstr>Unstageable Suspected Deep Tissue Injury</vt:lpstr>
      <vt:lpstr>Step 3.  Present on Admission/Entry or Reentry</vt:lpstr>
      <vt:lpstr>Pressure Ulcer Examples</vt:lpstr>
      <vt:lpstr>Pressure Ulcer Examples</vt:lpstr>
      <vt:lpstr>Pressure Ulcer Examples</vt:lpstr>
      <vt:lpstr>Pressure Ulcer Examples</vt:lpstr>
      <vt:lpstr>M0300A. Number of Stage 1 Pressure Ulcers</vt:lpstr>
      <vt:lpstr> M0300B. Stage 2 Pressure Ulcers</vt:lpstr>
      <vt:lpstr>M0300C. Stage 3 Pressure Ulcers</vt:lpstr>
      <vt:lpstr>M0300D. Stage 4 Pressure Ulcers</vt:lpstr>
      <vt:lpstr>M0300E. Unstageable Pressure Ulcer  Non-Removable Dressing/Device</vt:lpstr>
      <vt:lpstr>M0300F. Unstageable Pressure Ulcer   Slough and/or Eschar</vt:lpstr>
      <vt:lpstr>M0300G. Unstageable Pressure Ulcer  Suspected Deep Tissue Injury</vt:lpstr>
      <vt:lpstr>Example #1</vt:lpstr>
      <vt:lpstr>Example #2</vt:lpstr>
      <vt:lpstr>Example #3</vt:lpstr>
      <vt:lpstr>Example #4</vt:lpstr>
      <vt:lpstr>M0610:  Dimension of Unhealed PU Stage 3 or 4 or US d/t Slough or Eschar</vt:lpstr>
      <vt:lpstr>M0610: Dimensions of Unhealed PU Stage 3, 4, or Unstageable d/t Slough  and/or Eschar </vt:lpstr>
      <vt:lpstr>M0610C. Depth</vt:lpstr>
      <vt:lpstr> M0610: Dimensions of Unhealed PU  Stage 3 or 4 or Slough or  Eschar   </vt:lpstr>
      <vt:lpstr>M0700: Most Severe Tissue Type for Any Pressure Ulcer</vt:lpstr>
      <vt:lpstr>1. Epithelial Tissue</vt:lpstr>
      <vt:lpstr>2. Granulation Tissue</vt:lpstr>
      <vt:lpstr>3. Slough</vt:lpstr>
      <vt:lpstr>4. Eschar</vt:lpstr>
      <vt:lpstr>M0700: Most Severe Tissue Type 9. None of the Above </vt:lpstr>
      <vt:lpstr>   M0800: Worsening PU Status Since Prior Assessment (OBRA or Scheduled PPS) or Last Admission/Entry or Reentry</vt:lpstr>
      <vt:lpstr>M0800: Worsening PU Status Since Prior Assessment (OBRA or Scheduled PPS) or Last Admission/Entry or Reentry</vt:lpstr>
      <vt:lpstr>M0800: Worsening PU Status Since Prior Assessment (OBRA or Scheduled PPS) or Last Admission/Entry or Reentry</vt:lpstr>
      <vt:lpstr>M0900: Healed Pressure Ulcers </vt:lpstr>
      <vt:lpstr>M1030:  Number of Venous and Arterial Ulcers     </vt:lpstr>
      <vt:lpstr>M1040: Other Ulcers, Wounds and  Skin Problems </vt:lpstr>
      <vt:lpstr>B. Diabetic Foot Ulcers </vt:lpstr>
      <vt:lpstr>   D. Open Lesions Other than Ulcers, Rashes, Cuts</vt:lpstr>
      <vt:lpstr>E. Surgical Wounds </vt:lpstr>
      <vt:lpstr>F. Burns</vt:lpstr>
      <vt:lpstr>G. Skin Tear(s)</vt:lpstr>
      <vt:lpstr>H. Moisture Associated Skin Damage MASD</vt:lpstr>
      <vt:lpstr>M1200: Skin and Ulcer Treatment</vt:lpstr>
      <vt:lpstr>M1200: Skin and Ulcer Treatments</vt:lpstr>
      <vt:lpstr>Care Plan Considerations</vt:lpstr>
      <vt:lpstr>Care Plan Considerations continued</vt:lpstr>
      <vt:lpstr>Questions?</vt:lpstr>
      <vt:lpstr>Thank you!!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2013-08-28T03:34:47Z</dcterms:created>
  <dcterms:modified xsi:type="dcterms:W3CDTF">2015-11-09T17:46:31Z</dcterms:modified>
</cp:coreProperties>
</file>