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  <p:sldId id="273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4" autoAdjust="0"/>
    <p:restoredTop sz="56914" autoAdjust="0"/>
  </p:normalViewPr>
  <p:slideViewPr>
    <p:cSldViewPr>
      <p:cViewPr varScale="1">
        <p:scale>
          <a:sx n="117" d="100"/>
          <a:sy n="117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pPr>
              <a:defRPr/>
            </a:pPr>
            <a:fld id="{CADF0F7D-B3C2-495C-9D89-E78574B2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0-13T22:27:36.3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9922 14883</inkml:trace>
  <inkml:trace contextRef="#ctx0" brushRef="#br1" timeOffset="50109.375">6499 16867,'0'-25,"0"25,0-24,0 24,0-25,0 25,25-25,-25 25,24 0,-24 0,25 0,-25 0,25 0,0 0,-25 0,25 0,-25 0,24 0,-24 0,25 0,0 0,-25 0,25 0,-25-25,25 25,-25-25,24 25,1 0,0-24,-25 24,25 0,0 0,-25 0,25 0,-25-25,0 25,24 0,-24 0,0-25,0 0,25 25,-25-25,25 25,-25-24,25 24,-25-25,25 25,-1 0,-24 0,25 0,-25-25,25 25,-25 0,25 0,0 0,-25-25,0 25,24 0,-24 0,25 0,0 0,0 0,-25 0,25 0,-1-25,1 25,-25 0,0-24,-25 24,1 0,24 0,-25 0,25 0,0-25,-25 25,0 0,25 0,0-25,-49 25,49-25,-25 25,25-25,-25 25,0-25,25 25,-25-24,25 24,-24-25,24 25,-25 0,0-25,25 25,0 0,25 0,-25 0,0 0,0 0,0 25,0-25,0 0,0 0,0 0,0 0,0 25,25-25,-25 0,0 0,24 0,-24 24,25-24,-25 25,25-25,-25 25,0-25,0 0,0 25,25-25,-25 0,25 25,-25-25,24 25,-24-25,0 0,0 0,0 24,25-24,-25 0,0 25,25-25,-25 0,25 0,-25 0,0 0,0 0,0 0,0 25,0 0,0-25,0 49,0-49,0 25,0 0,0 0,0-25,0 0,0 25,0-25,0 0,0 0,0 24,0-24,0 25,0-25,0 25,0-25,0 25,0 0,0 24,0-24,0 0,0-25,0 25,0-50,0 0</inkml:trace>
  <inkml:trace contextRef="#ctx0" brushRef="#br1" timeOffset="57796.875">23763 9847,'-25'0,"0"0,25-24,-25 24,1 0,24-25,-25 25,25-25,-25 25,0-25,25 0,-25 25,25-24,-24-1,24 25,-25-25,0 25,25-25,-25 0,25 25,-25-24,25-1,-24 25,-1-25,25 0,-25 25,0-25,0 25,25-24,-24 24,24-25,-25 25,25 0,0-25,-25 25,0 0,25-25,-25 25,1 0,24-25,-25 25,25-24,-25 24,25-25,-25 25,25-25,-25 25,25-25,-24 25,-1 0,25-25,-25 25,25-24,-25 24,0-25,25 25,0-25,-24 25,-1-25,25 25,0 0,0 25,0-25,0 25,0 0,0-1,0 1,0 0,0 0,0-25,0 25,0-25,0 24,0-24,0 25,0 0,0-25,0 25,0-25,0 25,0-25,0 24,0 1,0-50,0 1,0 24,0-25,0 25,0-25,0 25,0-25,0 0,0 25,0-24,0 24,0-25,0 25,0-25,0 0,0 0,0 1,0-1,0 25,0-25,0 25,0-25,0 25,25 0,-25 0,24 0,-24 0,25 0,-25 0,25 0,-25 0,0 0,25 0,-25 0,25 0,-25 0,24 0,-24 0,0 0,25 0,-25 0,25 0,-25 0,25 0,-25 0,25 0,-1 0,-24 0,25 0,-25 0,25 0,-25 0,25 0,0 0,-25 0,24 0,-24 25,0-25</inkml:trace>
  <inkml:trace contextRef="#ctx0" brushRef="#br1" timeOffset="65343.75">23713 9947,'-25'0,"1"0,24 0,-25 0,25 0,0 0,-25 0,0 0,25 24,-25-24,25 25,-24-25,24 0,-25 0,0 25,0-25,0 50,-24-50,49 25,-25-1,0 1,0 0,1-25,-1 50,0-26,25 1,-25-25,25 25,-25-25,25 25,-24-25,-1 0,25 0,-25 0,25 0,-50 0,50 25,-24-25,24 24,-25-24,25 0,-25 0,0 0,25 25,-25-25,25 0,-24 25,24 0,-25-25,0 25,25-1,-25-24,25 25,-25-25,25 0,-24 0,-1 25,25-25,-25 0,25 25,-25-25,25 0,-25 0,0 0,25 25,-24-25,24 0,-25 0,25 0,0 0,-25 24,0-24,25 25,-25-25,25 25,-24-25,24 0,0-25,0 0,0 25,0-24,0 24,0-25,0 25,0-25,0 0,0 25,0-25,0 25,0-24,0 24,0-25,0 0,0 25,0-25,0 25,0-25,0 25,0 25,0-25,0 25,0-25,0 50,0-50,0 24,0 1,0 0,0-25,0 25,0-25,0 25,0-1,0 1,0-25,0 25,0-25,0 25,0-25,0 25,0-1,0 1,0-25,0 25,0-25,0 25,0 0,0-25,0 24,0-24,24 0,-24 0,25 0,-25 0,0 0,25 0,-25 0,25 0,-25 0,25 0,-25 0,24 0,1 0,-25 0,25 0,-25 0,25 0,-25 0,25 0,0 0,-25 0,0-24,0-1,0 25,-25 0,25-25,0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0-13T22:30:14.7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17661 14114,'-25'0,"0"0,25-25,0 0,0 25,0-25,0 25,0-24,0 24,25-25,-25 0,0 25,25-25,-25 0,0 25,0-24,0 24,25-25,-25 25,0-25,0 0,0 25,0-25,0 25,0-24,0 24,0 0,0-25,0 0,0 25,0-25,0 25,25-49,-1-1,1 50,-25-50,25 26,0-1,0 0,-25 25,0-50,24 50,-24-49,0 49,0-25,0 0,0 0,0 1,0-1,0 25,0-50,0 50,0-25,0 25,0-25,0 25,0-49,25 49,-25-50,25 50,-25-25,0 25,0-24,-25 24,0 0,25 0,-24 24,-1-24,25 25,-25-25,25 0,-25 25,25-25,-25 25,1-25,-1 0,25 25,-25-25,0 0,25 0,-25 0,25 0,-24 0,24 0,-25 24,0 1,25-25,0 25,0-50,0 0,0 25,0-24,0-1,0 25,0-25,0 25,0-25,0 0,0 25,-25 0,25 25,0-25,0 25,0-25,0 25,0-25,0 25,0-1,0-24,0 0,0 0,25 0,-25-24,25 24,-25-25,0 25,0-25,0 25,25 0,-1-25,-24 25,50-25,-25 25,0-24,-25 24,24-25,-24 25,25 0,-25 0,25 0,0 0,0 0,24 0,-24 25,25-1,-50-24,0 25,0-25,0 25,0-25,0 25,0 0,24-25,-24 24,0-24,25 25,-25-25,25 0,0 0,0 25,-25-25,24 0,-24 0,25 25,-25 0,0-25,0 25,0-1,-49-48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4BE1B-7BC8-45DC-B504-E61D776BD7A0}" type="datetimeFigureOut">
              <a:rPr lang="en-US"/>
              <a:pPr>
                <a:defRPr/>
              </a:pPr>
              <a:t>11/03/2015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4839"/>
            <a:ext cx="514096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F415E4-280C-4F7C-A35A-645B352E6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9059E-1854-4A2D-8041-06F173477E2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7" tIns="46153" rIns="92307" bIns="46153" anchor="b"/>
          <a:lstStyle/>
          <a:p>
            <a:pPr algn="r"/>
            <a:fld id="{DD6B2688-B378-41D8-A037-D30BE8FF51B7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457200"/>
            <a:ext cx="4646612" cy="3486150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4191002"/>
            <a:ext cx="6471922" cy="5105397"/>
          </a:xfrm>
          <a:noFill/>
          <a:ln/>
        </p:spPr>
        <p:txBody>
          <a:bodyPr/>
          <a:lstStyle/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15E4-280C-4F7C-A35A-645B352E6F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15E4-280C-4F7C-A35A-645B352E6F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5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15E4-280C-4F7C-A35A-645B352E6F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5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706DF-E55E-4E6D-909E-1FAE5B6E46B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7" tIns="46153" rIns="92307" bIns="46153" anchor="b"/>
          <a:lstStyle/>
          <a:p>
            <a:pPr algn="r"/>
            <a:fld id="{8C22FDC3-D92E-481B-9BCA-B6F3F7D1F43C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8" y="0"/>
            <a:ext cx="3467100" cy="2600325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7010400" cy="6705600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sz="1400" u="sng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en-US" sz="1400" u="sng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4C24E-14B1-4855-A17B-287B3D0416A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7" tIns="46153" rIns="92307" bIns="46153" anchor="b"/>
          <a:lstStyle/>
          <a:p>
            <a:pPr algn="r"/>
            <a:fld id="{60243441-5B6E-4E82-9707-4B6C1550AFBF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231775"/>
            <a:ext cx="4648200" cy="3486150"/>
          </a:xfrm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19515"/>
            <a:ext cx="7010400" cy="5576887"/>
          </a:xfrm>
          <a:noFill/>
          <a:ln/>
        </p:spPr>
        <p:txBody>
          <a:bodyPr/>
          <a:lstStyle/>
          <a:p>
            <a:pPr marL="107950" indent="-107950" eaLnBrk="1" hangingPunct="1"/>
            <a:endParaRPr lang="en-US" sz="14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15E4-280C-4F7C-A35A-645B352E6F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15E4-280C-4F7C-A35A-645B352E6F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15E4-280C-4F7C-A35A-645B352E6F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8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15E4-280C-4F7C-A35A-645B352E6F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15E4-280C-4F7C-A35A-645B352E6F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9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415E4-280C-4F7C-A35A-645B352E6F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7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4400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8C474-5DFE-49C5-B604-BC263CB7A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961A6-4153-47E4-A8CC-C384E0958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91B3-97CB-4B14-8404-09B0CC0EE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7630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BC2F-387D-4822-8773-AF7999C26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>
            <a:normAutofit/>
          </a:bodyPr>
          <a:lstStyle>
            <a:lvl1pPr algn="ctr">
              <a:buNone/>
              <a:defRPr sz="44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B590F-9344-460C-840E-5BD3C119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07" y="4066032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41148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219200"/>
            <a:ext cx="413004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CB02-E4BD-4E86-B658-59BE71DBE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A269-15E5-4372-B05F-0DE53657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7598-F914-43B0-9D8D-A07074965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A00E-8A7C-4089-86E1-51F8A7DC6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02F6-B04F-461B-A291-10C7534E8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CDB7-F9D4-4545-A7FE-0CA5F52D3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52400" y="11430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C34DFDF-2E23-4F2E-9E53-C9BDCDB0A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9" r:id="rId2"/>
    <p:sldLayoutId id="2147483887" r:id="rId3"/>
    <p:sldLayoutId id="2147483880" r:id="rId4"/>
    <p:sldLayoutId id="2147483881" r:id="rId5"/>
    <p:sldLayoutId id="2147483882" r:id="rId6"/>
    <p:sldLayoutId id="2147483883" r:id="rId7"/>
    <p:sldLayoutId id="2147483888" r:id="rId8"/>
    <p:sldLayoutId id="2147483889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hirley.boltz@kdads.ks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2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400800" cy="2590800"/>
          </a:xfrm>
        </p:spPr>
        <p:txBody>
          <a:bodyPr/>
          <a:lstStyle/>
          <a:p>
            <a:pPr marL="6350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Dental Problems</a:t>
            </a:r>
            <a:endParaRPr lang="en-US" sz="4800" smtClean="0">
              <a:latin typeface="Arial" charset="0"/>
              <a:cs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610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SECTION L</a:t>
            </a:r>
            <a:b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ORAL/DENTAL STATUS </a:t>
            </a:r>
            <a:b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January 19, 2016 </a:t>
            </a:r>
            <a:r>
              <a:rPr sz="4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1-3PM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88025" y="4270375"/>
            <a:ext cx="13874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495800"/>
            <a:ext cx="1989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724400"/>
            <a:ext cx="187483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43999" cy="2133601"/>
          </a:xfrm>
        </p:spPr>
        <p:txBody>
          <a:bodyPr/>
          <a:lstStyle/>
          <a:p>
            <a:r>
              <a:rPr lang="en-US" sz="3200" b="1" dirty="0"/>
              <a:t>L0200C. Abnormal mouth tissue</a:t>
            </a:r>
            <a:br>
              <a:rPr lang="en-US" sz="3200" b="1" dirty="0"/>
            </a:br>
            <a:r>
              <a:rPr lang="en-US" sz="3200" b="1" dirty="0"/>
              <a:t>(ulcers, masses, oral </a:t>
            </a:r>
            <a:r>
              <a:rPr lang="en-US" sz="3200" b="1" dirty="0" smtClean="0"/>
              <a:t>lesions on any oral surface, including </a:t>
            </a:r>
            <a:r>
              <a:rPr lang="en-US" sz="3200" b="1" dirty="0"/>
              <a:t>under denture or partial if one is </a:t>
            </a:r>
            <a:r>
              <a:rPr lang="en-US" sz="3200" b="1" dirty="0" smtClean="0"/>
              <a:t>worn)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99" y="1905000"/>
            <a:ext cx="2590800" cy="255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9"/>
            <a:ext cx="3733306" cy="248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/>
          <a:stretch/>
        </p:blipFill>
        <p:spPr bwMode="auto">
          <a:xfrm>
            <a:off x="3886200" y="4276662"/>
            <a:ext cx="3485198" cy="251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286001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THRUSH (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CANDIDIASIS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5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2209800"/>
          </a:xfrm>
        </p:spPr>
        <p:txBody>
          <a:bodyPr/>
          <a:lstStyle/>
          <a:p>
            <a:r>
              <a:rPr lang="en-US" sz="3600" b="1" dirty="0"/>
              <a:t>L0200C. Abnormal mouth tissue</a:t>
            </a:r>
            <a:br>
              <a:rPr lang="en-US" sz="3600" b="1" dirty="0"/>
            </a:br>
            <a:r>
              <a:rPr lang="en-US" sz="3600" b="1" dirty="0"/>
              <a:t>(ulcers, masses, oral </a:t>
            </a:r>
            <a:r>
              <a:rPr lang="en-US" sz="3600" b="1" dirty="0" smtClean="0"/>
              <a:t>lesions on any oral surface, </a:t>
            </a:r>
            <a:r>
              <a:rPr lang="en-US" sz="3600" b="1" dirty="0"/>
              <a:t>including under denture or partial if one is </a:t>
            </a:r>
            <a:r>
              <a:rPr lang="en-US" sz="3600" b="1" dirty="0" smtClean="0"/>
              <a:t>worn)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819400"/>
            <a:ext cx="360593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95"/>
          <a:stretch/>
        </p:blipFill>
        <p:spPr bwMode="auto">
          <a:xfrm>
            <a:off x="541142" y="3287018"/>
            <a:ext cx="4358143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827" y="2209800"/>
            <a:ext cx="4922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Torus/Tori 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Boney Growths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2" y="0"/>
            <a:ext cx="8701050" cy="1447800"/>
          </a:xfrm>
        </p:spPr>
        <p:txBody>
          <a:bodyPr/>
          <a:lstStyle/>
          <a:p>
            <a:r>
              <a:rPr lang="en-US" sz="3600" b="1" dirty="0" smtClean="0"/>
              <a:t>L0200D. Obvious or likely cavity or broken natural teeth </a:t>
            </a:r>
            <a:endParaRPr lang="en-US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953" r="3851" b="4502"/>
          <a:stretch/>
        </p:blipFill>
        <p:spPr bwMode="auto">
          <a:xfrm>
            <a:off x="288013" y="3933757"/>
            <a:ext cx="4038600" cy="275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/>
          <a:stretch/>
        </p:blipFill>
        <p:spPr bwMode="auto">
          <a:xfrm>
            <a:off x="1143000" y="1485472"/>
            <a:ext cx="2780128" cy="232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47" y="4038599"/>
            <a:ext cx="3950274" cy="26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46" y="1442735"/>
            <a:ext cx="3790753" cy="228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7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0"/>
            <a:ext cx="8480901" cy="1407514"/>
          </a:xfrm>
        </p:spPr>
        <p:txBody>
          <a:bodyPr/>
          <a:lstStyle/>
          <a:p>
            <a:r>
              <a:rPr lang="en-US" b="1" dirty="0" smtClean="0"/>
              <a:t>L200E. Inflamed or bleeding gum </a:t>
            </a:r>
            <a:r>
              <a:rPr lang="en-US" b="1" smtClean="0"/>
              <a:t>or loose </a:t>
            </a:r>
            <a:r>
              <a:rPr lang="en-US" b="1" dirty="0" smtClean="0"/>
              <a:t>natural teeth </a:t>
            </a:r>
            <a:endParaRPr lang="en-US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5" y="4164439"/>
            <a:ext cx="3756039" cy="23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45296"/>
            <a:ext cx="3217655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208364" cy="213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8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Plan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Knowing the oral status is very important since it’s the #1 cause of pain in LTC</a:t>
            </a:r>
          </a:p>
          <a:p>
            <a:r>
              <a:rPr lang="en-US" dirty="0" smtClean="0"/>
              <a:t>Define how oral care needs to be done so it does not cause pain</a:t>
            </a:r>
          </a:p>
          <a:p>
            <a:r>
              <a:rPr lang="en-US" dirty="0" smtClean="0"/>
              <a:t>Include what food consistency is needed so the elder can chew their food </a:t>
            </a:r>
            <a:r>
              <a:rPr lang="en-US" smtClean="0"/>
              <a:t>without difficulty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7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I’ll take a few minutes to answer any questions you might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feel free to contact me at any time.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Shirley L. Boltz, RN</a:t>
            </a:r>
          </a:p>
          <a:p>
            <a:pPr marL="0" indent="0" algn="ctr">
              <a:buNone/>
            </a:pPr>
            <a:r>
              <a:rPr lang="en-US" dirty="0" smtClean="0"/>
              <a:t>RAI/Education Coordinator</a:t>
            </a:r>
          </a:p>
          <a:p>
            <a:pPr marL="0" indent="0" algn="ctr">
              <a:buNone/>
            </a:pPr>
            <a:r>
              <a:rPr lang="en-US" dirty="0" smtClean="0"/>
              <a:t>785-296-1282</a:t>
            </a:r>
          </a:p>
          <a:p>
            <a:pPr marL="0" indent="0" algn="ctr">
              <a:buNone/>
            </a:pPr>
            <a:r>
              <a:rPr lang="en-US" smtClean="0">
                <a:hlinkClick r:id="rId2"/>
              </a:rPr>
              <a:t>shirley.boltz@kdads.ks.gov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this section is to record any dental problems during the look-back period</a:t>
            </a:r>
          </a:p>
          <a:p>
            <a:r>
              <a:rPr lang="en-US" dirty="0" smtClean="0"/>
              <a:t>Understand that dental status can identify residents who are at risk for aspiration, malnutrition, pneumonia, endocarditis, and poor control of diabetes</a:t>
            </a:r>
          </a:p>
          <a:p>
            <a:r>
              <a:rPr lang="en-US" dirty="0" smtClean="0"/>
              <a:t>Understand what needs to be on the </a:t>
            </a:r>
            <a:r>
              <a:rPr lang="en-US" smtClean="0"/>
              <a:t>care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L0200: Dental - Assessment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838200"/>
            <a:ext cx="86868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Ask presence of chewing problems, or mouth or facial pain/discomfort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 unable to report, observe while eating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 has dentures or partials but not wearing, ask reason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Check dentures/partials for fit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Remove dentures/ partials and examine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for chips, cracks, &amp; cleanliness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Use light source - visualize back of mouth &amp; feel lips, gums (inflamed/ bleeding), tongue, palate, mouth floor, check lining, teeth (loose/broken), abnormal masses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Problems or unable to exam – consider referral</a:t>
            </a:r>
            <a:b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048" y="2133600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922010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C:\Users\VanBruggen's\Pictures\Oral Cavity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1662" y="4908573"/>
            <a:ext cx="1074750" cy="192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L0200: Dental - Coding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r="21297"/>
          <a:stretch>
            <a:fillRect/>
          </a:stretch>
        </p:blipFill>
        <p:spPr>
          <a:xfrm>
            <a:off x="762000" y="1072083"/>
            <a:ext cx="7772400" cy="433811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69925" y="179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04800" y="54102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If F. Mouth or Facial Pain coded 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code also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 in Section J: Health Conditions</a:t>
            </a:r>
            <a:endParaRPr lang="en-US" sz="3200"/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7507" y="3218403"/>
            <a:ext cx="204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5269" cy="2057400"/>
          </a:xfrm>
        </p:spPr>
        <p:txBody>
          <a:bodyPr/>
          <a:lstStyle/>
          <a:p>
            <a:r>
              <a:rPr lang="en-US" b="1" dirty="0" smtClean="0"/>
              <a:t>L0200A. Broken or loose fitting full or partial denture (chipped, cracked, unclean able or loose)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926" r="22684"/>
          <a:stretch/>
        </p:blipFill>
        <p:spPr bwMode="auto">
          <a:xfrm>
            <a:off x="152400" y="2103556"/>
            <a:ext cx="2667000" cy="235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2906822" cy="2719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3"/>
          <a:stretch/>
        </p:blipFill>
        <p:spPr bwMode="auto">
          <a:xfrm>
            <a:off x="273929" y="4572000"/>
            <a:ext cx="2621671" cy="211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3382266" cy="1577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70" y="2493963"/>
            <a:ext cx="3194999" cy="261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676400"/>
          </a:xfrm>
        </p:spPr>
        <p:txBody>
          <a:bodyPr/>
          <a:lstStyle/>
          <a:p>
            <a:r>
              <a:rPr lang="en-US" b="1" dirty="0" smtClean="0"/>
              <a:t>L0200B. No natural teeth or tooth fragment(s) (edentulous)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8" y="2590800"/>
            <a:ext cx="324900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042754"/>
            <a:ext cx="3658943" cy="156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89086"/>
            <a:ext cx="2726054" cy="250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905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UPPER MANDIBLE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60431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LOWER MANDIBLE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368237"/>
            <a:ext cx="420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DENTURE IMPLANT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"/>
            <a:ext cx="8763000" cy="1905001"/>
          </a:xfrm>
        </p:spPr>
        <p:txBody>
          <a:bodyPr/>
          <a:lstStyle/>
          <a:p>
            <a:r>
              <a:rPr lang="en-US" sz="3600" b="1" dirty="0" smtClean="0"/>
              <a:t>L0200C. Abnormal mouth tissue</a:t>
            </a:r>
            <a:br>
              <a:rPr lang="en-US" sz="3600" b="1" dirty="0" smtClean="0"/>
            </a:br>
            <a:r>
              <a:rPr lang="en-US" sz="3600" b="1" dirty="0" smtClean="0"/>
              <a:t>ulcers, masses, oral lesions on any oral surface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6" y="3216333"/>
            <a:ext cx="4075834" cy="32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493819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CANKER SORE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43" y="4724400"/>
            <a:ext cx="30845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43" y="2493819"/>
            <a:ext cx="34385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7526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LIPS CRACKED, CRUSTED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339640" y="3286080"/>
              <a:ext cx="6215400" cy="281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0280" y="3276720"/>
                <a:ext cx="6234120" cy="283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9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2" y="0"/>
            <a:ext cx="9086538" cy="1905000"/>
          </a:xfrm>
        </p:spPr>
        <p:txBody>
          <a:bodyPr/>
          <a:lstStyle/>
          <a:p>
            <a:r>
              <a:rPr lang="en-US" sz="3600" b="1" dirty="0"/>
              <a:t>L0200C. Abnormal mouth tissue</a:t>
            </a:r>
            <a:br>
              <a:rPr lang="en-US" sz="3600" b="1" dirty="0"/>
            </a:br>
            <a:r>
              <a:rPr lang="en-US" sz="3600" b="1" dirty="0" smtClean="0"/>
              <a:t>ulcers</a:t>
            </a:r>
            <a:r>
              <a:rPr lang="en-US" sz="3600" b="1" dirty="0"/>
              <a:t>, masses, oral </a:t>
            </a:r>
            <a:r>
              <a:rPr lang="en-US" sz="3600" b="1" dirty="0" smtClean="0"/>
              <a:t>lesions on any oral surface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" y="2794575"/>
            <a:ext cx="4394789" cy="327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475559" cy="312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209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CANCER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41" y="76199"/>
            <a:ext cx="8901659" cy="2362201"/>
          </a:xfrm>
        </p:spPr>
        <p:txBody>
          <a:bodyPr/>
          <a:lstStyle/>
          <a:p>
            <a:r>
              <a:rPr lang="en-US" sz="3600" b="1" dirty="0"/>
              <a:t>L0200C. Abnormal mouth tissue</a:t>
            </a:r>
            <a:br>
              <a:rPr lang="en-US" sz="3600" b="1" dirty="0"/>
            </a:br>
            <a:r>
              <a:rPr lang="en-US" sz="3600" b="1" dirty="0" smtClean="0"/>
              <a:t>ulcers</a:t>
            </a:r>
            <a:r>
              <a:rPr lang="en-US" sz="3600" b="1" dirty="0"/>
              <a:t>, masses, oral </a:t>
            </a:r>
            <a:r>
              <a:rPr lang="en-US" sz="3600" b="1" dirty="0" smtClean="0"/>
              <a:t>lesions on any oral surface, </a:t>
            </a:r>
            <a:r>
              <a:rPr lang="en-US" sz="3600" b="1" dirty="0"/>
              <a:t>including under denture or partial if one is </a:t>
            </a:r>
            <a:r>
              <a:rPr lang="en-US" sz="3600" b="1" dirty="0" smtClean="0"/>
              <a:t>worn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6" y="3276600"/>
            <a:ext cx="4315200" cy="323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407951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362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SORES UNDER DENTURES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304320" y="4670280"/>
              <a:ext cx="223560" cy="411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4960" y="4660920"/>
                <a:ext cx="242280" cy="4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5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847</TotalTime>
  <Words>370</Words>
  <Application>Microsoft Office PowerPoint</Application>
  <PresentationFormat>On-screen Show (4:3)</PresentationFormat>
  <Paragraphs>66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SECTION L ORAL/DENTAL STATUS  January 19, 2016 1-3PM</vt:lpstr>
      <vt:lpstr>Objectives</vt:lpstr>
      <vt:lpstr>L0200: Dental - Assessment</vt:lpstr>
      <vt:lpstr>L0200: Dental - Coding</vt:lpstr>
      <vt:lpstr>L0200A. Broken or loose fitting full or partial denture (chipped, cracked, unclean able or loose) </vt:lpstr>
      <vt:lpstr>L0200B. No natural teeth or tooth fragment(s) (edentulous)</vt:lpstr>
      <vt:lpstr>L0200C. Abnormal mouth tissue ulcers, masses, oral lesions on any oral surface</vt:lpstr>
      <vt:lpstr>L0200C. Abnormal mouth tissue ulcers, masses, oral lesions on any oral surface</vt:lpstr>
      <vt:lpstr>L0200C. Abnormal mouth tissue ulcers, masses, oral lesions on any oral surface, including under denture or partial if one is worn</vt:lpstr>
      <vt:lpstr>L0200C. Abnormal mouth tissue (ulcers, masses, oral lesions on any oral surface, including under denture or partial if one is worn)</vt:lpstr>
      <vt:lpstr>L0200C. Abnormal mouth tissue (ulcers, masses, oral lesions on any oral surface, including under denture or partial if one is worn)</vt:lpstr>
      <vt:lpstr>L0200D. Obvious or likely cavity or broken natural teeth </vt:lpstr>
      <vt:lpstr>L200E. Inflamed or bleeding gum or loose natural teeth </vt:lpstr>
      <vt:lpstr>Care Plan Consideration</vt:lpstr>
      <vt:lpstr>Questions?</vt:lpstr>
      <vt:lpstr>Thank you!!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L ORAL/DENTAL STATUS</dc:title>
  <dc:creator>VanBruggen's</dc:creator>
  <cp:lastModifiedBy>Shirley Boltz</cp:lastModifiedBy>
  <cp:revision>79</cp:revision>
  <cp:lastPrinted>2012-01-18T00:14:23Z</cp:lastPrinted>
  <dcterms:created xsi:type="dcterms:W3CDTF">2010-05-12T02:29:34Z</dcterms:created>
  <dcterms:modified xsi:type="dcterms:W3CDTF">2015-11-03T15:41:29Z</dcterms:modified>
</cp:coreProperties>
</file>