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04" r:id="rId2"/>
    <p:sldId id="341"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5" r:id="rId32"/>
    <p:sldId id="336" r:id="rId33"/>
    <p:sldId id="337" r:id="rId34"/>
    <p:sldId id="338" r:id="rId35"/>
    <p:sldId id="339" r:id="rId36"/>
    <p:sldId id="342" r:id="rId37"/>
    <p:sldId id="343" r:id="rId38"/>
  </p:sldIdLst>
  <p:sldSz cx="9144000" cy="6858000" type="screen4x3"/>
  <p:notesSz cx="7086600" cy="93726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3" autoAdjust="0"/>
    <p:restoredTop sz="67657" autoAdjust="0"/>
  </p:normalViewPr>
  <p:slideViewPr>
    <p:cSldViewPr>
      <p:cViewPr varScale="1">
        <p:scale>
          <a:sx n="117" d="100"/>
          <a:sy n="117" d="100"/>
        </p:scale>
        <p:origin x="-1638" y="-102"/>
      </p:cViewPr>
      <p:guideLst>
        <p:guide orient="horz" pos="2160"/>
        <p:guide pos="2880"/>
      </p:guideLst>
    </p:cSldViewPr>
  </p:slideViewPr>
  <p:outlineViewPr>
    <p:cViewPr>
      <p:scale>
        <a:sx n="33" d="100"/>
        <a:sy n="33" d="100"/>
      </p:scale>
      <p:origin x="0" y="12264"/>
    </p:cViewPr>
  </p:outlineViewPr>
  <p:notesTextViewPr>
    <p:cViewPr>
      <p:scale>
        <a:sx n="100" d="100"/>
        <a:sy n="100" d="100"/>
      </p:scale>
      <p:origin x="0" y="0"/>
    </p:cViewPr>
  </p:notesTextViewPr>
  <p:sorterViewPr>
    <p:cViewPr>
      <p:scale>
        <a:sx n="120" d="100"/>
        <a:sy n="120" d="100"/>
      </p:scale>
      <p:origin x="0" y="5748"/>
    </p:cViewPr>
  </p:sorterViewPr>
  <p:notesViewPr>
    <p:cSldViewPr>
      <p:cViewPr>
        <p:scale>
          <a:sx n="100" d="100"/>
          <a:sy n="100" d="100"/>
        </p:scale>
        <p:origin x="-792" y="-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13495" y="8902049"/>
            <a:ext cx="3071502" cy="468951"/>
          </a:xfrm>
          <a:prstGeom prst="rect">
            <a:avLst/>
          </a:prstGeom>
        </p:spPr>
        <p:txBody>
          <a:bodyPr vert="horz" lIns="92290" tIns="46145" rIns="92290" bIns="46145" rtlCol="0" anchor="b"/>
          <a:lstStyle>
            <a:lvl1pPr algn="r">
              <a:defRPr sz="1200"/>
            </a:lvl1pPr>
          </a:lstStyle>
          <a:p>
            <a:pPr>
              <a:defRPr/>
            </a:pPr>
            <a:fld id="{AE6AE073-712C-4639-8A74-CEF8DD0EF1D0}" type="slidenum">
              <a:rPr lang="en-US"/>
              <a:pPr>
                <a:defRPr/>
              </a:pPr>
              <a:t>‹#›</a:t>
            </a:fld>
            <a:endParaRPr lang="en-US" dirty="0"/>
          </a:p>
        </p:txBody>
      </p:sp>
    </p:spTree>
    <p:extLst>
      <p:ext uri="{BB962C8B-B14F-4D97-AF65-F5344CB8AC3E}">
        <p14:creationId xmlns:p14="http://schemas.microsoft.com/office/powerpoint/2010/main" val="2502187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1502" cy="468951"/>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pPr>
              <a:defRPr/>
            </a:pPr>
            <a:endParaRPr lang="en-US" dirty="0"/>
          </a:p>
        </p:txBody>
      </p:sp>
      <p:sp>
        <p:nvSpPr>
          <p:cNvPr id="4099" name="Rectangle 3"/>
          <p:cNvSpPr>
            <a:spLocks noGrp="1" noChangeArrowheads="1"/>
          </p:cNvSpPr>
          <p:nvPr>
            <p:ph type="dt" idx="1"/>
          </p:nvPr>
        </p:nvSpPr>
        <p:spPr bwMode="auto">
          <a:xfrm>
            <a:off x="4015101" y="0"/>
            <a:ext cx="3071502" cy="468951"/>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pPr>
              <a:defRPr/>
            </a:pPr>
            <a:fld id="{9FBA0FEA-B34B-4E64-869B-3C99994D3CDF}" type="datetimeFigureOut">
              <a:rPr lang="en-US"/>
              <a:pPr>
                <a:defRPr/>
              </a:pPr>
              <a:t>11/03/2015</a:t>
            </a:fld>
            <a:endParaRPr lang="en-US" dirty="0"/>
          </a:p>
        </p:txBody>
      </p:sp>
      <p:sp>
        <p:nvSpPr>
          <p:cNvPr id="32772"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5204" y="4452630"/>
            <a:ext cx="5196198" cy="4217350"/>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903654"/>
            <a:ext cx="3071502" cy="468950"/>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pPr>
              <a:defRPr/>
            </a:pPr>
            <a:endParaRPr lang="en-US" dirty="0"/>
          </a:p>
        </p:txBody>
      </p:sp>
      <p:sp>
        <p:nvSpPr>
          <p:cNvPr id="4103" name="Rectangle 7"/>
          <p:cNvSpPr>
            <a:spLocks noGrp="1" noChangeArrowheads="1"/>
          </p:cNvSpPr>
          <p:nvPr>
            <p:ph type="sldNum" sz="quarter" idx="5"/>
          </p:nvPr>
        </p:nvSpPr>
        <p:spPr bwMode="auto">
          <a:xfrm>
            <a:off x="4015101" y="8903654"/>
            <a:ext cx="3071502" cy="468950"/>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pPr>
              <a:defRPr/>
            </a:pPr>
            <a:fld id="{64B25567-9EC0-4CBC-8582-C9D660C9C849}" type="slidenum">
              <a:rPr lang="en-US"/>
              <a:pPr>
                <a:defRPr/>
              </a:pPr>
              <a:t>‹#›</a:t>
            </a:fld>
            <a:endParaRPr lang="en-US" dirty="0"/>
          </a:p>
        </p:txBody>
      </p:sp>
    </p:spTree>
    <p:extLst>
      <p:ext uri="{BB962C8B-B14F-4D97-AF65-F5344CB8AC3E}">
        <p14:creationId xmlns:p14="http://schemas.microsoft.com/office/powerpoint/2010/main" val="219142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2946322-CA7B-4AD8-BDD9-2E73B85CECA6}" type="slidenum">
              <a:rPr lang="en-US" smtClean="0"/>
              <a:pPr/>
              <a:t>1</a:t>
            </a:fld>
            <a:endParaRPr lang="en-US" dirty="0" smtClean="0"/>
          </a:p>
        </p:txBody>
      </p:sp>
      <p:sp>
        <p:nvSpPr>
          <p:cNvPr id="33795" name="Slide Image Placeholder 1"/>
          <p:cNvSpPr>
            <a:spLocks noGrp="1" noRot="1" noChangeAspect="1" noTextEdit="1"/>
          </p:cNvSpPr>
          <p:nvPr>
            <p:ph type="sldImg"/>
          </p:nvPr>
        </p:nvSpPr>
        <p:spPr>
          <a:xfrm>
            <a:off x="1128713" y="0"/>
            <a:ext cx="5181600" cy="3886200"/>
          </a:xfrm>
          <a:ln/>
        </p:spPr>
      </p:sp>
      <p:sp>
        <p:nvSpPr>
          <p:cNvPr id="33796" name="Notes Placeholder 2"/>
          <p:cNvSpPr>
            <a:spLocks noGrp="1"/>
          </p:cNvSpPr>
          <p:nvPr>
            <p:ph type="body" idx="1"/>
          </p:nvPr>
        </p:nvSpPr>
        <p:spPr>
          <a:xfrm>
            <a:off x="385141" y="3918055"/>
            <a:ext cx="6393346" cy="5300897"/>
          </a:xfrm>
          <a:noFill/>
          <a:ln/>
        </p:spPr>
        <p:txBody>
          <a:bodyPr/>
          <a:lstStyle/>
          <a:p>
            <a:pPr eaLnBrk="1" hangingPunct="1">
              <a:buFontTx/>
              <a:buNone/>
            </a:pPr>
            <a:endParaRPr lang="en-US" sz="1600" u="sng" dirty="0">
              <a:latin typeface="Calibri" pitchFamily="34" charset="0"/>
            </a:endParaRPr>
          </a:p>
        </p:txBody>
      </p:sp>
      <p:sp>
        <p:nvSpPr>
          <p:cNvPr id="33797" name="Slide Number Placeholder 3"/>
          <p:cNvSpPr txBox="1">
            <a:spLocks noGrp="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AD29BAF5-F4E0-4934-99FE-67A5F5AC1468}" type="slidenum">
              <a:rPr lang="en-US" sz="1200"/>
              <a:pPr algn="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5D5FDCB-FFB1-4FE6-9501-30923C7ABD34}" type="slidenum">
              <a:rPr lang="en-US" smtClean="0"/>
              <a:pPr/>
              <a:t>11</a:t>
            </a:fld>
            <a:endParaRPr lang="en-US" smtClean="0"/>
          </a:p>
        </p:txBody>
      </p:sp>
      <p:sp>
        <p:nvSpPr>
          <p:cNvPr id="43011" name="Rectangle 2"/>
          <p:cNvSpPr>
            <a:spLocks noGrp="1" noRot="1" noChangeAspect="1" noChangeArrowheads="1" noTextEdit="1"/>
          </p:cNvSpPr>
          <p:nvPr>
            <p:ph type="sldImg"/>
          </p:nvPr>
        </p:nvSpPr>
        <p:spPr>
          <a:xfrm>
            <a:off x="701031" y="384566"/>
            <a:ext cx="5624134" cy="4217511"/>
          </a:xfrm>
          <a:ln/>
        </p:spPr>
      </p:sp>
      <p:sp>
        <p:nvSpPr>
          <p:cNvPr id="43012" name="Rectangle 3"/>
          <p:cNvSpPr>
            <a:spLocks noGrp="1" noChangeArrowheads="1"/>
          </p:cNvSpPr>
          <p:nvPr>
            <p:ph type="body" idx="1"/>
          </p:nvPr>
        </p:nvSpPr>
        <p:spPr>
          <a:xfrm>
            <a:off x="616228" y="4839950"/>
            <a:ext cx="5777120" cy="4379002"/>
          </a:xfrm>
          <a:noFill/>
          <a:ln/>
        </p:spPr>
        <p:txBody>
          <a:bodyPr/>
          <a:lstStyle/>
          <a:p>
            <a:pPr>
              <a:buFontTx/>
              <a:buNone/>
            </a:pPr>
            <a:endParaRPr lang="en-US" sz="1600" b="1"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4B09D0-C8B3-452B-9A79-41F7CF28C0C2}" type="slidenum">
              <a:rPr lang="en-US" smtClean="0"/>
              <a:pPr/>
              <a:t>12</a:t>
            </a:fld>
            <a:endParaRPr lang="en-US" smtClean="0"/>
          </a:p>
        </p:txBody>
      </p:sp>
      <p:sp>
        <p:nvSpPr>
          <p:cNvPr id="44035"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097EE343-465B-4294-8058-712CB182A7BB}" type="slidenum">
              <a:rPr lang="en-US" sz="1200"/>
              <a:pPr algn="r"/>
              <a:t>12</a:t>
            </a:fld>
            <a:endParaRPr lang="en-US" sz="1200"/>
          </a:p>
        </p:txBody>
      </p:sp>
      <p:sp>
        <p:nvSpPr>
          <p:cNvPr id="44036" name="Rectangle 2"/>
          <p:cNvSpPr>
            <a:spLocks noGrp="1" noRot="1" noChangeAspect="1" noChangeArrowheads="1" noTextEdit="1"/>
          </p:cNvSpPr>
          <p:nvPr>
            <p:ph type="sldImg"/>
          </p:nvPr>
        </p:nvSpPr>
        <p:spPr>
          <a:xfrm>
            <a:off x="1009420" y="1"/>
            <a:ext cx="5226725" cy="3918757"/>
          </a:xfrm>
          <a:ln/>
        </p:spPr>
      </p:sp>
      <p:sp>
        <p:nvSpPr>
          <p:cNvPr id="44037" name="Rectangle 3"/>
          <p:cNvSpPr>
            <a:spLocks noGrp="1" noChangeArrowheads="1"/>
          </p:cNvSpPr>
          <p:nvPr>
            <p:ph type="body" idx="1"/>
          </p:nvPr>
        </p:nvSpPr>
        <p:spPr>
          <a:xfrm>
            <a:off x="1" y="3994881"/>
            <a:ext cx="7086600" cy="5300897"/>
          </a:xfrm>
          <a:noFill/>
          <a:ln/>
        </p:spPr>
        <p:txBody>
          <a:bodyPr/>
          <a:lstStyle/>
          <a:p>
            <a:pPr eaLnBrk="1" hangingPunct="1">
              <a:buFontTx/>
              <a:buNone/>
            </a:pPr>
            <a:endParaRPr lang="en-US" sz="1600" b="1" u="sng" dirty="0">
              <a:solidFill>
                <a:srgbClr val="CC33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C8DA4E2-8653-487E-8F70-C04E07AF7A46}" type="slidenum">
              <a:rPr lang="en-US" smtClean="0"/>
              <a:pPr/>
              <a:t>13</a:t>
            </a:fld>
            <a:endParaRPr lang="en-US" smtClean="0"/>
          </a:p>
        </p:txBody>
      </p:sp>
      <p:sp>
        <p:nvSpPr>
          <p:cNvPr id="45059" name="Rectangle 7"/>
          <p:cNvSpPr txBox="1">
            <a:spLocks noGrp="1" noChangeArrowheads="1"/>
          </p:cNvSpPr>
          <p:nvPr/>
        </p:nvSpPr>
        <p:spPr bwMode="auto">
          <a:xfrm>
            <a:off x="4015100" y="8903654"/>
            <a:ext cx="3071502" cy="468950"/>
          </a:xfrm>
          <a:prstGeom prst="rect">
            <a:avLst/>
          </a:prstGeom>
          <a:noFill/>
          <a:ln w="9525">
            <a:noFill/>
            <a:miter lim="800000"/>
            <a:headEnd/>
            <a:tailEnd/>
          </a:ln>
        </p:spPr>
        <p:txBody>
          <a:bodyPr lIns="92280" tIns="46141" rIns="92280" bIns="46141" anchor="b"/>
          <a:lstStyle/>
          <a:p>
            <a:pPr algn="r"/>
            <a:fld id="{6EE5FBDD-C4C7-4C97-867C-B302CC22DF22}" type="slidenum">
              <a:rPr lang="en-US" sz="1200"/>
              <a:pPr algn="r"/>
              <a:t>13</a:t>
            </a:fld>
            <a:endParaRPr lang="en-US" sz="1200"/>
          </a:p>
        </p:txBody>
      </p:sp>
      <p:sp>
        <p:nvSpPr>
          <p:cNvPr id="45060" name="Rectangle 2"/>
          <p:cNvSpPr>
            <a:spLocks noGrp="1" noRot="1" noChangeAspect="1" noChangeArrowheads="1" noTextEdit="1"/>
          </p:cNvSpPr>
          <p:nvPr>
            <p:ph type="sldImg"/>
          </p:nvPr>
        </p:nvSpPr>
        <p:spPr>
          <a:xfrm>
            <a:off x="1430338" y="0"/>
            <a:ext cx="3798887" cy="2849563"/>
          </a:xfrm>
          <a:ln/>
        </p:spPr>
      </p:sp>
      <p:sp>
        <p:nvSpPr>
          <p:cNvPr id="45061" name="Rectangle 3"/>
          <p:cNvSpPr>
            <a:spLocks noGrp="1" noChangeArrowheads="1"/>
          </p:cNvSpPr>
          <p:nvPr>
            <p:ph type="body" idx="1"/>
          </p:nvPr>
        </p:nvSpPr>
        <p:spPr>
          <a:xfrm>
            <a:off x="1" y="2842510"/>
            <a:ext cx="7086600" cy="6530090"/>
          </a:xfrm>
          <a:noFill/>
          <a:ln/>
        </p:spPr>
        <p:txBody>
          <a:bodyPr/>
          <a:lstStyle/>
          <a:p>
            <a:pPr eaLnBrk="1" hangingPunct="1"/>
            <a:endParaRPr 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1C7EF99-03B8-48BD-B956-2F5B73018C67}" type="slidenum">
              <a:rPr lang="en-US" smtClean="0"/>
              <a:pPr/>
              <a:t>14</a:t>
            </a:fld>
            <a:endParaRPr lang="en-US" smtClean="0"/>
          </a:p>
        </p:txBody>
      </p:sp>
      <p:sp>
        <p:nvSpPr>
          <p:cNvPr id="46083"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11EDAF53-7E6A-4D8C-B8FB-8EB204D6218B}" type="slidenum">
              <a:rPr lang="en-US" sz="1200"/>
              <a:pPr algn="r"/>
              <a:t>14</a:t>
            </a:fld>
            <a:endParaRPr lang="en-US" sz="1200"/>
          </a:p>
        </p:txBody>
      </p:sp>
      <p:sp>
        <p:nvSpPr>
          <p:cNvPr id="46084" name="Rectangle 2"/>
          <p:cNvSpPr>
            <a:spLocks noGrp="1" noRot="1" noChangeAspect="1" noChangeArrowheads="1" noTextEdit="1"/>
          </p:cNvSpPr>
          <p:nvPr>
            <p:ph type="sldImg"/>
          </p:nvPr>
        </p:nvSpPr>
        <p:spPr>
          <a:xfrm>
            <a:off x="1624013" y="0"/>
            <a:ext cx="4200525" cy="3149600"/>
          </a:xfrm>
          <a:ln/>
        </p:spPr>
      </p:sp>
      <p:sp>
        <p:nvSpPr>
          <p:cNvPr id="46085" name="Rectangle 3"/>
          <p:cNvSpPr>
            <a:spLocks noGrp="1" noChangeArrowheads="1"/>
          </p:cNvSpPr>
          <p:nvPr>
            <p:ph type="body" idx="1"/>
          </p:nvPr>
        </p:nvSpPr>
        <p:spPr>
          <a:xfrm>
            <a:off x="1" y="3149808"/>
            <a:ext cx="7086600" cy="6222792"/>
          </a:xfrm>
          <a:noFill/>
          <a:ln/>
        </p:spPr>
        <p:txBody>
          <a:bodyPr/>
          <a:lstStyle/>
          <a:p>
            <a:pPr marL="181038" indent="-181038" eaLnBrk="1" hangingPunct="1"/>
            <a:endParaRPr lang="en-US" sz="14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0E730E5-EC20-48C1-9F61-A73CD65DBAEE}" type="slidenum">
              <a:rPr lang="en-US" smtClean="0"/>
              <a:pPr/>
              <a:t>15</a:t>
            </a:fld>
            <a:endParaRPr lang="en-US" smtClean="0"/>
          </a:p>
        </p:txBody>
      </p:sp>
      <p:sp>
        <p:nvSpPr>
          <p:cNvPr id="47107"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5D324588-B26C-4A0D-9F19-9A98FD11A23F}" type="slidenum">
              <a:rPr lang="en-US" sz="1200"/>
              <a:pPr algn="r"/>
              <a:t>15</a:t>
            </a:fld>
            <a:endParaRPr lang="en-US" sz="1200"/>
          </a:p>
        </p:txBody>
      </p:sp>
      <p:sp>
        <p:nvSpPr>
          <p:cNvPr id="47108" name="Rectangle 2"/>
          <p:cNvSpPr>
            <a:spLocks noGrp="1" noRot="1" noChangeAspect="1" noChangeArrowheads="1" noTextEdit="1"/>
          </p:cNvSpPr>
          <p:nvPr>
            <p:ph type="sldImg"/>
          </p:nvPr>
        </p:nvSpPr>
        <p:spPr>
          <a:xfrm>
            <a:off x="703263" y="231775"/>
            <a:ext cx="5630862" cy="4222750"/>
          </a:xfrm>
          <a:ln/>
        </p:spPr>
      </p:sp>
      <p:sp>
        <p:nvSpPr>
          <p:cNvPr id="47109" name="Rectangle 3"/>
          <p:cNvSpPr>
            <a:spLocks noGrp="1" noChangeArrowheads="1"/>
          </p:cNvSpPr>
          <p:nvPr>
            <p:ph type="body" idx="1"/>
          </p:nvPr>
        </p:nvSpPr>
        <p:spPr>
          <a:xfrm>
            <a:off x="314535" y="4686299"/>
            <a:ext cx="6300270" cy="4686301"/>
          </a:xfrm>
          <a:noFill/>
          <a:ln/>
        </p:spPr>
        <p:txBody>
          <a:bodyPr/>
          <a:lstStyle/>
          <a:p>
            <a:pPr marL="108943" indent="-108943" eaLnBrk="1" hangingPunct="1">
              <a:spcBef>
                <a:spcPct val="0"/>
              </a:spcBef>
            </a:pPr>
            <a:endParaRPr lang="en-US" sz="1600" u="sng" dirty="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6036D26-9694-487E-9310-D8FF34024637}" type="slidenum">
              <a:rPr lang="en-US" smtClean="0"/>
              <a:pPr/>
              <a:t>16</a:t>
            </a:fld>
            <a:endParaRPr lang="en-US" smtClean="0"/>
          </a:p>
        </p:txBody>
      </p:sp>
      <p:sp>
        <p:nvSpPr>
          <p:cNvPr id="48131"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E90F5DEB-9F79-48D0-9A32-A29744E63405}" type="slidenum">
              <a:rPr lang="en-US" sz="1200"/>
              <a:pPr algn="r"/>
              <a:t>16</a:t>
            </a:fld>
            <a:endParaRPr lang="en-US" sz="1200"/>
          </a:p>
        </p:txBody>
      </p:sp>
      <p:sp>
        <p:nvSpPr>
          <p:cNvPr id="48132" name="Rectangle 2"/>
          <p:cNvSpPr>
            <a:spLocks noGrp="1" noRot="1" noChangeAspect="1" noChangeArrowheads="1" noTextEdit="1"/>
          </p:cNvSpPr>
          <p:nvPr>
            <p:ph type="sldImg"/>
          </p:nvPr>
        </p:nvSpPr>
        <p:spPr>
          <a:xfrm>
            <a:off x="931528" y="0"/>
            <a:ext cx="5223546" cy="3917169"/>
          </a:xfrm>
          <a:ln/>
        </p:spPr>
      </p:sp>
      <p:sp>
        <p:nvSpPr>
          <p:cNvPr id="48133" name="Rectangle 3"/>
          <p:cNvSpPr>
            <a:spLocks noGrp="1" noChangeArrowheads="1"/>
          </p:cNvSpPr>
          <p:nvPr>
            <p:ph type="body" idx="1"/>
          </p:nvPr>
        </p:nvSpPr>
        <p:spPr>
          <a:xfrm>
            <a:off x="314533" y="3841231"/>
            <a:ext cx="6457536" cy="5531370"/>
          </a:xfrm>
          <a:noFill/>
          <a:ln/>
        </p:spPr>
        <p:txBody>
          <a:bodyPr/>
          <a:lstStyle/>
          <a:p>
            <a:pPr eaLnBrk="1" hangingPunct="1">
              <a:spcBef>
                <a:spcPct val="0"/>
              </a:spcBef>
            </a:pPr>
            <a:endParaRPr lang="en-US" sz="1600" u="sng" dirty="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AD21D0-F305-4B64-B576-398E0D9840F4}" type="slidenum">
              <a:rPr lang="en-US" smtClean="0"/>
              <a:pPr/>
              <a:t>17</a:t>
            </a:fld>
            <a:endParaRPr lang="en-US" smtClean="0"/>
          </a:p>
        </p:txBody>
      </p:sp>
      <p:sp>
        <p:nvSpPr>
          <p:cNvPr id="49155"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29DDACFB-BFB8-42B5-A7B1-FE0C25307473}" type="slidenum">
              <a:rPr lang="en-US" sz="1200"/>
              <a:pPr algn="r"/>
              <a:t>17</a:t>
            </a:fld>
            <a:endParaRPr lang="en-US" sz="1200"/>
          </a:p>
        </p:txBody>
      </p:sp>
      <p:sp>
        <p:nvSpPr>
          <p:cNvPr id="49156" name="Rectangle 2"/>
          <p:cNvSpPr>
            <a:spLocks noGrp="1" noRot="1" noChangeAspect="1" noChangeArrowheads="1" noTextEdit="1"/>
          </p:cNvSpPr>
          <p:nvPr>
            <p:ph type="sldImg"/>
          </p:nvPr>
        </p:nvSpPr>
        <p:spPr>
          <a:xfrm>
            <a:off x="465764" y="308289"/>
            <a:ext cx="5682950" cy="4262006"/>
          </a:xfrm>
          <a:ln/>
        </p:spPr>
      </p:sp>
      <p:sp>
        <p:nvSpPr>
          <p:cNvPr id="49157" name="Rectangle 3"/>
          <p:cNvSpPr>
            <a:spLocks noGrp="1" noChangeArrowheads="1"/>
          </p:cNvSpPr>
          <p:nvPr>
            <p:ph type="body" idx="1"/>
          </p:nvPr>
        </p:nvSpPr>
        <p:spPr>
          <a:xfrm>
            <a:off x="393166" y="4839951"/>
            <a:ext cx="6462350" cy="4532650"/>
          </a:xfrm>
          <a:noFill/>
          <a:ln/>
        </p:spPr>
        <p:txBody>
          <a:bodyPr/>
          <a:lstStyle/>
          <a:p>
            <a:pPr marL="0" indent="0" eaLnBrk="1" hangingPunct="1">
              <a:lnSpc>
                <a:spcPct val="90000"/>
              </a:lnSpc>
              <a:buFontTx/>
              <a:buNone/>
            </a:pPr>
            <a:endParaRPr lang="en-US" sz="1600" b="1" dirty="0">
              <a:solidFill>
                <a:srgbClr val="000000"/>
              </a:solidFill>
              <a:latin typeface="Calibri" pitchFamily="34" charset="0"/>
            </a:endParaRPr>
          </a:p>
          <a:p>
            <a:pPr marL="108943" indent="-108943" eaLnBrk="1" hangingPunct="1"/>
            <a:endParaRPr lang="en-US" sz="1600" b="1" u="sng" dirty="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D573865-EE99-4D45-AFE5-4964E21C11C0}" type="slidenum">
              <a:rPr lang="en-US" smtClean="0"/>
              <a:pPr/>
              <a:t>18</a:t>
            </a:fld>
            <a:endParaRPr lang="en-US" smtClean="0"/>
          </a:p>
        </p:txBody>
      </p:sp>
      <p:sp>
        <p:nvSpPr>
          <p:cNvPr id="50179"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B7E114C5-E468-4997-B311-347CDA4BE3EC}" type="slidenum">
              <a:rPr lang="en-US" sz="1200"/>
              <a:pPr algn="r"/>
              <a:t>18</a:t>
            </a:fld>
            <a:endParaRPr lang="en-US" sz="1200"/>
          </a:p>
        </p:txBody>
      </p:sp>
      <p:sp>
        <p:nvSpPr>
          <p:cNvPr id="50180" name="Rectangle 2"/>
          <p:cNvSpPr>
            <a:spLocks noGrp="1" noRot="1" noChangeAspect="1" noChangeArrowheads="1" noTextEdit="1"/>
          </p:cNvSpPr>
          <p:nvPr>
            <p:ph type="sldImg"/>
          </p:nvPr>
        </p:nvSpPr>
        <p:spPr>
          <a:xfrm>
            <a:off x="866674" y="109649"/>
            <a:ext cx="5184965" cy="3890153"/>
          </a:xfrm>
          <a:ln/>
        </p:spPr>
      </p:sp>
      <p:sp>
        <p:nvSpPr>
          <p:cNvPr id="50181" name="Rectangle 3"/>
          <p:cNvSpPr>
            <a:spLocks noGrp="1" noChangeArrowheads="1"/>
          </p:cNvSpPr>
          <p:nvPr>
            <p:ph type="body" idx="1"/>
          </p:nvPr>
        </p:nvSpPr>
        <p:spPr>
          <a:xfrm>
            <a:off x="1" y="3999802"/>
            <a:ext cx="7086600" cy="7144686"/>
          </a:xfrm>
          <a:noFill/>
          <a:ln/>
        </p:spPr>
        <p:txBody>
          <a:bodyPr/>
          <a:lstStyle/>
          <a:p>
            <a:pPr eaLnBrk="1" hangingPunct="1">
              <a:spcBef>
                <a:spcPct val="0"/>
              </a:spcBef>
            </a:pPr>
            <a:endParaRPr lang="en-US" sz="16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6E76061-6CBF-4A1A-B315-CD560F80FAD1}" type="slidenum">
              <a:rPr lang="en-US" smtClean="0"/>
              <a:pPr/>
              <a:t>19</a:t>
            </a:fld>
            <a:endParaRPr lang="en-US" smtClean="0"/>
          </a:p>
        </p:txBody>
      </p:sp>
      <p:sp>
        <p:nvSpPr>
          <p:cNvPr id="51203"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D35599DA-A5E7-460E-9FC2-C179C56FC809}" type="slidenum">
              <a:rPr lang="en-US" sz="1200"/>
              <a:pPr algn="r"/>
              <a:t>19</a:t>
            </a:fld>
            <a:endParaRPr lang="en-US" sz="1200"/>
          </a:p>
        </p:txBody>
      </p:sp>
      <p:sp>
        <p:nvSpPr>
          <p:cNvPr id="51204" name="Rectangle 2"/>
          <p:cNvSpPr>
            <a:spLocks noGrp="1" noRot="1" noChangeAspect="1" noChangeArrowheads="1" noTextEdit="1"/>
          </p:cNvSpPr>
          <p:nvPr>
            <p:ph type="sldImg"/>
          </p:nvPr>
        </p:nvSpPr>
        <p:spPr>
          <a:xfrm>
            <a:off x="458788" y="152400"/>
            <a:ext cx="5432425" cy="4073525"/>
          </a:xfrm>
          <a:ln/>
        </p:spPr>
      </p:sp>
      <p:sp>
        <p:nvSpPr>
          <p:cNvPr id="51205" name="Rectangle 3"/>
          <p:cNvSpPr>
            <a:spLocks noGrp="1" noChangeArrowheads="1"/>
          </p:cNvSpPr>
          <p:nvPr>
            <p:ph type="body" idx="1"/>
          </p:nvPr>
        </p:nvSpPr>
        <p:spPr>
          <a:xfrm>
            <a:off x="1" y="4225353"/>
            <a:ext cx="7086600" cy="5147248"/>
          </a:xfrm>
          <a:noFill/>
          <a:ln/>
        </p:spPr>
        <p:txBody>
          <a:bodyPr/>
          <a:lstStyle/>
          <a:p>
            <a:pPr marL="181038" indent="-181038" eaLnBrk="1" hangingPunct="1">
              <a:spcBef>
                <a:spcPct val="0"/>
              </a:spcBef>
            </a:pPr>
            <a:endParaRPr lang="en-US" dirty="0" smtClean="0">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EC96032-4974-4D2B-B1CC-6F786D02CD19}" type="slidenum">
              <a:rPr lang="en-US" smtClean="0"/>
              <a:pPr/>
              <a:t>20</a:t>
            </a:fld>
            <a:endParaRPr lang="en-US" smtClean="0"/>
          </a:p>
        </p:txBody>
      </p:sp>
      <p:sp>
        <p:nvSpPr>
          <p:cNvPr id="52227"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DC777E18-D89C-45BB-A833-FD9DC18F87B8}" type="slidenum">
              <a:rPr lang="en-US" sz="1200"/>
              <a:pPr algn="r"/>
              <a:t>20</a:t>
            </a:fld>
            <a:endParaRPr lang="en-US" sz="1200"/>
          </a:p>
        </p:txBody>
      </p:sp>
      <p:sp>
        <p:nvSpPr>
          <p:cNvPr id="52228" name="Rectangle 2"/>
          <p:cNvSpPr>
            <a:spLocks noGrp="1" noRot="1" noChangeAspect="1" noChangeArrowheads="1" noTextEdit="1"/>
          </p:cNvSpPr>
          <p:nvPr>
            <p:ph type="sldImg"/>
          </p:nvPr>
        </p:nvSpPr>
        <p:spPr>
          <a:xfrm>
            <a:off x="858838" y="0"/>
            <a:ext cx="5629275" cy="4222750"/>
          </a:xfrm>
          <a:ln/>
        </p:spPr>
      </p:sp>
      <p:sp>
        <p:nvSpPr>
          <p:cNvPr id="52229" name="Rectangle 3"/>
          <p:cNvSpPr>
            <a:spLocks noGrp="1" noChangeArrowheads="1"/>
          </p:cNvSpPr>
          <p:nvPr>
            <p:ph type="body" idx="1"/>
          </p:nvPr>
        </p:nvSpPr>
        <p:spPr>
          <a:xfrm>
            <a:off x="235903" y="4379004"/>
            <a:ext cx="6536168" cy="4993598"/>
          </a:xfrm>
          <a:noFill/>
          <a:ln/>
        </p:spPr>
        <p:txBody>
          <a:bodyPr/>
          <a:lstStyle/>
          <a:p>
            <a:pPr marL="108943" indent="-108943" eaLnBrk="1" hangingPunct="1"/>
            <a:endParaRPr lang="en-US" sz="1400" u="sng"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D4FDD4F-06DC-4F3C-A006-DB52D7C79BFD}" type="slidenum">
              <a:rPr lang="en-US" smtClean="0"/>
              <a:pPr/>
              <a:t>3</a:t>
            </a:fld>
            <a:endParaRPr lang="en-US" dirty="0" smtClean="0"/>
          </a:p>
        </p:txBody>
      </p:sp>
      <p:sp>
        <p:nvSpPr>
          <p:cNvPr id="34819"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7E99F9D7-EEC6-4FED-A5C7-890BE6CB3AF9}" type="slidenum">
              <a:rPr lang="en-US" sz="1200"/>
              <a:pPr algn="r"/>
              <a:t>3</a:t>
            </a:fld>
            <a:endParaRPr lang="en-US" sz="1200" dirty="0"/>
          </a:p>
        </p:txBody>
      </p:sp>
      <p:sp>
        <p:nvSpPr>
          <p:cNvPr id="34820" name="Rectangle 2"/>
          <p:cNvSpPr>
            <a:spLocks noGrp="1" noRot="1" noChangeAspect="1" noChangeArrowheads="1" noTextEdit="1"/>
          </p:cNvSpPr>
          <p:nvPr>
            <p:ph type="sldImg"/>
          </p:nvPr>
        </p:nvSpPr>
        <p:spPr>
          <a:xfrm>
            <a:off x="928688" y="0"/>
            <a:ext cx="5122862" cy="3841750"/>
          </a:xfrm>
          <a:ln/>
        </p:spPr>
      </p:sp>
      <p:sp>
        <p:nvSpPr>
          <p:cNvPr id="34821" name="Rectangle 3"/>
          <p:cNvSpPr>
            <a:spLocks noGrp="1" noChangeArrowheads="1"/>
          </p:cNvSpPr>
          <p:nvPr>
            <p:ph type="body" idx="1"/>
          </p:nvPr>
        </p:nvSpPr>
        <p:spPr>
          <a:xfrm>
            <a:off x="231086" y="4148532"/>
            <a:ext cx="6701459" cy="5224069"/>
          </a:xfrm>
          <a:noFill/>
          <a:ln/>
        </p:spPr>
        <p:txBody>
          <a:bodyPr/>
          <a:lstStyle/>
          <a:p>
            <a:pPr eaLnBrk="1" hangingPunct="1">
              <a:spcBef>
                <a:spcPct val="0"/>
              </a:spcBef>
              <a:buFontTx/>
              <a:buNone/>
            </a:pPr>
            <a:endParaRPr lang="en-US" sz="1400" dirty="0">
              <a:latin typeface="Calibri" pitchFamily="34" charset="0"/>
            </a:endParaRPr>
          </a:p>
          <a:p>
            <a:pPr eaLnBrk="1" hangingPunct="1">
              <a:spcBef>
                <a:spcPct val="0"/>
              </a:spcBef>
            </a:pPr>
            <a:endParaRPr lang="en-US" sz="1400" dirty="0">
              <a:latin typeface="Calibri" pitchFamily="34" charset="0"/>
            </a:endParaRPr>
          </a:p>
          <a:p>
            <a:pPr eaLnBrk="1" hangingPunct="1"/>
            <a:endParaRPr lang="en-US" sz="1400" dirty="0">
              <a:solidFill>
                <a:srgbClr val="000000"/>
              </a:solidFill>
            </a:endParaRPr>
          </a:p>
          <a:p>
            <a:pPr eaLnBrk="1" hangingPunct="1">
              <a:spcBef>
                <a:spcPts val="606"/>
              </a:spcBef>
              <a:spcAft>
                <a:spcPts val="606"/>
              </a:spcAft>
            </a:pPr>
            <a:endParaRPr lang="en-US" sz="1400" dirty="0">
              <a:solidFill>
                <a:srgbClr val="000000"/>
              </a:solidFill>
              <a:latin typeface="Arial" charset="0"/>
            </a:endParaRPr>
          </a:p>
          <a:p>
            <a:pPr eaLnBrk="1" hangingPunct="1"/>
            <a:endParaRPr lang="en-US" sz="1400" dirty="0">
              <a:solidFill>
                <a:srgbClr val="000000"/>
              </a:solidFill>
            </a:endParaRPr>
          </a:p>
          <a:p>
            <a:pPr eaLnBrk="1" hangingPunct="1"/>
            <a:endParaRPr lang="en-US" sz="1400" dirty="0">
              <a:solidFill>
                <a:srgbClr val="000000"/>
              </a:solidFill>
            </a:endParaRPr>
          </a:p>
          <a:p>
            <a:pPr eaLnBrk="1" hangingPunct="1"/>
            <a:r>
              <a:rPr lang="en-US" sz="1400" dirty="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72383A4-6B42-478D-AF52-55F3BEAF27A7}" type="slidenum">
              <a:rPr lang="en-US" smtClean="0"/>
              <a:pPr/>
              <a:t>21</a:t>
            </a:fld>
            <a:endParaRPr lang="en-US" smtClean="0"/>
          </a:p>
        </p:txBody>
      </p:sp>
      <p:sp>
        <p:nvSpPr>
          <p:cNvPr id="53251"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F67BD716-B77D-4895-A451-109CE22B6875}" type="slidenum">
              <a:rPr lang="en-US" sz="1200"/>
              <a:pPr algn="r"/>
              <a:t>21</a:t>
            </a:fld>
            <a:endParaRPr lang="en-US" sz="1200"/>
          </a:p>
        </p:txBody>
      </p:sp>
      <p:sp>
        <p:nvSpPr>
          <p:cNvPr id="53252" name="Rectangle 2"/>
          <p:cNvSpPr>
            <a:spLocks noGrp="1" noRot="1" noChangeAspect="1" noChangeArrowheads="1" noTextEdit="1"/>
          </p:cNvSpPr>
          <p:nvPr>
            <p:ph type="sldImg"/>
          </p:nvPr>
        </p:nvSpPr>
        <p:spPr>
          <a:xfrm>
            <a:off x="2374917" y="0"/>
            <a:ext cx="2789813" cy="2091275"/>
          </a:xfrm>
          <a:ln/>
        </p:spPr>
      </p:sp>
      <p:sp>
        <p:nvSpPr>
          <p:cNvPr id="53253" name="Rectangle 3"/>
          <p:cNvSpPr>
            <a:spLocks noGrp="1" noChangeArrowheads="1"/>
          </p:cNvSpPr>
          <p:nvPr>
            <p:ph type="body" idx="1"/>
          </p:nvPr>
        </p:nvSpPr>
        <p:spPr>
          <a:xfrm>
            <a:off x="1" y="1997440"/>
            <a:ext cx="7086600" cy="7375161"/>
          </a:xfrm>
          <a:noFill/>
          <a:ln/>
        </p:spPr>
        <p:txBody>
          <a:bodyPr/>
          <a:lstStyle/>
          <a:p>
            <a:pPr marL="108943" indent="-108943" eaLnBrk="1" hangingPunct="1"/>
            <a:endParaRPr lang="en-US" dirty="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1605D75-47DB-4BAE-9C55-FA3319B07838}" type="slidenum">
              <a:rPr lang="en-US" smtClean="0"/>
              <a:pPr/>
              <a:t>22</a:t>
            </a:fld>
            <a:endParaRPr lang="en-US" smtClean="0"/>
          </a:p>
        </p:txBody>
      </p:sp>
      <p:sp>
        <p:nvSpPr>
          <p:cNvPr id="54275"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3EFACC51-0DED-48C8-B595-3002AC1F75C3}" type="slidenum">
              <a:rPr lang="en-US" sz="1200"/>
              <a:pPr algn="r"/>
              <a:t>22</a:t>
            </a:fld>
            <a:endParaRPr lang="en-US" sz="1200"/>
          </a:p>
        </p:txBody>
      </p:sp>
      <p:sp>
        <p:nvSpPr>
          <p:cNvPr id="54276" name="Rectangle 2"/>
          <p:cNvSpPr>
            <a:spLocks noGrp="1" noRot="1" noChangeAspect="1" noChangeArrowheads="1" noTextEdit="1"/>
          </p:cNvSpPr>
          <p:nvPr>
            <p:ph type="sldImg"/>
          </p:nvPr>
        </p:nvSpPr>
        <p:spPr>
          <a:xfrm>
            <a:off x="1389063" y="0"/>
            <a:ext cx="4308475" cy="3230563"/>
          </a:xfrm>
          <a:ln/>
        </p:spPr>
      </p:sp>
      <p:sp>
        <p:nvSpPr>
          <p:cNvPr id="54277" name="Rectangle 3"/>
          <p:cNvSpPr>
            <a:spLocks noGrp="1" noChangeArrowheads="1"/>
          </p:cNvSpPr>
          <p:nvPr>
            <p:ph type="body" idx="1"/>
          </p:nvPr>
        </p:nvSpPr>
        <p:spPr>
          <a:xfrm>
            <a:off x="235900" y="3149808"/>
            <a:ext cx="6619615" cy="6222792"/>
          </a:xfrm>
          <a:noFill/>
          <a:ln/>
        </p:spPr>
        <p:txBody>
          <a:bodyPr/>
          <a:lstStyle/>
          <a:p>
            <a:pPr marL="0" indent="0" eaLnBrk="1" hangingPunct="1">
              <a:buFontTx/>
              <a:buNone/>
            </a:pPr>
            <a:endParaRPr lang="en-US" sz="1600" b="1"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527CBDB-1F73-4373-A834-D08F4892F37A}" type="slidenum">
              <a:rPr lang="en-US" smtClean="0"/>
              <a:pPr/>
              <a:t>23</a:t>
            </a:fld>
            <a:endParaRPr lang="en-US" smtClean="0"/>
          </a:p>
        </p:txBody>
      </p:sp>
      <p:sp>
        <p:nvSpPr>
          <p:cNvPr id="55299"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B81200ED-1C58-4A39-9C82-2EBE2F7E86AB}" type="slidenum">
              <a:rPr lang="en-US" sz="1200"/>
              <a:pPr algn="r"/>
              <a:t>23</a:t>
            </a:fld>
            <a:endParaRPr lang="en-US" sz="1200"/>
          </a:p>
        </p:txBody>
      </p:sp>
      <p:sp>
        <p:nvSpPr>
          <p:cNvPr id="55300" name="Rectangle 2"/>
          <p:cNvSpPr>
            <a:spLocks noGrp="1" noRot="1" noChangeAspect="1" noChangeArrowheads="1" noTextEdit="1"/>
          </p:cNvSpPr>
          <p:nvPr>
            <p:ph type="sldImg"/>
          </p:nvPr>
        </p:nvSpPr>
        <p:spPr>
          <a:xfrm>
            <a:off x="1239838" y="231775"/>
            <a:ext cx="4708525" cy="3532188"/>
          </a:xfrm>
          <a:ln/>
        </p:spPr>
      </p:sp>
      <p:sp>
        <p:nvSpPr>
          <p:cNvPr id="55301" name="Rectangle 3"/>
          <p:cNvSpPr>
            <a:spLocks noGrp="1" noChangeArrowheads="1"/>
          </p:cNvSpPr>
          <p:nvPr>
            <p:ph type="body" idx="1"/>
          </p:nvPr>
        </p:nvSpPr>
        <p:spPr>
          <a:xfrm>
            <a:off x="1" y="3764404"/>
            <a:ext cx="7086600" cy="5608196"/>
          </a:xfrm>
          <a:noFill/>
          <a:ln/>
        </p:spPr>
        <p:txBody>
          <a:bodyPr/>
          <a:lstStyle/>
          <a:p>
            <a:pPr marL="285174" lvl="2" eaLnBrk="1" hangingPunct="1">
              <a:spcBef>
                <a:spcPct val="0"/>
              </a:spcBef>
            </a:pPr>
            <a:endParaRPr lang="en-US" sz="1400" dirty="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A0FC7F6-517E-4584-AB2E-B022BC934F75}" type="slidenum">
              <a:rPr lang="en-US" smtClean="0"/>
              <a:pPr/>
              <a:t>24</a:t>
            </a:fld>
            <a:endParaRPr lang="en-US" smtClean="0"/>
          </a:p>
        </p:txBody>
      </p:sp>
      <p:sp>
        <p:nvSpPr>
          <p:cNvPr id="56323"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74F4EDC8-3997-41BC-8464-8171CEB653B5}" type="slidenum">
              <a:rPr lang="en-US" sz="1200"/>
              <a:pPr algn="r"/>
              <a:t>24</a:t>
            </a:fld>
            <a:endParaRPr lang="en-US" sz="1200"/>
          </a:p>
        </p:txBody>
      </p:sp>
      <p:sp>
        <p:nvSpPr>
          <p:cNvPr id="56324" name="Rectangle 2"/>
          <p:cNvSpPr>
            <a:spLocks noGrp="1" noRot="1" noChangeAspect="1" noChangeArrowheads="1" noTextEdit="1"/>
          </p:cNvSpPr>
          <p:nvPr>
            <p:ph type="sldImg"/>
          </p:nvPr>
        </p:nvSpPr>
        <p:spPr>
          <a:xfrm>
            <a:off x="1235075" y="0"/>
            <a:ext cx="4454525" cy="3340100"/>
          </a:xfrm>
          <a:ln/>
        </p:spPr>
      </p:sp>
      <p:sp>
        <p:nvSpPr>
          <p:cNvPr id="56325" name="Rectangle 3"/>
          <p:cNvSpPr>
            <a:spLocks noGrp="1" noChangeArrowheads="1"/>
          </p:cNvSpPr>
          <p:nvPr>
            <p:ph type="body" idx="1"/>
          </p:nvPr>
        </p:nvSpPr>
        <p:spPr>
          <a:xfrm>
            <a:off x="1" y="3380283"/>
            <a:ext cx="7086600" cy="5992318"/>
          </a:xfrm>
          <a:noFill/>
          <a:ln/>
        </p:spPr>
        <p:txBody>
          <a:bodyPr/>
          <a:lstStyle/>
          <a:p>
            <a:pPr marL="0" indent="0" eaLnBrk="1" hangingPunct="1">
              <a:spcBef>
                <a:spcPct val="0"/>
              </a:spcBef>
              <a:buFontTx/>
              <a:buNone/>
            </a:pPr>
            <a:endParaRPr lang="en-US" sz="1000" b="1" u="sng" dirty="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8F81836-DEE5-4EA4-B2C5-8CB7E4D5B599}" type="slidenum">
              <a:rPr lang="en-US" smtClean="0"/>
              <a:pPr/>
              <a:t>25</a:t>
            </a:fld>
            <a:endParaRPr lang="en-US" smtClean="0"/>
          </a:p>
        </p:txBody>
      </p:sp>
      <p:sp>
        <p:nvSpPr>
          <p:cNvPr id="57347" name="Slide Image Placeholder 1"/>
          <p:cNvSpPr>
            <a:spLocks noGrp="1" noRot="1" noChangeAspect="1" noTextEdit="1"/>
          </p:cNvSpPr>
          <p:nvPr>
            <p:ph type="sldImg"/>
          </p:nvPr>
        </p:nvSpPr>
        <p:spPr>
          <a:xfrm>
            <a:off x="1163638" y="231775"/>
            <a:ext cx="5070475" cy="3803650"/>
          </a:xfrm>
          <a:ln/>
        </p:spPr>
      </p:sp>
      <p:sp>
        <p:nvSpPr>
          <p:cNvPr id="57348" name="Notes Placeholder 2"/>
          <p:cNvSpPr>
            <a:spLocks noGrp="1"/>
          </p:cNvSpPr>
          <p:nvPr>
            <p:ph type="body" idx="1"/>
          </p:nvPr>
        </p:nvSpPr>
        <p:spPr>
          <a:xfrm>
            <a:off x="154058" y="3994880"/>
            <a:ext cx="6778487" cy="5377721"/>
          </a:xfrm>
          <a:noFill/>
          <a:ln/>
        </p:spPr>
        <p:txBody>
          <a:bodyPr/>
          <a:lstStyle/>
          <a:p>
            <a:pPr eaLnBrk="1" hangingPunct="1">
              <a:spcBef>
                <a:spcPct val="0"/>
              </a:spcBef>
              <a:buFontTx/>
              <a:buNone/>
            </a:pPr>
            <a:endParaRPr lang="en-US" sz="1600" dirty="0">
              <a:latin typeface="Calibri" pitchFamily="34" charset="0"/>
            </a:endParaRPr>
          </a:p>
        </p:txBody>
      </p:sp>
      <p:sp>
        <p:nvSpPr>
          <p:cNvPr id="57349" name="Slide Number Placeholder 3"/>
          <p:cNvSpPr txBox="1">
            <a:spLocks noGrp="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36C6C99D-3724-4B9F-AC62-279AD88B62CA}" type="slidenum">
              <a:rPr lang="en-US" sz="1200"/>
              <a:pPr algn="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70E80F3-385B-49E1-B2C2-6D074640036A}" type="slidenum">
              <a:rPr lang="en-US" smtClean="0"/>
              <a:pPr/>
              <a:t>26</a:t>
            </a:fld>
            <a:endParaRPr lang="en-US" smtClean="0"/>
          </a:p>
        </p:txBody>
      </p:sp>
      <p:sp>
        <p:nvSpPr>
          <p:cNvPr id="58371" name="Rectangle 2"/>
          <p:cNvSpPr>
            <a:spLocks noGrp="1" noRot="1" noChangeAspect="1" noChangeArrowheads="1" noTextEdit="1"/>
          </p:cNvSpPr>
          <p:nvPr>
            <p:ph type="sldImg"/>
          </p:nvPr>
        </p:nvSpPr>
        <p:spPr>
          <a:xfrm>
            <a:off x="1322388" y="152400"/>
            <a:ext cx="5019675" cy="3765550"/>
          </a:xfrm>
          <a:ln/>
        </p:spPr>
      </p:sp>
      <p:sp>
        <p:nvSpPr>
          <p:cNvPr id="58372" name="Rectangle 3"/>
          <p:cNvSpPr>
            <a:spLocks noGrp="1" noChangeArrowheads="1"/>
          </p:cNvSpPr>
          <p:nvPr>
            <p:ph type="body" idx="1"/>
          </p:nvPr>
        </p:nvSpPr>
        <p:spPr>
          <a:xfrm>
            <a:off x="393167" y="4071704"/>
            <a:ext cx="6378902" cy="5300897"/>
          </a:xfrm>
          <a:noFill/>
          <a:ln/>
        </p:spPr>
        <p:txBody>
          <a:bodyPr/>
          <a:lstStyle/>
          <a:p>
            <a:pPr marL="0" indent="0">
              <a:lnSpc>
                <a:spcPct val="90000"/>
              </a:lnSpc>
              <a:spcBef>
                <a:spcPct val="0"/>
              </a:spcBef>
              <a:buFontTx/>
              <a:buNone/>
            </a:pPr>
            <a:endParaRPr lang="en-US" sz="1600" b="1" dirty="0">
              <a:latin typeface="Calibri" pitchFamily="34" charset="0"/>
            </a:endParaRPr>
          </a:p>
          <a:p>
            <a:pPr marL="230702" indent="-230702">
              <a:buFontTx/>
              <a:buChar char="•"/>
            </a:pPr>
            <a:endParaRPr lang="en-US" sz="16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460375"/>
            <a:ext cx="4686300" cy="3514725"/>
          </a:xfrm>
        </p:spPr>
      </p:sp>
      <p:sp>
        <p:nvSpPr>
          <p:cNvPr id="3" name="Notes Placeholder 2"/>
          <p:cNvSpPr>
            <a:spLocks noGrp="1"/>
          </p:cNvSpPr>
          <p:nvPr>
            <p:ph type="body" idx="1"/>
          </p:nvPr>
        </p:nvSpPr>
        <p:spPr>
          <a:xfrm>
            <a:off x="154056" y="3994879"/>
            <a:ext cx="6701459" cy="537772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B25567-9EC0-4CBC-8582-C9D660C9C849}" type="slidenum">
              <a:rPr lang="en-US" smtClean="0"/>
              <a:pPr>
                <a:defRPr/>
              </a:pPr>
              <a:t>27</a:t>
            </a:fld>
            <a:endParaRPr lang="en-US" dirty="0"/>
          </a:p>
        </p:txBody>
      </p:sp>
    </p:spTree>
    <p:extLst>
      <p:ext uri="{BB962C8B-B14F-4D97-AF65-F5344CB8AC3E}">
        <p14:creationId xmlns:p14="http://schemas.microsoft.com/office/powerpoint/2010/main" val="3465656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1254755-B129-4097-9A9F-C43058FC0A7F}" type="slidenum">
              <a:rPr lang="en-US" smtClean="0"/>
              <a:pPr/>
              <a:t>28</a:t>
            </a:fld>
            <a:endParaRPr lang="en-US" smtClean="0"/>
          </a:p>
        </p:txBody>
      </p:sp>
      <p:sp>
        <p:nvSpPr>
          <p:cNvPr id="60419"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A884AAD5-63FF-47A2-810E-501546A58B3A}" type="slidenum">
              <a:rPr lang="en-US" sz="1200"/>
              <a:pPr algn="r"/>
              <a:t>28</a:t>
            </a:fld>
            <a:endParaRPr lang="en-US" sz="1200"/>
          </a:p>
        </p:txBody>
      </p:sp>
      <p:sp>
        <p:nvSpPr>
          <p:cNvPr id="60420" name="Rectangle 2"/>
          <p:cNvSpPr>
            <a:spLocks noGrp="1" noRot="1" noChangeAspect="1" noChangeArrowheads="1" noTextEdit="1"/>
          </p:cNvSpPr>
          <p:nvPr>
            <p:ph type="sldImg"/>
          </p:nvPr>
        </p:nvSpPr>
        <p:spPr>
          <a:xfrm>
            <a:off x="1157255" y="0"/>
            <a:ext cx="4457341" cy="3343498"/>
          </a:xfrm>
          <a:ln/>
        </p:spPr>
      </p:sp>
      <p:sp>
        <p:nvSpPr>
          <p:cNvPr id="60421" name="Rectangle 3"/>
          <p:cNvSpPr>
            <a:spLocks noGrp="1" noChangeArrowheads="1"/>
          </p:cNvSpPr>
          <p:nvPr>
            <p:ph type="body" idx="1"/>
          </p:nvPr>
        </p:nvSpPr>
        <p:spPr>
          <a:xfrm>
            <a:off x="1" y="3314701"/>
            <a:ext cx="7086600" cy="5823428"/>
          </a:xfrm>
          <a:noFill/>
          <a:ln/>
        </p:spPr>
        <p:txBody>
          <a:bodyPr>
            <a:normAutofit/>
          </a:bodyPr>
          <a:lstStyle/>
          <a:p>
            <a:pPr marL="230702" indent="-230702" eaLnBrk="1" hangingPunct="1">
              <a:spcBef>
                <a:spcPct val="0"/>
              </a:spcBef>
            </a:pPr>
            <a:endParaRPr lang="en-US" sz="14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4AFF09F-EA76-49CF-833F-7814414ECE09}" type="slidenum">
              <a:rPr lang="en-US" smtClean="0"/>
              <a:pPr/>
              <a:t>29</a:t>
            </a:fld>
            <a:endParaRPr lang="en-US" dirty="0" smtClean="0"/>
          </a:p>
        </p:txBody>
      </p:sp>
      <p:sp>
        <p:nvSpPr>
          <p:cNvPr id="61443" name="Rectangle 2"/>
          <p:cNvSpPr>
            <a:spLocks noGrp="1" noRot="1" noChangeAspect="1" noChangeArrowheads="1" noTextEdit="1"/>
          </p:cNvSpPr>
          <p:nvPr>
            <p:ph type="sldImg"/>
          </p:nvPr>
        </p:nvSpPr>
        <p:spPr>
          <a:xfrm>
            <a:off x="855663" y="76200"/>
            <a:ext cx="5532437" cy="4149725"/>
          </a:xfrm>
          <a:ln/>
        </p:spPr>
      </p:sp>
      <p:sp>
        <p:nvSpPr>
          <p:cNvPr id="61444" name="Rectangle 3"/>
          <p:cNvSpPr>
            <a:spLocks noGrp="1" noChangeArrowheads="1"/>
          </p:cNvSpPr>
          <p:nvPr>
            <p:ph type="body" idx="1"/>
          </p:nvPr>
        </p:nvSpPr>
        <p:spPr>
          <a:xfrm>
            <a:off x="616228" y="4452629"/>
            <a:ext cx="5931176" cy="4612673"/>
          </a:xfrm>
          <a:noFill/>
          <a:ln/>
        </p:spPr>
        <p:txBody>
          <a:bodyPr/>
          <a:lstStyle/>
          <a:p>
            <a:pPr>
              <a:buFontTx/>
              <a:buNone/>
            </a:pPr>
            <a:endParaRPr lang="en-US" sz="1600" b="1" u="sng"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7F42CA3-BDD1-4794-944D-07D098061A68}" type="slidenum">
              <a:rPr lang="en-US" smtClean="0"/>
              <a:pPr/>
              <a:t>30</a:t>
            </a:fld>
            <a:endParaRPr lang="en-US" dirty="0" smtClean="0"/>
          </a:p>
        </p:txBody>
      </p:sp>
      <p:sp>
        <p:nvSpPr>
          <p:cNvPr id="62467" name="Rectangle 2"/>
          <p:cNvSpPr>
            <a:spLocks noGrp="1" noRot="1" noChangeAspect="1" noChangeArrowheads="1" noTextEdit="1"/>
          </p:cNvSpPr>
          <p:nvPr>
            <p:ph type="sldImg"/>
          </p:nvPr>
        </p:nvSpPr>
        <p:spPr>
          <a:xfrm>
            <a:off x="1204913" y="0"/>
            <a:ext cx="4645025" cy="3482975"/>
          </a:xfrm>
          <a:ln/>
        </p:spPr>
      </p:sp>
      <p:sp>
        <p:nvSpPr>
          <p:cNvPr id="62468" name="Rectangle 3"/>
          <p:cNvSpPr>
            <a:spLocks noGrp="1" noChangeArrowheads="1"/>
          </p:cNvSpPr>
          <p:nvPr>
            <p:ph type="body" idx="1"/>
          </p:nvPr>
        </p:nvSpPr>
        <p:spPr>
          <a:xfrm>
            <a:off x="1" y="3457108"/>
            <a:ext cx="7086600" cy="5915493"/>
          </a:xfrm>
          <a:noFill/>
          <a:ln/>
        </p:spPr>
        <p:txBody>
          <a:bodyPr/>
          <a:lstStyle/>
          <a:p>
            <a:pPr>
              <a:spcBef>
                <a:spcPct val="0"/>
              </a:spcBef>
              <a:buFontTx/>
              <a:buNone/>
            </a:pPr>
            <a:endParaRPr lang="en-US" sz="10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1ADE599-A44D-4BF8-9EE1-D10FAF057D17}" type="slidenum">
              <a:rPr lang="en-US" smtClean="0"/>
              <a:pPr/>
              <a:t>4</a:t>
            </a:fld>
            <a:endParaRPr lang="en-US" smtClean="0"/>
          </a:p>
        </p:txBody>
      </p:sp>
      <p:sp>
        <p:nvSpPr>
          <p:cNvPr id="35843"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78F60E80-6902-48D9-8B01-C57564A6AE16}" type="slidenum">
              <a:rPr lang="en-US" sz="1200"/>
              <a:pPr algn="r"/>
              <a:t>4</a:t>
            </a:fld>
            <a:endParaRPr lang="en-US" sz="1200"/>
          </a:p>
        </p:txBody>
      </p:sp>
      <p:sp>
        <p:nvSpPr>
          <p:cNvPr id="35844" name="Rectangle 2"/>
          <p:cNvSpPr>
            <a:spLocks noGrp="1" noRot="1" noChangeAspect="1" noChangeArrowheads="1" noTextEdit="1"/>
          </p:cNvSpPr>
          <p:nvPr>
            <p:ph type="sldImg"/>
          </p:nvPr>
        </p:nvSpPr>
        <p:spPr>
          <a:xfrm>
            <a:off x="784225" y="231775"/>
            <a:ext cx="5938838" cy="4454525"/>
          </a:xfrm>
          <a:ln/>
        </p:spPr>
      </p:sp>
      <p:sp>
        <p:nvSpPr>
          <p:cNvPr id="35845" name="Rectangle 3"/>
          <p:cNvSpPr>
            <a:spLocks noGrp="1" noChangeArrowheads="1"/>
          </p:cNvSpPr>
          <p:nvPr>
            <p:ph type="body" idx="1"/>
          </p:nvPr>
        </p:nvSpPr>
        <p:spPr>
          <a:xfrm>
            <a:off x="1" y="4763126"/>
            <a:ext cx="7086600" cy="4609475"/>
          </a:xfrm>
          <a:noFill/>
          <a:ln/>
        </p:spPr>
        <p:txBody>
          <a:bodyPr/>
          <a:lstStyle/>
          <a:p>
            <a:pPr eaLnBrk="1" hangingPunct="1">
              <a:buFontTx/>
              <a:buNone/>
            </a:pPr>
            <a:endParaRPr lang="en-US" sz="1600" dirty="0">
              <a:solidFill>
                <a:srgbClr val="000000"/>
              </a:solidFill>
            </a:endParaRPr>
          </a:p>
          <a:p>
            <a:pPr eaLnBrk="1" hangingPunct="1">
              <a:spcBef>
                <a:spcPts val="908"/>
              </a:spcBef>
              <a:spcAft>
                <a:spcPts val="908"/>
              </a:spcAft>
            </a:pPr>
            <a:endParaRPr lang="en-US" sz="1600" dirty="0">
              <a:solidFill>
                <a:srgbClr val="000000"/>
              </a:solidFill>
              <a:latin typeface="Arial" charset="0"/>
            </a:endParaRPr>
          </a:p>
          <a:p>
            <a:pPr eaLnBrk="1" hangingPunct="1"/>
            <a:endParaRPr 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386953D-2629-408E-B3C8-5C7D786DBB0B}" type="slidenum">
              <a:rPr lang="en-US" smtClean="0"/>
              <a:pPr/>
              <a:t>5</a:t>
            </a:fld>
            <a:endParaRPr lang="en-US" smtClean="0"/>
          </a:p>
        </p:txBody>
      </p:sp>
      <p:sp>
        <p:nvSpPr>
          <p:cNvPr id="36867"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A9F39D21-DCB3-4FCA-819F-5A8261BFACA7}" type="slidenum">
              <a:rPr lang="en-US" sz="1200"/>
              <a:pPr algn="r"/>
              <a:t>5</a:t>
            </a:fld>
            <a:endParaRPr lang="en-US" sz="1200"/>
          </a:p>
        </p:txBody>
      </p:sp>
      <p:sp>
        <p:nvSpPr>
          <p:cNvPr id="36868" name="Rectangle 2"/>
          <p:cNvSpPr>
            <a:spLocks noGrp="1" noRot="1" noChangeAspect="1" noChangeArrowheads="1" noTextEdit="1"/>
          </p:cNvSpPr>
          <p:nvPr>
            <p:ph type="sldImg"/>
          </p:nvPr>
        </p:nvSpPr>
        <p:spPr>
          <a:xfrm>
            <a:off x="1166813" y="0"/>
            <a:ext cx="5143500" cy="3857625"/>
          </a:xfrm>
          <a:ln/>
        </p:spPr>
      </p:sp>
      <p:sp>
        <p:nvSpPr>
          <p:cNvPr id="36869" name="Rectangle 3"/>
          <p:cNvSpPr>
            <a:spLocks noGrp="1" noChangeArrowheads="1"/>
          </p:cNvSpPr>
          <p:nvPr>
            <p:ph type="body" idx="1"/>
          </p:nvPr>
        </p:nvSpPr>
        <p:spPr>
          <a:xfrm>
            <a:off x="154059" y="3918056"/>
            <a:ext cx="6778487" cy="5377721"/>
          </a:xfrm>
          <a:noFill/>
          <a:ln/>
        </p:spPr>
        <p:txBody>
          <a:bodyPr/>
          <a:lstStyle/>
          <a:p>
            <a:pPr>
              <a:buFontTx/>
              <a:buNone/>
            </a:pPr>
            <a:endParaRPr lang="en-US" sz="1400" u="sng"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527D78-5BEE-40FD-8B15-E9AC91CDC0E4}" type="slidenum">
              <a:rPr lang="en-US" smtClean="0"/>
              <a:pPr/>
              <a:t>6</a:t>
            </a:fld>
            <a:endParaRPr lang="en-US" smtClean="0"/>
          </a:p>
        </p:txBody>
      </p:sp>
      <p:sp>
        <p:nvSpPr>
          <p:cNvPr id="37891" name="Rectangle 2"/>
          <p:cNvSpPr>
            <a:spLocks noGrp="1" noRot="1" noChangeAspect="1" noChangeArrowheads="1" noTextEdit="1"/>
          </p:cNvSpPr>
          <p:nvPr>
            <p:ph type="sldImg"/>
          </p:nvPr>
        </p:nvSpPr>
        <p:spPr>
          <a:xfrm>
            <a:off x="703263" y="231775"/>
            <a:ext cx="5630862" cy="4222750"/>
          </a:xfrm>
          <a:ln/>
        </p:spPr>
      </p:sp>
      <p:sp>
        <p:nvSpPr>
          <p:cNvPr id="37892" name="Rectangle 3"/>
          <p:cNvSpPr>
            <a:spLocks noGrp="1" noChangeArrowheads="1"/>
          </p:cNvSpPr>
          <p:nvPr>
            <p:ph type="body" idx="1"/>
          </p:nvPr>
        </p:nvSpPr>
        <p:spPr>
          <a:xfrm>
            <a:off x="385143" y="4686302"/>
            <a:ext cx="6316317" cy="4532649"/>
          </a:xfrm>
          <a:noFill/>
          <a:ln/>
        </p:spPr>
        <p:txBody>
          <a:bodyPr/>
          <a:lstStyle/>
          <a:p>
            <a:endParaRPr lang="en-US" sz="1400" u="sng"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4858401-CF59-4CD1-BBA8-098B592FF5BA}" type="slidenum">
              <a:rPr lang="en-US" smtClean="0"/>
              <a:pPr/>
              <a:t>7</a:t>
            </a:fld>
            <a:endParaRPr lang="en-US" smtClean="0"/>
          </a:p>
        </p:txBody>
      </p:sp>
      <p:sp>
        <p:nvSpPr>
          <p:cNvPr id="38915"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107C9F71-DB41-48BB-BDB8-F14B28F19081}" type="slidenum">
              <a:rPr lang="en-US" sz="1200"/>
              <a:pPr algn="r"/>
              <a:t>7</a:t>
            </a:fld>
            <a:endParaRPr lang="en-US" sz="1200"/>
          </a:p>
        </p:txBody>
      </p:sp>
      <p:sp>
        <p:nvSpPr>
          <p:cNvPr id="38916" name="Rectangle 2"/>
          <p:cNvSpPr>
            <a:spLocks noGrp="1" noRot="1" noChangeAspect="1" noChangeArrowheads="1" noTextEdit="1"/>
          </p:cNvSpPr>
          <p:nvPr>
            <p:ph type="sldImg"/>
          </p:nvPr>
        </p:nvSpPr>
        <p:spPr>
          <a:xfrm>
            <a:off x="1006475" y="152400"/>
            <a:ext cx="4995863" cy="3746500"/>
          </a:xfrm>
          <a:ln/>
        </p:spPr>
      </p:sp>
      <p:sp>
        <p:nvSpPr>
          <p:cNvPr id="38917" name="Rectangle 3"/>
          <p:cNvSpPr>
            <a:spLocks noGrp="1" noChangeArrowheads="1"/>
          </p:cNvSpPr>
          <p:nvPr>
            <p:ph type="body" idx="1"/>
          </p:nvPr>
        </p:nvSpPr>
        <p:spPr>
          <a:xfrm>
            <a:off x="393168" y="3918056"/>
            <a:ext cx="6231264" cy="5377721"/>
          </a:xfrm>
          <a:noFill/>
          <a:ln/>
        </p:spPr>
        <p:txBody>
          <a:bodyPr/>
          <a:lstStyle/>
          <a:p>
            <a:pPr>
              <a:spcBef>
                <a:spcPts val="606"/>
              </a:spcBef>
            </a:pPr>
            <a:endParaRPr lang="en-US" sz="1600" b="1" u="sng" dirty="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371AFAC-08A5-4B14-A45B-6F6DB30444F6}" type="slidenum">
              <a:rPr lang="en-US" smtClean="0"/>
              <a:pPr/>
              <a:t>8</a:t>
            </a:fld>
            <a:endParaRPr lang="en-US" smtClean="0"/>
          </a:p>
        </p:txBody>
      </p:sp>
      <p:sp>
        <p:nvSpPr>
          <p:cNvPr id="39939"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2A344B1A-F798-4E9F-B222-0F26087D0BD4}" type="slidenum">
              <a:rPr lang="en-US" sz="1200"/>
              <a:pPr algn="r"/>
              <a:t>8</a:t>
            </a:fld>
            <a:endParaRPr lang="en-US" sz="1200"/>
          </a:p>
        </p:txBody>
      </p:sp>
      <p:sp>
        <p:nvSpPr>
          <p:cNvPr id="39940" name="Rectangle 2"/>
          <p:cNvSpPr>
            <a:spLocks noGrp="1" noRot="1" noChangeAspect="1" noChangeArrowheads="1" noTextEdit="1"/>
          </p:cNvSpPr>
          <p:nvPr>
            <p:ph type="sldImg"/>
          </p:nvPr>
        </p:nvSpPr>
        <p:spPr>
          <a:xfrm>
            <a:off x="695325" y="231775"/>
            <a:ext cx="5118100" cy="3838575"/>
          </a:xfrm>
          <a:ln/>
        </p:spPr>
      </p:sp>
      <p:sp>
        <p:nvSpPr>
          <p:cNvPr id="39941" name="Rectangle 3"/>
          <p:cNvSpPr>
            <a:spLocks noGrp="1" noChangeArrowheads="1"/>
          </p:cNvSpPr>
          <p:nvPr>
            <p:ph type="body" idx="1"/>
          </p:nvPr>
        </p:nvSpPr>
        <p:spPr>
          <a:xfrm>
            <a:off x="1" y="4148529"/>
            <a:ext cx="7086600" cy="5070422"/>
          </a:xfrm>
          <a:noFill/>
          <a:ln/>
        </p:spPr>
        <p:txBody>
          <a:bodyPr/>
          <a:lstStyle/>
          <a:p>
            <a:pPr eaLnBrk="1" hangingPunct="1">
              <a:spcBef>
                <a:spcPct val="0"/>
              </a:spcBef>
              <a:buFontTx/>
              <a:buNone/>
            </a:pPr>
            <a:endParaRPr lang="en-US" sz="14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69935E0-F658-454E-9FD1-07B96A6F10BE}" type="slidenum">
              <a:rPr lang="en-US" smtClean="0"/>
              <a:pPr/>
              <a:t>9</a:t>
            </a:fld>
            <a:endParaRPr lang="en-US" smtClean="0"/>
          </a:p>
        </p:txBody>
      </p:sp>
      <p:sp>
        <p:nvSpPr>
          <p:cNvPr id="40963"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973D82DE-7AA9-4F6E-AF09-6BA55747DBEC}" type="slidenum">
              <a:rPr lang="en-US" sz="1200"/>
              <a:pPr algn="r"/>
              <a:t>9</a:t>
            </a:fld>
            <a:endParaRPr lang="en-US" sz="1200"/>
          </a:p>
        </p:txBody>
      </p:sp>
      <p:sp>
        <p:nvSpPr>
          <p:cNvPr id="40964" name="Rectangle 2"/>
          <p:cNvSpPr>
            <a:spLocks noGrp="1" noRot="1" noChangeAspect="1" noChangeArrowheads="1" noTextEdit="1"/>
          </p:cNvSpPr>
          <p:nvPr>
            <p:ph type="sldImg"/>
          </p:nvPr>
        </p:nvSpPr>
        <p:spPr>
          <a:xfrm>
            <a:off x="2068513" y="0"/>
            <a:ext cx="3711575" cy="2784475"/>
          </a:xfrm>
          <a:ln/>
        </p:spPr>
      </p:sp>
      <p:sp>
        <p:nvSpPr>
          <p:cNvPr id="40965" name="Rectangle 3"/>
          <p:cNvSpPr>
            <a:spLocks noGrp="1" noChangeArrowheads="1"/>
          </p:cNvSpPr>
          <p:nvPr>
            <p:ph type="body" idx="1"/>
          </p:nvPr>
        </p:nvSpPr>
        <p:spPr>
          <a:xfrm>
            <a:off x="-1" y="2765686"/>
            <a:ext cx="7086601" cy="6530090"/>
          </a:xfrm>
          <a:noFill/>
          <a:ln/>
        </p:spPr>
        <p:txBody>
          <a:bodyPr/>
          <a:lstStyle/>
          <a:p>
            <a:pPr marL="461405" lvl="1" indent="0" eaLnBrk="1" hangingPunct="1">
              <a:spcBef>
                <a:spcPct val="0"/>
              </a:spcBef>
              <a:buClr>
                <a:srgbClr val="BCBCBC"/>
              </a:buClr>
              <a:buSzPct val="125000"/>
              <a:buFontTx/>
              <a:buNone/>
            </a:pPr>
            <a:endParaRPr lang="en-US" sz="1400" b="1" dirty="0">
              <a:solidFill>
                <a:srgbClr val="000000"/>
              </a:solidFill>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8BCF545-38F7-49E9-9AAE-87ED1C2FBE2E}" type="slidenum">
              <a:rPr lang="en-US" smtClean="0"/>
              <a:pPr/>
              <a:t>10</a:t>
            </a:fld>
            <a:endParaRPr lang="en-US" smtClean="0"/>
          </a:p>
        </p:txBody>
      </p:sp>
      <p:sp>
        <p:nvSpPr>
          <p:cNvPr id="41987" name="Rectangle 7"/>
          <p:cNvSpPr txBox="1">
            <a:spLocks noGrp="1" noChangeArrowheads="1"/>
          </p:cNvSpPr>
          <p:nvPr/>
        </p:nvSpPr>
        <p:spPr bwMode="auto">
          <a:xfrm>
            <a:off x="4015101" y="8903655"/>
            <a:ext cx="3071502" cy="468950"/>
          </a:xfrm>
          <a:prstGeom prst="rect">
            <a:avLst/>
          </a:prstGeom>
          <a:noFill/>
          <a:ln w="9525">
            <a:noFill/>
            <a:miter lim="800000"/>
            <a:headEnd/>
            <a:tailEnd/>
          </a:ln>
        </p:spPr>
        <p:txBody>
          <a:bodyPr lIns="92280" tIns="46141" rIns="92280" bIns="46141" anchor="b"/>
          <a:lstStyle/>
          <a:p>
            <a:pPr algn="r"/>
            <a:fld id="{13D01C09-3FA3-4392-9E9E-26EFC0463B43}" type="slidenum">
              <a:rPr lang="en-US" sz="1200"/>
              <a:pPr algn="r"/>
              <a:t>10</a:t>
            </a:fld>
            <a:endParaRPr lang="en-US" sz="1200"/>
          </a:p>
        </p:txBody>
      </p:sp>
      <p:sp>
        <p:nvSpPr>
          <p:cNvPr id="41988" name="Rectangle 2"/>
          <p:cNvSpPr>
            <a:spLocks noGrp="1" noRot="1" noChangeAspect="1" noChangeArrowheads="1" noTextEdit="1"/>
          </p:cNvSpPr>
          <p:nvPr>
            <p:ph type="sldImg"/>
          </p:nvPr>
        </p:nvSpPr>
        <p:spPr>
          <a:xfrm>
            <a:off x="1246275" y="122362"/>
            <a:ext cx="5062993" cy="3794807"/>
          </a:xfrm>
          <a:ln/>
        </p:spPr>
      </p:sp>
      <p:sp>
        <p:nvSpPr>
          <p:cNvPr id="41989" name="Rectangle 3"/>
          <p:cNvSpPr>
            <a:spLocks noGrp="1" noChangeArrowheads="1"/>
          </p:cNvSpPr>
          <p:nvPr>
            <p:ph type="body" idx="1"/>
          </p:nvPr>
        </p:nvSpPr>
        <p:spPr>
          <a:xfrm>
            <a:off x="-1" y="4071703"/>
            <a:ext cx="7086601" cy="5224072"/>
          </a:xfrm>
          <a:noFill/>
          <a:ln/>
        </p:spPr>
        <p:txBody>
          <a:bodyPr/>
          <a:lstStyle/>
          <a:p>
            <a:pPr marL="230702" indent="-230702" eaLnBrk="1" hangingPunct="1"/>
            <a:endParaRPr lang="en-US" sz="1400" b="1" u="sng"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p:txBody>
          <a:bodyPr/>
          <a:lstStyle>
            <a:lvl1pPr>
              <a:defRPr/>
            </a:lvl1pPr>
          </a:lstStyle>
          <a:p>
            <a:pPr>
              <a:defRPr/>
            </a:pPr>
            <a:fld id="{9694A7A8-0FDA-45BB-9ED7-EF1158ACC11F}" type="datetime1">
              <a:rPr lang="en-US"/>
              <a:pPr>
                <a:defRPr/>
              </a:pPr>
              <a:t>11/03/2015</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dirty="0"/>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69552EE4-05C7-4DC1-84A5-D571A6948106}" type="slidenum">
              <a:rPr lang="en-US"/>
              <a:pPr>
                <a:defRPr/>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1760" y="4066032"/>
            <a:ext cx="2682240" cy="2791968"/>
          </a:xfrm>
          <a:prstGeom prst="rect">
            <a:avLst/>
          </a:prstGeom>
          <a:ln>
            <a:noFill/>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304800" y="1219200"/>
            <a:ext cx="88392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2DD2427F-EE1E-4A43-A546-0DB1419AC4D4}" type="datetime1">
              <a:rPr lang="en-US"/>
              <a:pPr>
                <a:defRPr/>
              </a:pPr>
              <a:t>11/03/2015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5914FAA-A7CC-4BEF-99F2-917C4B24A7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FB3C9C4-843A-4A9F-AD54-DC3670364B4C}" type="datetime1">
              <a:rPr lang="en-US"/>
              <a:pPr>
                <a:defRPr/>
              </a:pPr>
              <a:t>11/03/2015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CC50DA1-24AA-442B-8B97-D1B15B83E0A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9170812-C1D8-453F-933A-D491E8C96C7D}" type="datetime1">
              <a:rPr lang="en-US"/>
              <a:pPr>
                <a:defRPr/>
              </a:pPr>
              <a:t>11/03/2015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429ECF88-3BFB-47E0-A232-D61680CEE9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92C1134-92B3-4D71-9D2C-6B3977A814A8}" type="datetime1">
              <a:rPr lang="en-US"/>
              <a:pPr>
                <a:defRPr/>
              </a:pPr>
              <a:t>11/03/2015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6B4490F8-31C5-411F-B7BA-CB427361157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1D3FDCF-5E37-492B-AFBC-AD331A12EC83}" type="datetime1">
              <a:rPr lang="en-US"/>
              <a:pPr>
                <a:defRPr/>
              </a:pPr>
              <a:t>11/03/2015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2913BC45-6144-462E-A165-DC45593A30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BF90EE7-9D15-4503-85D4-BE33EFAACFD2}" type="datetime1">
              <a:rPr lang="en-US"/>
              <a:pPr>
                <a:defRPr/>
              </a:pPr>
              <a:t>11/03/2015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13FF953-AC79-408E-87A3-222945DBCC9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48AB14-31E6-4BA5-8C72-4851F1EE3B96}" type="datetime1">
              <a:rPr lang="en-US"/>
              <a:pPr>
                <a:defRPr/>
              </a:pPr>
              <a:t>11/03/2015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7D6F7CE-3ACC-470F-A148-23A7D447BA6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21"/>
          <p:cNvSpPr>
            <a:spLocks noGrp="1"/>
          </p:cNvSpPr>
          <p:nvPr>
            <p:ph type="title"/>
          </p:nvPr>
        </p:nvSpPr>
        <p:spPr bwMode="auto">
          <a:xfrm>
            <a:off x="381000" y="0"/>
            <a:ext cx="8305800" cy="9906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381000" y="1219200"/>
            <a:ext cx="8763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a:defRPr/>
            </a:pPr>
            <a:fld id="{F1649BE9-6CC0-47FA-8D48-CCDA5C28450A}" type="datetime1">
              <a:rPr lang="en-US"/>
              <a:pPr>
                <a:defRPr/>
              </a:pPr>
              <a:t>11/03/2015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B64C2900-01AA-4F4F-8C19-4791AD9DDFDB}" type="slidenum">
              <a:rPr lang="en-US"/>
              <a:pPr>
                <a:defRPr/>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43617" y="4066032"/>
            <a:ext cx="2682240" cy="2791968"/>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869" r:id="rId1"/>
    <p:sldLayoutId id="2147483862" r:id="rId2"/>
    <p:sldLayoutId id="2147483863" r:id="rId3"/>
    <p:sldLayoutId id="2147483864" r:id="rId4"/>
    <p:sldLayoutId id="2147483865" r:id="rId5"/>
    <p:sldLayoutId id="2147483866" r:id="rId6"/>
    <p:sldLayoutId id="2147483867" r:id="rId7"/>
    <p:sldLayoutId id="2147483868" r:id="rId8"/>
  </p:sldLayoutIdLst>
  <p:txStyles>
    <p:titleStyle>
      <a:lvl1pPr algn="l"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3200" kern="1200">
          <a:solidFill>
            <a:schemeClr val="tx1"/>
          </a:solidFill>
          <a:latin typeface="Arial" pitchFamily="34" charset="0"/>
          <a:ea typeface="+mn-ea"/>
          <a:cs typeface="Arial" pitchFamily="34" charset="0"/>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3200" kern="1200">
          <a:solidFill>
            <a:schemeClr val="tx1"/>
          </a:solidFill>
          <a:latin typeface="Arial" pitchFamily="34" charset="0"/>
          <a:ea typeface="+mn-ea"/>
          <a:cs typeface="Arial" pitchFamily="34" charset="0"/>
        </a:defRPr>
      </a:lvl2pPr>
      <a:lvl3pPr marL="822325" indent="-228600" algn="l" rtl="0" eaLnBrk="0" fontAlgn="base" hangingPunct="0">
        <a:spcBef>
          <a:spcPts val="375"/>
        </a:spcBef>
        <a:spcAft>
          <a:spcPct val="0"/>
        </a:spcAft>
        <a:buClr>
          <a:srgbClr val="D8AFB9"/>
        </a:buClr>
        <a:buSzPct val="85000"/>
        <a:buFont typeface="Wingdings 2" pitchFamily="18" charset="2"/>
        <a:buChar char=""/>
        <a:defRPr sz="2800" kern="1200">
          <a:solidFill>
            <a:schemeClr val="tx1"/>
          </a:solidFill>
          <a:latin typeface="Arial" pitchFamily="34" charset="0"/>
          <a:ea typeface="+mn-ea"/>
          <a:cs typeface="Arial" pitchFamily="34" charset="0"/>
        </a:defRPr>
      </a:lvl3pPr>
      <a:lvl4pPr marL="1096963" indent="-228600" algn="l" rtl="0" eaLnBrk="0" fontAlgn="base" hangingPunct="0">
        <a:spcBef>
          <a:spcPts val="375"/>
        </a:spcBef>
        <a:spcAft>
          <a:spcPct val="0"/>
        </a:spcAft>
        <a:buClr>
          <a:srgbClr val="DE6C36"/>
        </a:buClr>
        <a:buSzPct val="80000"/>
        <a:buFont typeface="Wingdings 2" pitchFamily="18" charset="2"/>
        <a:buChar char=""/>
        <a:defRPr sz="2800" kern="1200">
          <a:solidFill>
            <a:schemeClr val="tx1"/>
          </a:solidFill>
          <a:latin typeface="Arial" pitchFamily="34" charset="0"/>
          <a:ea typeface="+mn-ea"/>
          <a:cs typeface="Arial" pitchFamily="34" charset="0"/>
        </a:defRPr>
      </a:lvl4pPr>
      <a:lvl5pPr marL="1371600" indent="-228600" algn="l" rtl="0" eaLnBrk="0" fontAlgn="base" hangingPunct="0">
        <a:spcBef>
          <a:spcPts val="375"/>
        </a:spcBef>
        <a:spcAft>
          <a:spcPct val="0"/>
        </a:spcAft>
        <a:buClr>
          <a:srgbClr val="DE6C36"/>
        </a:buClr>
        <a:buChar char="o"/>
        <a:defRPr sz="28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shirley.boltz@kdads.k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1"/>
          <p:cNvSpPr>
            <a:spLocks noGrp="1"/>
          </p:cNvSpPr>
          <p:nvPr>
            <p:ph type="subTitle" idx="1"/>
          </p:nvPr>
        </p:nvSpPr>
        <p:spPr>
          <a:xfrm>
            <a:off x="1295400" y="3048000"/>
            <a:ext cx="6400800" cy="3581400"/>
          </a:xfrm>
        </p:spPr>
        <p:txBody>
          <a:bodyPr/>
          <a:lstStyle/>
          <a:p>
            <a:pPr lvl="1" algn="l" eaLnBrk="1" hangingPunct="1">
              <a:spcBef>
                <a:spcPct val="0"/>
              </a:spcBef>
            </a:pPr>
            <a:r>
              <a:rPr lang="en-US" dirty="0" smtClean="0">
                <a:latin typeface="Arial" charset="0"/>
                <a:cs typeface="Arial" charset="0"/>
              </a:rPr>
              <a:t>             </a:t>
            </a:r>
            <a:r>
              <a:rPr lang="en-US" sz="4000" b="1" dirty="0" smtClean="0">
                <a:latin typeface="Arial" charset="0"/>
                <a:cs typeface="Arial" charset="0"/>
              </a:rPr>
              <a:t>Pain  -</a:t>
            </a:r>
            <a:endParaRPr lang="en-US" sz="4000" b="1" u="sng" dirty="0" smtClean="0">
              <a:latin typeface="Arial" charset="0"/>
              <a:cs typeface="Arial" charset="0"/>
            </a:endParaRPr>
          </a:p>
          <a:p>
            <a:pPr lvl="1" eaLnBrk="1" hangingPunct="1">
              <a:spcBef>
                <a:spcPct val="0"/>
              </a:spcBef>
            </a:pPr>
            <a:r>
              <a:rPr lang="en-US" sz="4000" b="1" dirty="0" smtClean="0">
                <a:latin typeface="Arial" charset="0"/>
                <a:cs typeface="Arial" charset="0"/>
              </a:rPr>
              <a:t>Dyspnea</a:t>
            </a:r>
          </a:p>
          <a:p>
            <a:pPr lvl="1" eaLnBrk="1" hangingPunct="1">
              <a:spcBef>
                <a:spcPct val="0"/>
              </a:spcBef>
            </a:pPr>
            <a:r>
              <a:rPr lang="en-US" sz="4000" b="1" dirty="0" smtClean="0">
                <a:latin typeface="Arial" charset="0"/>
                <a:cs typeface="Arial" charset="0"/>
              </a:rPr>
              <a:t>Tobacco Use</a:t>
            </a:r>
          </a:p>
          <a:p>
            <a:pPr lvl="1" eaLnBrk="1" hangingPunct="1">
              <a:spcBef>
                <a:spcPct val="0"/>
              </a:spcBef>
            </a:pPr>
            <a:r>
              <a:rPr lang="en-US" sz="4000" b="1" dirty="0" smtClean="0">
                <a:latin typeface="Arial" charset="0"/>
                <a:cs typeface="Arial" charset="0"/>
              </a:rPr>
              <a:t>Prognosis</a:t>
            </a:r>
          </a:p>
          <a:p>
            <a:pPr lvl="1" eaLnBrk="1" hangingPunct="1">
              <a:spcBef>
                <a:spcPct val="0"/>
              </a:spcBef>
            </a:pPr>
            <a:r>
              <a:rPr lang="en-US" sz="4000" b="1" dirty="0" smtClean="0">
                <a:latin typeface="Arial" charset="0"/>
                <a:cs typeface="Arial" charset="0"/>
              </a:rPr>
              <a:t>Problem Conditions</a:t>
            </a:r>
          </a:p>
          <a:p>
            <a:pPr lvl="1" eaLnBrk="1" hangingPunct="1">
              <a:spcBef>
                <a:spcPct val="0"/>
              </a:spcBef>
            </a:pPr>
            <a:r>
              <a:rPr lang="en-US" sz="4000" b="1" dirty="0" smtClean="0">
                <a:latin typeface="Arial" charset="0"/>
                <a:cs typeface="Arial" charset="0"/>
              </a:rPr>
              <a:t>Falls</a:t>
            </a:r>
          </a:p>
          <a:p>
            <a:pPr eaLnBrk="1" hangingPunct="1"/>
            <a:r>
              <a:rPr lang="en-US" sz="2400" b="1" dirty="0" smtClean="0">
                <a:solidFill>
                  <a:srgbClr val="CC3300"/>
                </a:solidFill>
                <a:latin typeface="Arial" charset="0"/>
                <a:cs typeface="Arial" charset="0"/>
              </a:rPr>
              <a:t>			</a:t>
            </a:r>
          </a:p>
        </p:txBody>
      </p:sp>
      <p:sp>
        <p:nvSpPr>
          <p:cNvPr id="3075" name="Title 2"/>
          <p:cNvSpPr>
            <a:spLocks noGrp="1"/>
          </p:cNvSpPr>
          <p:nvPr>
            <p:ph type="ctrTitle"/>
          </p:nvPr>
        </p:nvSpPr>
        <p:spPr>
          <a:xfrm>
            <a:off x="152400" y="1524000"/>
            <a:ext cx="8991600" cy="1447800"/>
          </a:xfrm>
        </p:spPr>
        <p:txBody>
          <a:bodyPr/>
          <a:lstStyle/>
          <a:p>
            <a:pPr eaLnBrk="1" hangingPunct="1"/>
            <a:r>
              <a:rPr sz="4000" b="1" dirty="0" smtClean="0">
                <a:solidFill>
                  <a:schemeClr val="bg1"/>
                </a:solidFill>
                <a:latin typeface="Arial" charset="0"/>
                <a:cs typeface="Arial" charset="0"/>
              </a:rPr>
              <a:t>SECTION J</a:t>
            </a:r>
            <a:br>
              <a:rPr sz="4000" b="1" dirty="0" smtClean="0">
                <a:solidFill>
                  <a:schemeClr val="bg1"/>
                </a:solidFill>
                <a:latin typeface="Arial" charset="0"/>
                <a:cs typeface="Arial" charset="0"/>
              </a:rPr>
            </a:br>
            <a:r>
              <a:rPr sz="4000" b="1" dirty="0" smtClean="0">
                <a:solidFill>
                  <a:schemeClr val="bg1"/>
                </a:solidFill>
                <a:latin typeface="Arial" charset="0"/>
                <a:cs typeface="Arial" charset="0"/>
              </a:rPr>
              <a:t>HEALTH CONDITIONS </a:t>
            </a:r>
            <a:br>
              <a:rPr sz="4000" b="1" dirty="0" smtClean="0">
                <a:solidFill>
                  <a:schemeClr val="bg1"/>
                </a:solidFill>
                <a:latin typeface="Arial" charset="0"/>
                <a:cs typeface="Arial" charset="0"/>
              </a:rPr>
            </a:br>
            <a:r>
              <a:rPr sz="4000" b="1" dirty="0" smtClean="0">
                <a:solidFill>
                  <a:schemeClr val="bg1"/>
                </a:solidFill>
                <a:latin typeface="Arial" charset="0"/>
                <a:cs typeface="Arial" charset="0"/>
              </a:rPr>
              <a:t>January 19, 2016 </a:t>
            </a:r>
            <a:r>
              <a:rPr sz="4000" b="1" dirty="0" smtClean="0">
                <a:solidFill>
                  <a:schemeClr val="bg1"/>
                </a:solidFill>
                <a:latin typeface="Arial" charset="0"/>
                <a:cs typeface="Arial" charset="0"/>
              </a:rPr>
              <a:t>1-3PM</a:t>
            </a:r>
          </a:p>
        </p:txBody>
      </p:sp>
      <p:pic>
        <p:nvPicPr>
          <p:cNvPr id="3076" name="Picture 3" descr="Audio_Symbol"/>
          <p:cNvPicPr>
            <a:picLocks noChangeAspect="1" noChangeArrowheads="1"/>
          </p:cNvPicPr>
          <p:nvPr/>
        </p:nvPicPr>
        <p:blipFill>
          <a:blip r:embed="rId3" cstate="print"/>
          <a:srcRect/>
          <a:stretch>
            <a:fillRect/>
          </a:stretch>
        </p:blipFill>
        <p:spPr bwMode="auto">
          <a:xfrm>
            <a:off x="4648200" y="3124200"/>
            <a:ext cx="685800" cy="685800"/>
          </a:xfrm>
          <a:prstGeom prst="rect">
            <a:avLst/>
          </a:prstGeom>
          <a:noFill/>
          <a:ln w="9525">
            <a:noFill/>
            <a:miter lim="800000"/>
            <a:headEnd/>
            <a:tailEnd/>
          </a:ln>
        </p:spPr>
      </p:pic>
      <p:sp>
        <p:nvSpPr>
          <p:cNvPr id="3077" name="TextBox 4"/>
          <p:cNvSpPr txBox="1">
            <a:spLocks noChangeArrowheads="1"/>
          </p:cNvSpPr>
          <p:nvPr/>
        </p:nvSpPr>
        <p:spPr bwMode="auto">
          <a:xfrm>
            <a:off x="0" y="457200"/>
            <a:ext cx="9144000" cy="708025"/>
          </a:xfrm>
          <a:prstGeom prst="rect">
            <a:avLst/>
          </a:prstGeom>
          <a:noFill/>
          <a:ln w="9525">
            <a:noFill/>
            <a:miter lim="800000"/>
            <a:headEnd/>
            <a:tailEnd/>
          </a:ln>
        </p:spPr>
        <p:txBody>
          <a:bodyPr>
            <a:spAutoFit/>
          </a:bodyPr>
          <a:lstStyle/>
          <a:p>
            <a:r>
              <a:rPr lang="en-US" sz="4000" b="1" dirty="0">
                <a:latin typeface="Arial" charset="0"/>
                <a:cs typeface="Arial" charset="0"/>
              </a:rPr>
              <a:t>  </a:t>
            </a:r>
            <a:endParaRPr lang="en-US" sz="4400" dirty="0">
              <a:latin typeface="Arial" charset="0"/>
              <a:cs typeface="Arial" charset="0"/>
            </a:endParaRPr>
          </a:p>
        </p:txBody>
      </p:sp>
      <p:pic>
        <p:nvPicPr>
          <p:cNvPr id="3078" name="Picture 7" descr="C:\Documents and Settings\Owner\My Documents\My Pictures\Elderly People\depression.jpg"/>
          <p:cNvPicPr>
            <a:picLocks noChangeAspect="1" noChangeArrowheads="1"/>
          </p:cNvPicPr>
          <p:nvPr/>
        </p:nvPicPr>
        <p:blipFill>
          <a:blip r:embed="rId4" cstate="print"/>
          <a:srcRect/>
          <a:stretch>
            <a:fillRect/>
          </a:stretch>
        </p:blipFill>
        <p:spPr bwMode="auto">
          <a:xfrm>
            <a:off x="457200" y="4572000"/>
            <a:ext cx="1181100" cy="1778000"/>
          </a:xfrm>
          <a:prstGeom prst="rect">
            <a:avLst/>
          </a:prstGeom>
          <a:noFill/>
          <a:ln w="9525">
            <a:noFill/>
            <a:miter lim="800000"/>
            <a:headEnd/>
            <a:tailEnd/>
          </a:ln>
        </p:spPr>
      </p:pic>
      <p:pic>
        <p:nvPicPr>
          <p:cNvPr id="3079" name="Picture 14" descr="Image of a hand holding a cigarette."/>
          <p:cNvPicPr>
            <a:picLocks noChangeAspect="1" noChangeArrowheads="1"/>
          </p:cNvPicPr>
          <p:nvPr/>
        </p:nvPicPr>
        <p:blipFill>
          <a:blip r:embed="rId5" cstate="print"/>
          <a:srcRect/>
          <a:stretch>
            <a:fillRect/>
          </a:stretch>
        </p:blipFill>
        <p:spPr bwMode="auto">
          <a:xfrm>
            <a:off x="7620000" y="4648200"/>
            <a:ext cx="1319213" cy="1924050"/>
          </a:xfrm>
          <a:prstGeom prst="rect">
            <a:avLst/>
          </a:prstGeom>
          <a:noFill/>
          <a:ln w="9525">
            <a:noFill/>
            <a:miter lim="800000"/>
            <a:headEnd/>
            <a:tailEnd/>
          </a:ln>
        </p:spPr>
      </p:pic>
      <p:pic>
        <p:nvPicPr>
          <p:cNvPr id="3080" name="Picture 9" descr="C:\Documents and Settings\Owner\My Documents\My Pictures\Pictures of elderly  2008\humped over with walker.jpg"/>
          <p:cNvPicPr>
            <a:picLocks noChangeAspect="1" noChangeArrowheads="1"/>
          </p:cNvPicPr>
          <p:nvPr/>
        </p:nvPicPr>
        <p:blipFill>
          <a:blip r:embed="rId6" cstate="print"/>
          <a:srcRect/>
          <a:stretch>
            <a:fillRect/>
          </a:stretch>
        </p:blipFill>
        <p:spPr bwMode="auto">
          <a:xfrm>
            <a:off x="6781800" y="3429000"/>
            <a:ext cx="2057400" cy="1236663"/>
          </a:xfrm>
          <a:prstGeom prst="rect">
            <a:avLst/>
          </a:prstGeom>
          <a:noFill/>
          <a:ln w="9525">
            <a:noFill/>
            <a:miter lim="800000"/>
            <a:headEnd/>
            <a:tailEnd/>
          </a:ln>
        </p:spPr>
      </p:pic>
      <p:pic>
        <p:nvPicPr>
          <p:cNvPr id="3081" name="Picture 12" descr="Image of a woman with a headache."/>
          <p:cNvPicPr>
            <a:picLocks noChangeAspect="1" noChangeArrowheads="1"/>
          </p:cNvPicPr>
          <p:nvPr/>
        </p:nvPicPr>
        <p:blipFill>
          <a:blip r:embed="rId7" cstate="print"/>
          <a:srcRect/>
          <a:stretch>
            <a:fillRect/>
          </a:stretch>
        </p:blipFill>
        <p:spPr bwMode="auto">
          <a:xfrm>
            <a:off x="1600200" y="3352800"/>
            <a:ext cx="1214438"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905000"/>
          </a:xfrm>
        </p:spPr>
        <p:txBody>
          <a:bodyPr/>
          <a:lstStyle/>
          <a:p>
            <a:pPr algn="ctr" eaLnBrk="1" hangingPunct="1"/>
            <a:r>
              <a:rPr lang="en-US" sz="4000" b="1" smtClean="0">
                <a:latin typeface="Arial" charset="0"/>
                <a:cs typeface="Arial" charset="0"/>
              </a:rPr>
              <a:t>Items J0300 - J0600</a:t>
            </a:r>
            <a:br>
              <a:rPr lang="en-US" sz="4000" b="1" smtClean="0">
                <a:latin typeface="Arial" charset="0"/>
                <a:cs typeface="Arial" charset="0"/>
              </a:rPr>
            </a:br>
            <a:r>
              <a:rPr lang="en-US" sz="4000" b="1" smtClean="0">
                <a:latin typeface="Arial" charset="0"/>
                <a:cs typeface="Arial" charset="0"/>
              </a:rPr>
              <a:t>Presence, Frequency, Effect on Function, Intensity</a:t>
            </a:r>
            <a:r>
              <a:rPr lang="en-US" sz="4000" smtClean="0">
                <a:latin typeface="Arial" charset="0"/>
                <a:cs typeface="Arial" charset="0"/>
              </a:rPr>
              <a:t> </a:t>
            </a:r>
          </a:p>
        </p:txBody>
      </p:sp>
      <p:sp>
        <p:nvSpPr>
          <p:cNvPr id="11267" name="Rectangle 3"/>
          <p:cNvSpPr>
            <a:spLocks noGrp="1" noChangeArrowheads="1"/>
          </p:cNvSpPr>
          <p:nvPr>
            <p:ph sz="quarter" idx="1"/>
          </p:nvPr>
        </p:nvSpPr>
        <p:spPr>
          <a:xfrm>
            <a:off x="228600" y="1752600"/>
            <a:ext cx="8915400" cy="5105400"/>
          </a:xfrm>
        </p:spPr>
        <p:txBody>
          <a:bodyPr/>
          <a:lstStyle/>
          <a:p>
            <a:pPr eaLnBrk="1" hangingPunct="1">
              <a:spcBef>
                <a:spcPct val="0"/>
              </a:spcBef>
            </a:pPr>
            <a:r>
              <a:rPr lang="en-US" dirty="0" smtClean="0">
                <a:latin typeface="Arial" charset="0"/>
                <a:cs typeface="Arial" charset="0"/>
              </a:rPr>
              <a:t>Conduct interview </a:t>
            </a:r>
            <a:r>
              <a:rPr lang="en-US" b="1" dirty="0" smtClean="0">
                <a:latin typeface="Arial" charset="0"/>
                <a:cs typeface="Arial" charset="0"/>
              </a:rPr>
              <a:t>day before ARD or on ARD</a:t>
            </a:r>
            <a:r>
              <a:rPr lang="en-US" dirty="0" smtClean="0">
                <a:latin typeface="Arial" charset="0"/>
                <a:cs typeface="Arial" charset="0"/>
              </a:rPr>
              <a:t> to capture pain episodes during look back period</a:t>
            </a:r>
          </a:p>
          <a:p>
            <a:pPr eaLnBrk="1" hangingPunct="1">
              <a:spcBef>
                <a:spcPct val="0"/>
              </a:spcBef>
            </a:pPr>
            <a:r>
              <a:rPr lang="en-US" dirty="0" smtClean="0">
                <a:latin typeface="Arial" charset="0"/>
                <a:cs typeface="Arial" charset="0"/>
              </a:rPr>
              <a:t>Introduce interview topic and purpose</a:t>
            </a:r>
          </a:p>
          <a:p>
            <a:pPr eaLnBrk="1" hangingPunct="1">
              <a:spcBef>
                <a:spcPct val="0"/>
              </a:spcBef>
            </a:pPr>
            <a:r>
              <a:rPr lang="en-US" dirty="0" smtClean="0">
                <a:latin typeface="Arial" charset="0"/>
                <a:cs typeface="Arial" charset="0"/>
              </a:rPr>
              <a:t>Ask each item in order provided</a:t>
            </a:r>
          </a:p>
          <a:p>
            <a:pPr eaLnBrk="1" hangingPunct="1">
              <a:spcBef>
                <a:spcPct val="0"/>
              </a:spcBef>
            </a:pPr>
            <a:r>
              <a:rPr lang="en-US" dirty="0" smtClean="0">
                <a:latin typeface="Arial" charset="0"/>
                <a:cs typeface="Arial" charset="0"/>
              </a:rPr>
              <a:t>May use other terms for pain or interview techniques if unsure or hesitant in answer</a:t>
            </a:r>
          </a:p>
          <a:p>
            <a:pPr eaLnBrk="1" hangingPunct="1">
              <a:spcBef>
                <a:spcPct val="0"/>
              </a:spcBef>
            </a:pPr>
            <a:r>
              <a:rPr lang="en-US" dirty="0" smtClean="0">
                <a:latin typeface="Arial" charset="0"/>
                <a:cs typeface="Arial" charset="0"/>
              </a:rPr>
              <a:t>Prompt to think about most recent pain to help determine if occurred within look-back period </a:t>
            </a:r>
          </a:p>
          <a:p>
            <a:pPr eaLnBrk="1" hangingPunct="1">
              <a:spcBef>
                <a:spcPct val="0"/>
              </a:spcBef>
            </a:pPr>
            <a:r>
              <a:rPr lang="en-US" dirty="0" smtClean="0">
                <a:latin typeface="Arial" charset="0"/>
                <a:cs typeface="Arial" charset="0"/>
              </a:rPr>
              <a:t>Go to next question if chooses not to answer </a:t>
            </a:r>
          </a:p>
          <a:p>
            <a:pPr eaLnBrk="1" hangingPunct="1">
              <a:lnSpc>
                <a:spcPct val="80000"/>
              </a:lnSpc>
            </a:pPr>
            <a:endParaRPr lang="en-US" sz="2800" dirty="0" smtClean="0">
              <a:latin typeface="Arial" charset="0"/>
              <a:cs typeface="Arial" charset="0"/>
            </a:endParaRPr>
          </a:p>
        </p:txBody>
      </p:sp>
      <p:pic>
        <p:nvPicPr>
          <p:cNvPr id="11268" name="Picture 3" descr="Audio_Symbol"/>
          <p:cNvPicPr>
            <a:picLocks noChangeAspect="1" noChangeArrowheads="1"/>
          </p:cNvPicPr>
          <p:nvPr/>
        </p:nvPicPr>
        <p:blipFill>
          <a:blip r:embed="rId3" cstate="print"/>
          <a:srcRect/>
          <a:stretch>
            <a:fillRect/>
          </a:stretch>
        </p:blipFill>
        <p:spPr bwMode="auto">
          <a:xfrm>
            <a:off x="7696200" y="12192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algn="ctr" eaLnBrk="1" hangingPunct="1"/>
            <a:r>
              <a:rPr lang="en-US" sz="4000" b="1" smtClean="0">
                <a:latin typeface="Arial" charset="0"/>
                <a:cs typeface="Arial" charset="0"/>
              </a:rPr>
              <a:t>J0300 - J0600 - Interview</a:t>
            </a:r>
          </a:p>
        </p:txBody>
      </p:sp>
      <p:sp>
        <p:nvSpPr>
          <p:cNvPr id="12291" name="Rectangle 3"/>
          <p:cNvSpPr>
            <a:spLocks noGrp="1"/>
          </p:cNvSpPr>
          <p:nvPr>
            <p:ph type="body" idx="1"/>
          </p:nvPr>
        </p:nvSpPr>
        <p:spPr>
          <a:xfrm>
            <a:off x="381000" y="1219200"/>
            <a:ext cx="8305800" cy="4800600"/>
          </a:xfrm>
        </p:spPr>
        <p:txBody>
          <a:bodyPr/>
          <a:lstStyle/>
          <a:p>
            <a:pPr eaLnBrk="1" hangingPunct="1"/>
            <a:r>
              <a:rPr lang="en-US" dirty="0" smtClean="0">
                <a:latin typeface="Arial" charset="0"/>
                <a:cs typeface="Arial" charset="0"/>
              </a:rPr>
              <a:t>Introduction before interview</a:t>
            </a:r>
          </a:p>
          <a:p>
            <a:pPr lvl="1" eaLnBrk="1" hangingPunct="1">
              <a:spcBef>
                <a:spcPct val="0"/>
              </a:spcBef>
              <a:spcAft>
                <a:spcPts val="600"/>
              </a:spcAft>
            </a:pPr>
            <a:r>
              <a:rPr lang="en-US" dirty="0" smtClean="0">
                <a:solidFill>
                  <a:srgbClr val="000000"/>
                </a:solidFill>
                <a:latin typeface="Times New Roman" pitchFamily="18" charset="0"/>
                <a:cs typeface="Arial" charset="0"/>
              </a:rPr>
              <a:t>Suggested language: </a:t>
            </a:r>
          </a:p>
          <a:p>
            <a:pPr lvl="1" eaLnBrk="1" hangingPunct="1">
              <a:spcBef>
                <a:spcPct val="0"/>
              </a:spcBef>
              <a:spcAft>
                <a:spcPts val="600"/>
              </a:spcAft>
              <a:buFont typeface="Wingdings 2" pitchFamily="18" charset="2"/>
              <a:buNone/>
            </a:pPr>
            <a:r>
              <a:rPr lang="en-US" b="1" i="1" dirty="0" smtClean="0">
                <a:solidFill>
                  <a:schemeClr val="bg2">
                    <a:lumMod val="50000"/>
                  </a:schemeClr>
                </a:solidFill>
                <a:latin typeface="Arial" charset="0"/>
                <a:cs typeface="Arial" charset="0"/>
              </a:rPr>
              <a:t>“</a:t>
            </a:r>
            <a:r>
              <a:rPr lang="en-US" b="1" i="1" dirty="0" smtClean="0">
                <a:solidFill>
                  <a:schemeClr val="tx2">
                    <a:lumMod val="75000"/>
                  </a:schemeClr>
                </a:solidFill>
                <a:latin typeface="Arial Narrow" pitchFamily="34" charset="0"/>
                <a:cs typeface="Arial" charset="0"/>
              </a:rPr>
              <a:t>I’d like to ask you some questions about pain. The reason I am asking these questions is to understand how often you have pain, how severe it is, and how pain affects your daily activities. This will help us to develop the best plan of care to help manage your pain.” </a:t>
            </a:r>
          </a:p>
          <a:p>
            <a:pPr lvl="2" eaLnBrk="1" hangingPunct="1"/>
            <a:endParaRPr lang="en-US" sz="3200" b="1" i="1" dirty="0" smtClean="0">
              <a:solidFill>
                <a:schemeClr val="tx2">
                  <a:lumMod val="75000"/>
                </a:schemeClr>
              </a:solidFill>
              <a:latin typeface="Times New Roman" pitchFamily="18" charset="0"/>
              <a:cs typeface="Arial" charset="0"/>
            </a:endParaRPr>
          </a:p>
          <a:p>
            <a:pPr lvl="2" eaLnBrk="1" hangingPunct="1"/>
            <a:endParaRPr lang="en-US" sz="3200" dirty="0" smtClean="0">
              <a:solidFill>
                <a:schemeClr val="tx2">
                  <a:lumMod val="75000"/>
                </a:schemeClr>
              </a:solidFill>
              <a:latin typeface="Times New Roman" pitchFamily="18" charset="0"/>
              <a:cs typeface="Arial" charset="0"/>
            </a:endParaRPr>
          </a:p>
          <a:p>
            <a:pPr lvl="2" eaLnBrk="1" hangingPunct="1">
              <a:buFont typeface="Wingdings 2" pitchFamily="18" charset="2"/>
              <a:buNone/>
            </a:pPr>
            <a:endParaRPr lang="en-US" sz="3200" b="1" dirty="0" smtClean="0">
              <a:solidFill>
                <a:schemeClr val="tx2">
                  <a:lumMod val="75000"/>
                </a:schemeClr>
              </a:solidFill>
              <a:latin typeface="Arial" charset="0"/>
              <a:cs typeface="Arial" charset="0"/>
            </a:endParaRPr>
          </a:p>
        </p:txBody>
      </p:sp>
      <p:pic>
        <p:nvPicPr>
          <p:cNvPr id="12292" name="Picture 3" descr="Audio_Symbol"/>
          <p:cNvPicPr>
            <a:picLocks noChangeAspect="1" noChangeArrowheads="1"/>
          </p:cNvPicPr>
          <p:nvPr/>
        </p:nvPicPr>
        <p:blipFill>
          <a:blip r:embed="rId3" cstate="print"/>
          <a:srcRect/>
          <a:stretch>
            <a:fillRect/>
          </a:stretch>
        </p:blipFill>
        <p:spPr bwMode="auto">
          <a:xfrm>
            <a:off x="6934200" y="990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295400"/>
          </a:xfrm>
        </p:spPr>
        <p:txBody>
          <a:bodyPr/>
          <a:lstStyle/>
          <a:p>
            <a:pPr algn="ctr" eaLnBrk="1" hangingPunct="1"/>
            <a:r>
              <a:rPr lang="en-US" sz="4000" b="1" dirty="0" smtClean="0">
                <a:latin typeface="Arial" charset="0"/>
                <a:cs typeface="Arial" charset="0"/>
              </a:rPr>
              <a:t>J0300: Pain Presence</a:t>
            </a:r>
            <a:br>
              <a:rPr lang="en-US" sz="4000" b="1" dirty="0" smtClean="0">
                <a:latin typeface="Arial" charset="0"/>
                <a:cs typeface="Arial" charset="0"/>
              </a:rPr>
            </a:br>
            <a:r>
              <a:rPr lang="en-US" sz="2400" b="1" dirty="0" smtClean="0">
                <a:latin typeface="Arial" charset="0"/>
                <a:cs typeface="Arial" charset="0"/>
              </a:rPr>
              <a:t>Have you had pain or hurting anytime in the last 5 days?</a:t>
            </a:r>
          </a:p>
        </p:txBody>
      </p:sp>
      <p:sp>
        <p:nvSpPr>
          <p:cNvPr id="13315" name="Rectangle 3"/>
          <p:cNvSpPr>
            <a:spLocks noGrp="1" noChangeArrowheads="1"/>
          </p:cNvSpPr>
          <p:nvPr>
            <p:ph sz="quarter" idx="1"/>
          </p:nvPr>
        </p:nvSpPr>
        <p:spPr>
          <a:xfrm>
            <a:off x="0" y="3352800"/>
            <a:ext cx="9144000" cy="3733800"/>
          </a:xfrm>
        </p:spPr>
        <p:txBody>
          <a:bodyPr/>
          <a:lstStyle/>
          <a:p>
            <a:pPr eaLnBrk="1" hangingPunct="1">
              <a:spcBef>
                <a:spcPct val="0"/>
              </a:spcBef>
            </a:pPr>
            <a:r>
              <a:rPr lang="en-US" sz="2800" b="1" dirty="0" smtClean="0">
                <a:solidFill>
                  <a:srgbClr val="000000"/>
                </a:solidFill>
                <a:latin typeface="Arial" charset="0"/>
                <a:cs typeface="Arial" charset="0"/>
              </a:rPr>
              <a:t>Code 0. No pain. </a:t>
            </a:r>
            <a:r>
              <a:rPr lang="en-US" sz="2800" dirty="0" smtClean="0">
                <a:solidFill>
                  <a:srgbClr val="000000"/>
                </a:solidFill>
                <a:latin typeface="Arial" charset="0"/>
                <a:cs typeface="Arial" charset="0"/>
              </a:rPr>
              <a:t>Even if due to having received pain management interventions</a:t>
            </a:r>
          </a:p>
          <a:p>
            <a:pPr lvl="1" eaLnBrk="1" hangingPunct="1">
              <a:spcBef>
                <a:spcPct val="0"/>
              </a:spcBef>
            </a:pPr>
            <a:r>
              <a:rPr lang="en-US" sz="2800" dirty="0" smtClean="0">
                <a:solidFill>
                  <a:srgbClr val="000000"/>
                </a:solidFill>
                <a:latin typeface="Arial" charset="0"/>
                <a:cs typeface="Arial" charset="0"/>
              </a:rPr>
              <a:t>If Code 0, interview complete.</a:t>
            </a:r>
          </a:p>
          <a:p>
            <a:pPr lvl="1" eaLnBrk="1" hangingPunct="1">
              <a:spcBef>
                <a:spcPct val="0"/>
              </a:spcBef>
            </a:pPr>
            <a:r>
              <a:rPr lang="en-US" sz="2800" b="1" dirty="0" smtClean="0">
                <a:solidFill>
                  <a:srgbClr val="FF0000"/>
                </a:solidFill>
                <a:latin typeface="Arial" charset="0"/>
                <a:cs typeface="Arial" charset="0"/>
                <a:sym typeface="Wingdings" pitchFamily="2" charset="2"/>
              </a:rPr>
              <a:t></a:t>
            </a:r>
            <a:r>
              <a:rPr lang="en-US" sz="2800" b="1" dirty="0" smtClean="0">
                <a:solidFill>
                  <a:srgbClr val="FF0000"/>
                </a:solidFill>
                <a:latin typeface="Arial" charset="0"/>
                <a:cs typeface="Arial" charset="0"/>
              </a:rPr>
              <a:t>SKIP </a:t>
            </a:r>
            <a:r>
              <a:rPr lang="en-US" sz="2800" dirty="0" smtClean="0">
                <a:solidFill>
                  <a:srgbClr val="000000"/>
                </a:solidFill>
                <a:latin typeface="Arial" charset="0"/>
                <a:cs typeface="Arial" charset="0"/>
              </a:rPr>
              <a:t>to J1100: </a:t>
            </a:r>
            <a:r>
              <a:rPr lang="en-US" sz="2800" b="1" dirty="0" smtClean="0">
                <a:solidFill>
                  <a:srgbClr val="000000"/>
                </a:solidFill>
                <a:latin typeface="Arial" charset="0"/>
                <a:cs typeface="Arial" charset="0"/>
              </a:rPr>
              <a:t>Shortness of Breath</a:t>
            </a:r>
            <a:endParaRPr lang="en-US" sz="2800" u="sng" dirty="0" smtClean="0">
              <a:solidFill>
                <a:srgbClr val="000000"/>
              </a:solidFill>
              <a:latin typeface="Arial" charset="0"/>
              <a:cs typeface="Arial" charset="0"/>
            </a:endParaRPr>
          </a:p>
          <a:p>
            <a:pPr eaLnBrk="1" hangingPunct="1">
              <a:spcBef>
                <a:spcPct val="0"/>
              </a:spcBef>
            </a:pPr>
            <a:r>
              <a:rPr lang="en-US" sz="2800" b="1" dirty="0" smtClean="0">
                <a:solidFill>
                  <a:srgbClr val="000000"/>
                </a:solidFill>
                <a:latin typeface="Arial" charset="0"/>
                <a:cs typeface="Arial" charset="0"/>
              </a:rPr>
              <a:t>Code 9. Unable to answer. </a:t>
            </a:r>
            <a:r>
              <a:rPr lang="en-US" sz="2800" dirty="0" smtClean="0">
                <a:solidFill>
                  <a:srgbClr val="000000"/>
                </a:solidFill>
                <a:latin typeface="Arial" charset="0"/>
                <a:cs typeface="Arial" charset="0"/>
              </a:rPr>
              <a:t>Unable to answer, does not respond, or gives nonsensical response. </a:t>
            </a:r>
          </a:p>
          <a:p>
            <a:pPr lvl="1" eaLnBrk="1" hangingPunct="1">
              <a:spcBef>
                <a:spcPct val="0"/>
              </a:spcBef>
            </a:pPr>
            <a:r>
              <a:rPr lang="en-US" sz="2800" b="1" dirty="0" smtClean="0">
                <a:solidFill>
                  <a:srgbClr val="FF0000"/>
                </a:solidFill>
                <a:latin typeface="Arial" charset="0"/>
                <a:cs typeface="Arial" charset="0"/>
                <a:sym typeface="Wingdings" pitchFamily="2" charset="2"/>
              </a:rPr>
              <a:t></a:t>
            </a:r>
            <a:r>
              <a:rPr lang="en-US" sz="2800" b="1" dirty="0" smtClean="0">
                <a:solidFill>
                  <a:srgbClr val="FF0000"/>
                </a:solidFill>
                <a:latin typeface="Arial" charset="0"/>
                <a:cs typeface="Arial" charset="0"/>
              </a:rPr>
              <a:t>SKIP </a:t>
            </a:r>
            <a:r>
              <a:rPr lang="en-US" sz="2800" dirty="0" smtClean="0">
                <a:latin typeface="Arial" charset="0"/>
                <a:cs typeface="Arial" charset="0"/>
              </a:rPr>
              <a:t>to J0800: Indicators of Pain or Possible Pain item </a:t>
            </a:r>
          </a:p>
          <a:p>
            <a:pPr eaLnBrk="1" hangingPunct="1"/>
            <a:endParaRPr lang="en-US" sz="2800" u="sng" dirty="0" smtClean="0">
              <a:solidFill>
                <a:srgbClr val="000000"/>
              </a:solidFill>
              <a:latin typeface="Arial" charset="0"/>
              <a:cs typeface="Arial" charset="0"/>
            </a:endParaRPr>
          </a:p>
        </p:txBody>
      </p:sp>
      <p:pic>
        <p:nvPicPr>
          <p:cNvPr id="13316" name="Picture 4"/>
          <p:cNvPicPr>
            <a:picLocks noChangeAspect="1" noChangeArrowheads="1"/>
          </p:cNvPicPr>
          <p:nvPr/>
        </p:nvPicPr>
        <p:blipFill>
          <a:blip r:embed="rId3" cstate="print"/>
          <a:srcRect r="33086"/>
          <a:stretch>
            <a:fillRect/>
          </a:stretch>
        </p:blipFill>
        <p:spPr bwMode="auto">
          <a:xfrm>
            <a:off x="0" y="1295400"/>
            <a:ext cx="9144000" cy="211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7" name="Picture 6" descr="Audio_Symbol"/>
          <p:cNvPicPr>
            <a:picLocks noChangeAspect="1" noChangeArrowheads="1"/>
          </p:cNvPicPr>
          <p:nvPr/>
        </p:nvPicPr>
        <p:blipFill>
          <a:blip r:embed="rId4" cstate="print"/>
          <a:srcRect/>
          <a:stretch>
            <a:fillRect/>
          </a:stretch>
        </p:blipFill>
        <p:spPr bwMode="auto">
          <a:xfrm>
            <a:off x="7543800" y="1387474"/>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14400"/>
          </a:xfrm>
        </p:spPr>
        <p:txBody>
          <a:bodyPr/>
          <a:lstStyle/>
          <a:p>
            <a:pPr algn="ctr" eaLnBrk="1" hangingPunct="1"/>
            <a:r>
              <a:rPr lang="en-US" sz="3600" b="1" dirty="0" smtClean="0">
                <a:latin typeface="Arial" charset="0"/>
                <a:cs typeface="Arial" charset="0"/>
              </a:rPr>
              <a:t>J0400: Pain </a:t>
            </a:r>
            <a:r>
              <a:rPr lang="en-US" sz="3600" b="1" dirty="0">
                <a:latin typeface="Arial" charset="0"/>
                <a:cs typeface="Arial" charset="0"/>
              </a:rPr>
              <a:t>Frequency</a:t>
            </a:r>
            <a:br>
              <a:rPr lang="en-US" sz="3600" b="1" dirty="0">
                <a:latin typeface="Arial" charset="0"/>
                <a:cs typeface="Arial" charset="0"/>
              </a:rPr>
            </a:br>
            <a:r>
              <a:rPr lang="en-US" sz="2400" b="1" dirty="0">
                <a:latin typeface="Arial" charset="0"/>
                <a:cs typeface="Arial" charset="0"/>
              </a:rPr>
              <a:t>How much of the time have you experienced pain or hurting?</a:t>
            </a:r>
            <a:endParaRPr lang="en-US" sz="2400" b="1" dirty="0" smtClean="0">
              <a:latin typeface="Arial" charset="0"/>
              <a:cs typeface="Arial" charset="0"/>
            </a:endParaRPr>
          </a:p>
        </p:txBody>
      </p:sp>
      <p:sp>
        <p:nvSpPr>
          <p:cNvPr id="14339" name="Rectangle 3"/>
          <p:cNvSpPr>
            <a:spLocks noGrp="1" noChangeArrowheads="1"/>
          </p:cNvSpPr>
          <p:nvPr>
            <p:ph sz="quarter" idx="1"/>
          </p:nvPr>
        </p:nvSpPr>
        <p:spPr>
          <a:xfrm>
            <a:off x="0" y="2362200"/>
            <a:ext cx="9144000" cy="4495800"/>
          </a:xfrm>
        </p:spPr>
        <p:txBody>
          <a:bodyPr/>
          <a:lstStyle/>
          <a:p>
            <a:pPr eaLnBrk="1" hangingPunct="1"/>
            <a:r>
              <a:rPr lang="en-US" sz="2600" dirty="0" smtClean="0">
                <a:latin typeface="Arial" charset="0"/>
                <a:cs typeface="Arial" charset="0"/>
              </a:rPr>
              <a:t>Code most frequent response, if difficulty selecting between two responses</a:t>
            </a:r>
          </a:p>
          <a:p>
            <a:pPr eaLnBrk="1" hangingPunct="1"/>
            <a:r>
              <a:rPr lang="en-US" sz="2600" dirty="0" smtClean="0">
                <a:latin typeface="Arial" charset="0"/>
                <a:cs typeface="Arial" charset="0"/>
              </a:rPr>
              <a:t>Do not give definition of responses.</a:t>
            </a:r>
          </a:p>
          <a:p>
            <a:pPr lvl="1" eaLnBrk="1" hangingPunct="1"/>
            <a:r>
              <a:rPr lang="en-US" sz="2600" b="1" dirty="0" smtClean="0">
                <a:latin typeface="Arial" charset="0"/>
                <a:cs typeface="Arial" charset="0"/>
              </a:rPr>
              <a:t>1. Almost constantly; </a:t>
            </a:r>
          </a:p>
          <a:p>
            <a:pPr lvl="1" eaLnBrk="1" hangingPunct="1"/>
            <a:r>
              <a:rPr lang="en-US" sz="2600" b="1" dirty="0" smtClean="0">
                <a:latin typeface="Arial" charset="0"/>
                <a:cs typeface="Arial" charset="0"/>
              </a:rPr>
              <a:t>2. Frequently</a:t>
            </a:r>
          </a:p>
          <a:p>
            <a:pPr lvl="1" eaLnBrk="1" hangingPunct="1"/>
            <a:r>
              <a:rPr lang="en-US" sz="2600" b="1" dirty="0" smtClean="0">
                <a:latin typeface="Arial" charset="0"/>
                <a:cs typeface="Arial" charset="0"/>
              </a:rPr>
              <a:t>3. Occasionally; </a:t>
            </a:r>
          </a:p>
          <a:p>
            <a:pPr lvl="1" eaLnBrk="1" hangingPunct="1"/>
            <a:r>
              <a:rPr lang="en-US" sz="2600" b="1" dirty="0" smtClean="0">
                <a:latin typeface="Arial" charset="0"/>
                <a:cs typeface="Arial" charset="0"/>
              </a:rPr>
              <a:t>4. Rarely </a:t>
            </a:r>
          </a:p>
          <a:p>
            <a:pPr eaLnBrk="1" hangingPunct="1"/>
            <a:r>
              <a:rPr lang="en-US" sz="2600" b="1" dirty="0" smtClean="0">
                <a:latin typeface="Arial" charset="0"/>
                <a:cs typeface="Arial" charset="0"/>
              </a:rPr>
              <a:t>Code 9. Unable to Answer.</a:t>
            </a:r>
            <a:r>
              <a:rPr lang="en-US" sz="2600" dirty="0" smtClean="0">
                <a:latin typeface="Arial" charset="0"/>
                <a:cs typeface="Arial" charset="0"/>
              </a:rPr>
              <a:t> Unable to respond, does not respond, or gives nonsensical answer. </a:t>
            </a:r>
            <a:r>
              <a:rPr lang="en-US" sz="2600" u="sng" dirty="0" smtClean="0">
                <a:latin typeface="Arial" charset="0"/>
                <a:cs typeface="Arial" charset="0"/>
              </a:rPr>
              <a:t>Still continue to J0500, J0600, J0700</a:t>
            </a:r>
            <a:r>
              <a:rPr lang="en-US" sz="2800" u="sng" dirty="0" smtClean="0">
                <a:latin typeface="Arial" charset="0"/>
                <a:cs typeface="Arial" charset="0"/>
              </a:rPr>
              <a:t>.</a:t>
            </a:r>
          </a:p>
        </p:txBody>
      </p:sp>
      <p:pic>
        <p:nvPicPr>
          <p:cNvPr id="15364" name="Picture 6"/>
          <p:cNvPicPr>
            <a:picLocks noChangeAspect="1" noChangeArrowheads="1"/>
          </p:cNvPicPr>
          <p:nvPr/>
        </p:nvPicPr>
        <p:blipFill>
          <a:blip r:embed="rId3" cstate="print"/>
          <a:srcRect r="14490"/>
          <a:stretch>
            <a:fillRect/>
          </a:stretch>
        </p:blipFill>
        <p:spPr bwMode="auto">
          <a:xfrm>
            <a:off x="304800" y="838201"/>
            <a:ext cx="81534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1" name="Picture 6" descr="Audio_Symbol"/>
          <p:cNvPicPr>
            <a:picLocks noChangeAspect="1" noChangeArrowheads="1"/>
          </p:cNvPicPr>
          <p:nvPr/>
        </p:nvPicPr>
        <p:blipFill>
          <a:blip r:embed="rId4" cstate="print"/>
          <a:srcRect/>
          <a:stretch>
            <a:fillRect/>
          </a:stretch>
        </p:blipFill>
        <p:spPr bwMode="auto">
          <a:xfrm>
            <a:off x="6858000" y="33528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219200"/>
          </a:xfrm>
        </p:spPr>
        <p:txBody>
          <a:bodyPr/>
          <a:lstStyle/>
          <a:p>
            <a:pPr algn="ctr" eaLnBrk="1" hangingPunct="1"/>
            <a:r>
              <a:rPr lang="en-US" sz="3200" b="1" dirty="0" smtClean="0">
                <a:latin typeface="Arial" charset="0"/>
                <a:cs typeface="Arial" charset="0"/>
              </a:rPr>
              <a:t>J0500: Pain Effect on Function </a:t>
            </a:r>
            <a:br>
              <a:rPr lang="en-US" sz="3200" b="1" dirty="0" smtClean="0">
                <a:latin typeface="Arial" charset="0"/>
                <a:cs typeface="Arial" charset="0"/>
              </a:rPr>
            </a:br>
            <a:r>
              <a:rPr lang="en-US" sz="3200" b="1" dirty="0" smtClean="0">
                <a:latin typeface="Arial" charset="0"/>
                <a:cs typeface="Arial" charset="0"/>
              </a:rPr>
              <a:t>A. Sleep at Night  B. Day to Day Activities</a:t>
            </a:r>
          </a:p>
        </p:txBody>
      </p:sp>
      <p:sp>
        <p:nvSpPr>
          <p:cNvPr id="15363" name="Rectangle 3"/>
          <p:cNvSpPr>
            <a:spLocks noGrp="1" noChangeArrowheads="1"/>
          </p:cNvSpPr>
          <p:nvPr>
            <p:ph sz="quarter" idx="1"/>
          </p:nvPr>
        </p:nvSpPr>
        <p:spPr/>
        <p:txBody>
          <a:bodyPr/>
          <a:lstStyle/>
          <a:p>
            <a:pPr eaLnBrk="1" hangingPunct="1"/>
            <a:endParaRPr lang="en-US" smtClean="0">
              <a:solidFill>
                <a:srgbClr val="000000"/>
              </a:solidFill>
              <a:latin typeface="Arial" charset="0"/>
              <a:cs typeface="Arial" charset="0"/>
            </a:endParaRPr>
          </a:p>
          <a:p>
            <a:pPr eaLnBrk="1" hangingPunct="1"/>
            <a:endParaRPr lang="en-US" smtClean="0">
              <a:latin typeface="Arial" charset="0"/>
              <a:cs typeface="Arial" charset="0"/>
            </a:endParaRPr>
          </a:p>
        </p:txBody>
      </p:sp>
      <p:pic>
        <p:nvPicPr>
          <p:cNvPr id="17412" name="Picture 4"/>
          <p:cNvPicPr>
            <a:picLocks noChangeAspect="1" noChangeArrowheads="1"/>
          </p:cNvPicPr>
          <p:nvPr/>
        </p:nvPicPr>
        <p:blipFill>
          <a:blip r:embed="rId3" cstate="print"/>
          <a:srcRect r="11765"/>
          <a:stretch>
            <a:fillRect/>
          </a:stretch>
        </p:blipFill>
        <p:spPr bwMode="auto">
          <a:xfrm>
            <a:off x="0" y="1143000"/>
            <a:ext cx="9144000" cy="219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65" name="Text Box 7"/>
          <p:cNvSpPr txBox="1">
            <a:spLocks noChangeArrowheads="1"/>
          </p:cNvSpPr>
          <p:nvPr/>
        </p:nvSpPr>
        <p:spPr bwMode="auto">
          <a:xfrm>
            <a:off x="152400" y="3276600"/>
            <a:ext cx="8686800" cy="3046988"/>
          </a:xfrm>
          <a:prstGeom prst="rect">
            <a:avLst/>
          </a:prstGeom>
          <a:noFill/>
          <a:ln w="9525">
            <a:noFill/>
            <a:miter lim="800000"/>
            <a:headEnd/>
            <a:tailEnd/>
          </a:ln>
        </p:spPr>
        <p:txBody>
          <a:bodyPr wrap="square">
            <a:spAutoFit/>
          </a:bodyPr>
          <a:lstStyle/>
          <a:p>
            <a:pPr marL="457200" indent="-457200">
              <a:buClr>
                <a:schemeClr val="accent1"/>
              </a:buClr>
              <a:buFont typeface="Arial" pitchFamily="34" charset="0"/>
              <a:buChar char="•"/>
              <a:defRPr/>
            </a:pPr>
            <a:r>
              <a:rPr lang="en-US" sz="3200" dirty="0" smtClean="0">
                <a:latin typeface="Arial" charset="0"/>
                <a:cs typeface="Arial" charset="0"/>
              </a:rPr>
              <a:t>Coding </a:t>
            </a:r>
            <a:r>
              <a:rPr lang="en-US" sz="3200" dirty="0">
                <a:latin typeface="Arial" charset="0"/>
                <a:cs typeface="Arial" charset="0"/>
              </a:rPr>
              <a:t>Definitions same for A. &amp; B</a:t>
            </a:r>
            <a:r>
              <a:rPr lang="en-US" sz="3200" dirty="0" smtClean="0">
                <a:latin typeface="Arial" charset="0"/>
                <a:cs typeface="Arial" charset="0"/>
              </a:rPr>
              <a:t>.</a:t>
            </a:r>
            <a:endParaRPr lang="en-US" sz="3200" dirty="0">
              <a:latin typeface="Arial" charset="0"/>
              <a:cs typeface="Arial" charset="0"/>
            </a:endParaRPr>
          </a:p>
          <a:p>
            <a:pPr lvl="1">
              <a:buClr>
                <a:schemeClr val="accent2"/>
              </a:buClr>
              <a:buFont typeface="Arial" pitchFamily="34" charset="0"/>
              <a:buChar char="•"/>
              <a:defRPr/>
            </a:pPr>
            <a:r>
              <a:rPr lang="en-US" sz="3200" b="1" dirty="0" smtClean="0">
                <a:latin typeface="Arial" charset="0"/>
                <a:cs typeface="Arial" charset="0"/>
              </a:rPr>
              <a:t>Code </a:t>
            </a:r>
            <a:r>
              <a:rPr lang="en-US" sz="3200" b="1" dirty="0">
                <a:latin typeface="Arial" charset="0"/>
                <a:cs typeface="Arial" charset="0"/>
              </a:rPr>
              <a:t>1. Yes. </a:t>
            </a:r>
            <a:r>
              <a:rPr lang="en-US" sz="3200" dirty="0">
                <a:latin typeface="Arial" charset="0"/>
                <a:cs typeface="Arial" charset="0"/>
              </a:rPr>
              <a:t>Pain </a:t>
            </a:r>
            <a:r>
              <a:rPr lang="en-US" sz="3200" dirty="0" smtClean="0">
                <a:latin typeface="Arial" charset="0"/>
                <a:cs typeface="Arial" charset="0"/>
              </a:rPr>
              <a:t>interferes </a:t>
            </a:r>
            <a:r>
              <a:rPr lang="en-US" sz="3200" dirty="0">
                <a:latin typeface="Arial" charset="0"/>
                <a:cs typeface="Arial" charset="0"/>
              </a:rPr>
              <a:t>with:</a:t>
            </a:r>
          </a:p>
          <a:p>
            <a:pPr marL="1143000" lvl="2" indent="-228600">
              <a:buClr>
                <a:schemeClr val="accent5"/>
              </a:buClr>
              <a:buFont typeface="Arial" pitchFamily="34" charset="0"/>
              <a:buChar char="•"/>
              <a:defRPr/>
            </a:pPr>
            <a:r>
              <a:rPr lang="en-US" sz="3200" dirty="0" smtClean="0">
                <a:latin typeface="Arial" charset="0"/>
                <a:cs typeface="Arial" charset="0"/>
              </a:rPr>
              <a:t>A. </a:t>
            </a:r>
            <a:r>
              <a:rPr lang="en-US" sz="3200" dirty="0">
                <a:latin typeface="Arial" charset="0"/>
                <a:cs typeface="Arial" charset="0"/>
              </a:rPr>
              <a:t>Sleep; </a:t>
            </a:r>
            <a:r>
              <a:rPr lang="en-US" sz="3200" dirty="0" smtClean="0">
                <a:latin typeface="Arial" charset="0"/>
                <a:cs typeface="Arial" charset="0"/>
              </a:rPr>
              <a:t> </a:t>
            </a:r>
          </a:p>
          <a:p>
            <a:pPr marL="1143000" lvl="2" indent="-228600">
              <a:buClr>
                <a:schemeClr val="accent5"/>
              </a:buClr>
              <a:buFont typeface="Arial" pitchFamily="34" charset="0"/>
              <a:buChar char="•"/>
              <a:defRPr/>
            </a:pPr>
            <a:r>
              <a:rPr lang="en-US" sz="3200" dirty="0" smtClean="0">
                <a:latin typeface="Arial" charset="0"/>
                <a:cs typeface="Arial" charset="0"/>
              </a:rPr>
              <a:t>B. Day-to-day activities </a:t>
            </a:r>
            <a:endParaRPr lang="en-US" sz="3200" dirty="0">
              <a:latin typeface="Arial" charset="0"/>
              <a:cs typeface="Arial" charset="0"/>
            </a:endParaRPr>
          </a:p>
          <a:p>
            <a:pPr lvl="1">
              <a:buClr>
                <a:schemeClr val="accent2"/>
              </a:buClr>
              <a:buFont typeface="Arial" pitchFamily="34" charset="0"/>
              <a:buChar char="•"/>
              <a:defRPr/>
            </a:pPr>
            <a:r>
              <a:rPr lang="en-US" sz="3200" b="1" dirty="0">
                <a:latin typeface="Arial" charset="0"/>
                <a:cs typeface="Arial" charset="0"/>
              </a:rPr>
              <a:t>Code 9. Unable to answer. </a:t>
            </a:r>
            <a:r>
              <a:rPr lang="en-US" sz="3200" dirty="0">
                <a:latin typeface="Arial" charset="0"/>
                <a:cs typeface="Arial" charset="0"/>
              </a:rPr>
              <a:t>Does not respond, or </a:t>
            </a:r>
            <a:r>
              <a:rPr lang="en-US" sz="3200" dirty="0" smtClean="0">
                <a:latin typeface="Arial" charset="0"/>
                <a:cs typeface="Arial" charset="0"/>
              </a:rPr>
              <a:t>gives </a:t>
            </a:r>
            <a:r>
              <a:rPr lang="en-US" sz="3200" dirty="0">
                <a:latin typeface="Arial" charset="0"/>
                <a:cs typeface="Arial" charset="0"/>
              </a:rPr>
              <a:t>nonsensical response.</a:t>
            </a:r>
          </a:p>
        </p:txBody>
      </p:sp>
      <p:pic>
        <p:nvPicPr>
          <p:cNvPr id="15366" name="Picture 7" descr="Audio_Symbol"/>
          <p:cNvPicPr>
            <a:picLocks noChangeAspect="1" noChangeArrowheads="1"/>
          </p:cNvPicPr>
          <p:nvPr/>
        </p:nvPicPr>
        <p:blipFill>
          <a:blip r:embed="rId4" cstate="print"/>
          <a:srcRect/>
          <a:stretch>
            <a:fillRect/>
          </a:stretch>
        </p:blipFill>
        <p:spPr bwMode="auto">
          <a:xfrm>
            <a:off x="8077200" y="1143000"/>
            <a:ext cx="685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0"/>
            <a:ext cx="8534400" cy="1143000"/>
          </a:xfrm>
        </p:spPr>
        <p:txBody>
          <a:bodyPr/>
          <a:lstStyle/>
          <a:p>
            <a:pPr algn="ctr" eaLnBrk="1" hangingPunct="1"/>
            <a:r>
              <a:rPr lang="en-US" sz="4000" b="1" smtClean="0">
                <a:latin typeface="Arial" charset="0"/>
                <a:cs typeface="Arial" charset="0"/>
              </a:rPr>
              <a:t>J0600: Pain Intensity</a:t>
            </a:r>
            <a:r>
              <a:rPr lang="en-US" sz="4000" smtClean="0">
                <a:latin typeface="Arial" charset="0"/>
                <a:cs typeface="Arial" charset="0"/>
              </a:rPr>
              <a:t> </a:t>
            </a:r>
          </a:p>
        </p:txBody>
      </p:sp>
      <p:sp>
        <p:nvSpPr>
          <p:cNvPr id="16387" name="Rectangle 3"/>
          <p:cNvSpPr>
            <a:spLocks noGrp="1" noChangeArrowheads="1"/>
          </p:cNvSpPr>
          <p:nvPr>
            <p:ph sz="quarter" idx="1"/>
          </p:nvPr>
        </p:nvSpPr>
        <p:spPr>
          <a:xfrm>
            <a:off x="228600" y="1219200"/>
            <a:ext cx="8382000" cy="5638800"/>
          </a:xfrm>
        </p:spPr>
        <p:txBody>
          <a:bodyPr/>
          <a:lstStyle/>
          <a:p>
            <a:pPr eaLnBrk="1" hangingPunct="1">
              <a:lnSpc>
                <a:spcPct val="90000"/>
              </a:lnSpc>
            </a:pPr>
            <a:r>
              <a:rPr lang="en-US" dirty="0" smtClean="0">
                <a:latin typeface="Arial" charset="0"/>
                <a:cs typeface="Arial" charset="0"/>
              </a:rPr>
              <a:t>Choice one of two Rating Scales:</a:t>
            </a:r>
          </a:p>
          <a:p>
            <a:pPr lvl="1" eaLnBrk="1" hangingPunct="1">
              <a:lnSpc>
                <a:spcPct val="90000"/>
              </a:lnSpc>
            </a:pPr>
            <a:r>
              <a:rPr lang="en-US" dirty="0" smtClean="0">
                <a:latin typeface="Arial" charset="0"/>
                <a:cs typeface="Arial" charset="0"/>
              </a:rPr>
              <a:t>Numeric (J0600A)</a:t>
            </a:r>
          </a:p>
          <a:p>
            <a:pPr lvl="1" eaLnBrk="1" hangingPunct="1">
              <a:lnSpc>
                <a:spcPct val="90000"/>
              </a:lnSpc>
            </a:pPr>
            <a:r>
              <a:rPr lang="en-US" dirty="0" smtClean="0">
                <a:latin typeface="Arial" charset="0"/>
                <a:cs typeface="Arial" charset="0"/>
              </a:rPr>
              <a:t>Verbal Descriptor (J0600B)</a:t>
            </a:r>
          </a:p>
          <a:p>
            <a:pPr eaLnBrk="1" hangingPunct="1">
              <a:lnSpc>
                <a:spcPct val="90000"/>
              </a:lnSpc>
            </a:pPr>
            <a:r>
              <a:rPr lang="en-US" dirty="0" smtClean="0">
                <a:latin typeface="Arial" charset="0"/>
                <a:cs typeface="Arial" charset="0"/>
              </a:rPr>
              <a:t>Use same Scale as on prior assessment, if possible</a:t>
            </a:r>
          </a:p>
          <a:p>
            <a:pPr eaLnBrk="1" hangingPunct="1">
              <a:lnSpc>
                <a:spcPct val="90000"/>
              </a:lnSpc>
            </a:pPr>
            <a:r>
              <a:rPr lang="en-US" dirty="0" smtClean="0">
                <a:latin typeface="Arial" charset="0"/>
                <a:cs typeface="Arial" charset="0"/>
              </a:rPr>
              <a:t>May show response options clearly printed on cue card</a:t>
            </a:r>
          </a:p>
          <a:p>
            <a:pPr lvl="1" eaLnBrk="1" hangingPunct="1">
              <a:lnSpc>
                <a:spcPct val="90000"/>
              </a:lnSpc>
            </a:pPr>
            <a:r>
              <a:rPr lang="en-US" dirty="0" smtClean="0">
                <a:latin typeface="Arial" charset="0"/>
                <a:cs typeface="Arial" charset="0"/>
              </a:rPr>
              <a:t>Resident may respond verbally, pointing to written response, or both</a:t>
            </a:r>
          </a:p>
          <a:p>
            <a:pPr eaLnBrk="1" hangingPunct="1">
              <a:lnSpc>
                <a:spcPct val="90000"/>
              </a:lnSpc>
            </a:pPr>
            <a:r>
              <a:rPr lang="en-US" dirty="0" smtClean="0">
                <a:latin typeface="Arial" charset="0"/>
                <a:cs typeface="Arial" charset="0"/>
              </a:rPr>
              <a:t>Leave code response box of scale not used “blank”</a:t>
            </a:r>
          </a:p>
          <a:p>
            <a:pPr lvl="1" eaLnBrk="1" hangingPunct="1">
              <a:lnSpc>
                <a:spcPct val="90000"/>
              </a:lnSpc>
            </a:pPr>
            <a:endParaRPr lang="en-US" dirty="0" smtClean="0">
              <a:latin typeface="Arial" charset="0"/>
              <a:cs typeface="Arial" charset="0"/>
            </a:endParaRPr>
          </a:p>
        </p:txBody>
      </p:sp>
      <p:pic>
        <p:nvPicPr>
          <p:cNvPr id="16388" name="Picture 5" descr="Audio_Symbol"/>
          <p:cNvPicPr>
            <a:picLocks noChangeAspect="1" noChangeArrowheads="1"/>
          </p:cNvPicPr>
          <p:nvPr/>
        </p:nvPicPr>
        <p:blipFill>
          <a:blip r:embed="rId3" cstate="print"/>
          <a:srcRect/>
          <a:stretch>
            <a:fillRect/>
          </a:stretch>
        </p:blipFill>
        <p:spPr bwMode="auto">
          <a:xfrm>
            <a:off x="7162800" y="6858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0"/>
            <a:ext cx="8534400" cy="609600"/>
          </a:xfrm>
        </p:spPr>
        <p:txBody>
          <a:bodyPr/>
          <a:lstStyle/>
          <a:p>
            <a:pPr algn="ctr" eaLnBrk="1" hangingPunct="1"/>
            <a:r>
              <a:rPr lang="en-US" sz="4000" b="1" dirty="0" smtClean="0">
                <a:latin typeface="Arial" charset="0"/>
                <a:cs typeface="Arial" charset="0"/>
              </a:rPr>
              <a:t>J0600: Pain Intensity</a:t>
            </a:r>
            <a:endParaRPr lang="en-US" sz="2400" b="1" dirty="0" smtClean="0">
              <a:latin typeface="Arial" charset="0"/>
              <a:cs typeface="Arial" charset="0"/>
            </a:endParaRPr>
          </a:p>
        </p:txBody>
      </p:sp>
      <p:sp>
        <p:nvSpPr>
          <p:cNvPr id="17411" name="Rectangle 3"/>
          <p:cNvSpPr>
            <a:spLocks noGrp="1" noChangeArrowheads="1"/>
          </p:cNvSpPr>
          <p:nvPr>
            <p:ph sz="quarter" idx="1"/>
          </p:nvPr>
        </p:nvSpPr>
        <p:spPr>
          <a:xfrm>
            <a:off x="25400" y="609600"/>
            <a:ext cx="9144000" cy="2209800"/>
          </a:xfrm>
        </p:spPr>
        <p:txBody>
          <a:bodyPr/>
          <a:lstStyle/>
          <a:p>
            <a:pPr eaLnBrk="1" hangingPunct="1">
              <a:lnSpc>
                <a:spcPct val="90000"/>
              </a:lnSpc>
            </a:pPr>
            <a:r>
              <a:rPr lang="en-US" sz="2700" b="1" dirty="0" smtClean="0">
                <a:latin typeface="Arial" charset="0"/>
                <a:cs typeface="Arial" charset="0"/>
              </a:rPr>
              <a:t>A.</a:t>
            </a:r>
            <a:r>
              <a:rPr lang="en-US" sz="2700" dirty="0" smtClean="0">
                <a:latin typeface="Arial" charset="0"/>
                <a:cs typeface="Arial" charset="0"/>
              </a:rPr>
              <a:t> Numeric Rating Scale (00 - 10)</a:t>
            </a:r>
          </a:p>
          <a:p>
            <a:pPr lvl="1" eaLnBrk="1" hangingPunct="1">
              <a:lnSpc>
                <a:spcPct val="90000"/>
              </a:lnSpc>
            </a:pPr>
            <a:r>
              <a:rPr lang="en-US" sz="2700" dirty="0" smtClean="0">
                <a:latin typeface="Arial" charset="0"/>
                <a:cs typeface="Arial" charset="0"/>
              </a:rPr>
              <a:t>Zero (00) = No pain </a:t>
            </a:r>
            <a:r>
              <a:rPr lang="en-US" sz="2700" dirty="0" smtClean="0">
                <a:latin typeface="Arial" charset="0"/>
                <a:cs typeface="Arial" charset="0"/>
                <a:sym typeface="Wingdings" pitchFamily="2" charset="2"/>
              </a:rPr>
              <a:t></a:t>
            </a:r>
            <a:r>
              <a:rPr lang="en-US" sz="2700" dirty="0" smtClean="0">
                <a:latin typeface="Arial" charset="0"/>
                <a:cs typeface="Arial" charset="0"/>
              </a:rPr>
              <a:t> Ten (10) = Worst Pain Possible</a:t>
            </a:r>
          </a:p>
          <a:p>
            <a:pPr lvl="1" eaLnBrk="1" hangingPunct="1">
              <a:lnSpc>
                <a:spcPct val="90000"/>
              </a:lnSpc>
            </a:pPr>
            <a:r>
              <a:rPr lang="en-US" sz="2700" dirty="0" smtClean="0">
                <a:latin typeface="Arial" charset="0"/>
                <a:cs typeface="Arial" charset="0"/>
              </a:rPr>
              <a:t>Record response as two digit number </a:t>
            </a:r>
          </a:p>
          <a:p>
            <a:pPr eaLnBrk="1" hangingPunct="1">
              <a:lnSpc>
                <a:spcPct val="90000"/>
              </a:lnSpc>
            </a:pPr>
            <a:r>
              <a:rPr lang="en-US" sz="2700" b="1" dirty="0" smtClean="0">
                <a:latin typeface="Arial" charset="0"/>
                <a:cs typeface="Arial" charset="0"/>
              </a:rPr>
              <a:t>B.</a:t>
            </a:r>
            <a:r>
              <a:rPr lang="en-US" sz="2700" dirty="0" smtClean="0">
                <a:latin typeface="Arial" charset="0"/>
                <a:cs typeface="Arial" charset="0"/>
              </a:rPr>
              <a:t> Verbal Descriptor </a:t>
            </a:r>
          </a:p>
          <a:p>
            <a:pPr lvl="1" eaLnBrk="1" hangingPunct="1">
              <a:lnSpc>
                <a:spcPct val="90000"/>
              </a:lnSpc>
            </a:pPr>
            <a:r>
              <a:rPr lang="en-US" sz="2700" dirty="0" smtClean="0">
                <a:latin typeface="Arial" charset="0"/>
                <a:cs typeface="Arial" charset="0"/>
              </a:rPr>
              <a:t>1. Mild; 2. Moderate; 3. Severe; </a:t>
            </a:r>
          </a:p>
          <a:p>
            <a:pPr marL="319088" lvl="1" indent="0" eaLnBrk="1" hangingPunct="1">
              <a:lnSpc>
                <a:spcPct val="90000"/>
              </a:lnSpc>
              <a:buNone/>
            </a:pPr>
            <a:r>
              <a:rPr lang="en-US" sz="2700" dirty="0" smtClean="0">
                <a:latin typeface="Arial" charset="0"/>
                <a:cs typeface="Arial" charset="0"/>
              </a:rPr>
              <a:t>   4. Very, severe, horrible; 9. Unable to answer </a:t>
            </a:r>
          </a:p>
        </p:txBody>
      </p:sp>
      <p:pic>
        <p:nvPicPr>
          <p:cNvPr id="20484" name="Picture 4"/>
          <p:cNvPicPr>
            <a:picLocks noChangeAspect="1" noChangeArrowheads="1"/>
          </p:cNvPicPr>
          <p:nvPr/>
        </p:nvPicPr>
        <p:blipFill>
          <a:blip r:embed="rId3" cstate="print"/>
          <a:srcRect/>
          <a:stretch>
            <a:fillRect/>
          </a:stretch>
        </p:blipFill>
        <p:spPr bwMode="auto">
          <a:xfrm>
            <a:off x="50800" y="3124200"/>
            <a:ext cx="90932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3" name="Picture 5" descr="Audio_Symbol"/>
          <p:cNvPicPr>
            <a:picLocks noChangeAspect="1" noChangeArrowheads="1"/>
          </p:cNvPicPr>
          <p:nvPr/>
        </p:nvPicPr>
        <p:blipFill>
          <a:blip r:embed="rId4" cstate="print"/>
          <a:srcRect/>
          <a:stretch>
            <a:fillRect/>
          </a:stretch>
        </p:blipFill>
        <p:spPr bwMode="auto">
          <a:xfrm>
            <a:off x="7772400" y="28194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57200"/>
            <a:ext cx="9144000" cy="1828800"/>
          </a:xfrm>
        </p:spPr>
        <p:txBody>
          <a:bodyPr/>
          <a:lstStyle/>
          <a:p>
            <a:pPr algn="ctr" eaLnBrk="1" hangingPunct="1"/>
            <a:r>
              <a:rPr lang="en-US" sz="4000" b="1" dirty="0" smtClean="0">
                <a:latin typeface="Arial" charset="0"/>
                <a:cs typeface="Arial" charset="0"/>
              </a:rPr>
              <a:t>J0700: Should Staff Assessment for Pain be Conducted?</a:t>
            </a:r>
          </a:p>
        </p:txBody>
      </p:sp>
      <p:pic>
        <p:nvPicPr>
          <p:cNvPr id="23555" name="Picture 4"/>
          <p:cNvPicPr>
            <a:picLocks noGrp="1" noChangeAspect="1" noChangeArrowheads="1"/>
          </p:cNvPicPr>
          <p:nvPr>
            <p:ph sz="quarter" idx="1"/>
          </p:nvPr>
        </p:nvPicPr>
        <p:blipFill>
          <a:blip r:embed="rId3" cstate="print"/>
          <a:srcRect r="34332"/>
          <a:stretch>
            <a:fillRect/>
          </a:stretch>
        </p:blipFill>
        <p:spPr>
          <a:xfrm>
            <a:off x="0" y="5105400"/>
            <a:ext cx="9144000" cy="1752600"/>
          </a:xfrm>
          <a:ln w="38100" cap="sq">
            <a:solidFill>
              <a:srgbClr val="000000"/>
            </a:solidFill>
          </a:ln>
          <a:effectLst>
            <a:outerShdw blurRad="50800" dist="38100" dir="2700000" algn="tl" rotWithShape="0">
              <a:srgbClr val="000000">
                <a:alpha val="43000"/>
              </a:srgbClr>
            </a:outerShdw>
          </a:effectLst>
        </p:spPr>
      </p:pic>
      <p:sp>
        <p:nvSpPr>
          <p:cNvPr id="18436" name="Text Box 6"/>
          <p:cNvSpPr txBox="1">
            <a:spLocks noChangeArrowheads="1"/>
          </p:cNvSpPr>
          <p:nvPr/>
        </p:nvSpPr>
        <p:spPr bwMode="auto">
          <a:xfrm>
            <a:off x="76200" y="1295400"/>
            <a:ext cx="9067800" cy="3970318"/>
          </a:xfrm>
          <a:prstGeom prst="rect">
            <a:avLst/>
          </a:prstGeom>
          <a:noFill/>
          <a:ln w="9525">
            <a:noFill/>
            <a:miter lim="800000"/>
            <a:headEnd/>
            <a:tailEnd/>
          </a:ln>
        </p:spPr>
        <p:txBody>
          <a:bodyPr wrap="square">
            <a:spAutoFit/>
          </a:bodyPr>
          <a:lstStyle/>
          <a:p>
            <a:pPr marL="457200" indent="-457200">
              <a:buClr>
                <a:schemeClr val="accent1"/>
              </a:buClr>
              <a:buFont typeface="Arial" pitchFamily="34" charset="0"/>
              <a:buChar char="•"/>
              <a:tabLst>
                <a:tab pos="457200" algn="l"/>
              </a:tabLst>
            </a:pPr>
            <a:r>
              <a:rPr lang="en-US" sz="3200" b="1" dirty="0" smtClean="0">
                <a:latin typeface="Arial" charset="0"/>
                <a:cs typeface="Arial" charset="0"/>
              </a:rPr>
              <a:t>Code </a:t>
            </a:r>
            <a:r>
              <a:rPr lang="en-US" sz="3200" b="1" dirty="0">
                <a:latin typeface="Arial" charset="0"/>
                <a:cs typeface="Arial" charset="0"/>
              </a:rPr>
              <a:t>0. No. </a:t>
            </a:r>
            <a:r>
              <a:rPr lang="en-US" sz="3200" dirty="0">
                <a:latin typeface="Arial" charset="0"/>
                <a:cs typeface="Arial" charset="0"/>
              </a:rPr>
              <a:t>Answered J0400: Pain </a:t>
            </a:r>
            <a:r>
              <a:rPr lang="en-US" sz="3200" dirty="0" smtClean="0">
                <a:latin typeface="Arial" charset="0"/>
                <a:cs typeface="Arial" charset="0"/>
              </a:rPr>
              <a:t>frequency</a:t>
            </a:r>
          </a:p>
          <a:p>
            <a:pPr marL="914400" lvl="1" indent="-457200">
              <a:buClr>
                <a:schemeClr val="accent1"/>
              </a:buClr>
              <a:buFont typeface="Arial" pitchFamily="34" charset="0"/>
              <a:buChar char="•"/>
              <a:tabLst>
                <a:tab pos="457200" algn="l"/>
              </a:tabLst>
            </a:pPr>
            <a:r>
              <a:rPr lang="en-US" sz="3200" dirty="0" smtClean="0">
                <a:latin typeface="Arial" charset="0"/>
                <a:cs typeface="Arial" charset="0"/>
              </a:rPr>
              <a:t>1. almost constantly </a:t>
            </a:r>
            <a:r>
              <a:rPr lang="en-US" sz="3200" b="1" dirty="0" smtClean="0">
                <a:latin typeface="Arial" charset="0"/>
                <a:cs typeface="Arial" charset="0"/>
              </a:rPr>
              <a:t>or</a:t>
            </a:r>
          </a:p>
          <a:p>
            <a:pPr marL="914400" lvl="1" indent="-457200">
              <a:buClr>
                <a:schemeClr val="accent1"/>
              </a:buClr>
              <a:buFont typeface="Arial" pitchFamily="34" charset="0"/>
              <a:buChar char="•"/>
              <a:tabLst>
                <a:tab pos="457200" algn="l"/>
              </a:tabLst>
            </a:pPr>
            <a:r>
              <a:rPr lang="en-US" sz="3200" dirty="0" smtClean="0">
                <a:latin typeface="Arial" charset="0"/>
                <a:cs typeface="Arial" charset="0"/>
              </a:rPr>
              <a:t>2. frequently </a:t>
            </a:r>
            <a:r>
              <a:rPr lang="en-US" sz="3200" b="1" dirty="0" smtClean="0">
                <a:latin typeface="Arial" charset="0"/>
                <a:cs typeface="Arial" charset="0"/>
              </a:rPr>
              <a:t>or</a:t>
            </a:r>
          </a:p>
          <a:p>
            <a:pPr marL="914400" lvl="1" indent="-457200">
              <a:buClr>
                <a:schemeClr val="accent1"/>
              </a:buClr>
              <a:buFont typeface="Arial" pitchFamily="34" charset="0"/>
              <a:buChar char="•"/>
              <a:tabLst>
                <a:tab pos="457200" algn="l"/>
              </a:tabLst>
            </a:pPr>
            <a:r>
              <a:rPr lang="en-US" sz="3200" dirty="0" smtClean="0">
                <a:latin typeface="Arial" charset="0"/>
                <a:cs typeface="Arial" charset="0"/>
              </a:rPr>
              <a:t>3. occasionally </a:t>
            </a:r>
            <a:r>
              <a:rPr lang="en-US" sz="3200" b="1" dirty="0" smtClean="0">
                <a:latin typeface="Arial" charset="0"/>
                <a:cs typeface="Arial" charset="0"/>
              </a:rPr>
              <a:t>or</a:t>
            </a:r>
          </a:p>
          <a:p>
            <a:pPr marL="914400" lvl="1" indent="-457200">
              <a:buClr>
                <a:schemeClr val="accent1"/>
              </a:buClr>
              <a:buFont typeface="Arial" pitchFamily="34" charset="0"/>
              <a:buChar char="•"/>
              <a:tabLst>
                <a:tab pos="457200" algn="l"/>
              </a:tabLst>
            </a:pPr>
            <a:r>
              <a:rPr lang="en-US" sz="3200" dirty="0" smtClean="0">
                <a:latin typeface="Arial" charset="0"/>
                <a:cs typeface="Arial" charset="0"/>
              </a:rPr>
              <a:t>4. rarely</a:t>
            </a:r>
          </a:p>
          <a:p>
            <a:pPr marL="914400" lvl="1" indent="-457200">
              <a:buClr>
                <a:schemeClr val="accent1"/>
              </a:buClr>
              <a:buFont typeface="Arial" pitchFamily="34" charset="0"/>
              <a:buChar char="•"/>
              <a:tabLst>
                <a:tab pos="457200" algn="l"/>
              </a:tabLst>
            </a:pPr>
            <a:r>
              <a:rPr lang="en-US" sz="3200" b="1" dirty="0" smtClean="0">
                <a:solidFill>
                  <a:srgbClr val="FF0000"/>
                </a:solidFill>
                <a:latin typeface="Arial" charset="0"/>
                <a:cs typeface="Arial" charset="0"/>
                <a:sym typeface="Wingdings" pitchFamily="2" charset="2"/>
              </a:rPr>
              <a:t></a:t>
            </a:r>
            <a:r>
              <a:rPr lang="en-US" sz="3200" b="1" dirty="0" smtClean="0">
                <a:solidFill>
                  <a:srgbClr val="FF0000"/>
                </a:solidFill>
                <a:latin typeface="Arial" charset="0"/>
                <a:cs typeface="Arial" charset="0"/>
              </a:rPr>
              <a:t>SKIP </a:t>
            </a:r>
            <a:r>
              <a:rPr lang="en-US" sz="3200" dirty="0">
                <a:latin typeface="Arial" charset="0"/>
                <a:cs typeface="Arial" charset="0"/>
              </a:rPr>
              <a:t>to J1100: </a:t>
            </a:r>
            <a:r>
              <a:rPr lang="en-US" sz="3200" dirty="0" smtClean="0">
                <a:latin typeface="Arial" charset="0"/>
                <a:cs typeface="Arial" charset="0"/>
              </a:rPr>
              <a:t>SOB</a:t>
            </a:r>
          </a:p>
          <a:p>
            <a:pPr>
              <a:buClr>
                <a:schemeClr val="accent1"/>
              </a:buClr>
              <a:buFontTx/>
              <a:buChar char="•"/>
              <a:tabLst>
                <a:tab pos="457200" algn="l"/>
              </a:tabLst>
            </a:pPr>
            <a:r>
              <a:rPr lang="en-US" sz="3200" dirty="0" smtClean="0">
                <a:latin typeface="Arial" charset="0"/>
                <a:cs typeface="Arial" charset="0"/>
              </a:rPr>
              <a:t> </a:t>
            </a:r>
            <a:r>
              <a:rPr lang="en-US" sz="3200" b="1" dirty="0">
                <a:latin typeface="Arial" charset="0"/>
                <a:cs typeface="Arial" charset="0"/>
              </a:rPr>
              <a:t>Code 1. Yes. </a:t>
            </a:r>
            <a:r>
              <a:rPr lang="en-US" sz="3200" dirty="0" smtClean="0">
                <a:latin typeface="Arial" charset="0"/>
                <a:cs typeface="Arial" charset="0"/>
              </a:rPr>
              <a:t>J0400 coded 9. Unable to answer</a:t>
            </a:r>
          </a:p>
          <a:p>
            <a:pPr>
              <a:buClr>
                <a:schemeClr val="accent1"/>
              </a:buClr>
              <a:buFontTx/>
              <a:buChar char="•"/>
              <a:tabLst>
                <a:tab pos="457200" algn="l"/>
              </a:tabLst>
            </a:pPr>
            <a:endParaRPr lang="en-US" sz="2800" dirty="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9144000" cy="1066800"/>
          </a:xfrm>
        </p:spPr>
        <p:txBody>
          <a:bodyPr/>
          <a:lstStyle/>
          <a:p>
            <a:pPr algn="ctr" eaLnBrk="1" hangingPunct="1"/>
            <a:r>
              <a:rPr lang="en-US" sz="4000" b="1" dirty="0" smtClean="0">
                <a:latin typeface="Arial" charset="0"/>
                <a:cs typeface="Arial" charset="0"/>
              </a:rPr>
              <a:t>J0800: Indicators of Pain or Possible Pain in Last 5 Days</a:t>
            </a:r>
          </a:p>
        </p:txBody>
      </p:sp>
      <p:sp>
        <p:nvSpPr>
          <p:cNvPr id="19459" name="Rectangle 3"/>
          <p:cNvSpPr>
            <a:spLocks noGrp="1" noChangeArrowheads="1"/>
          </p:cNvSpPr>
          <p:nvPr>
            <p:ph sz="quarter" idx="1"/>
          </p:nvPr>
        </p:nvSpPr>
        <p:spPr>
          <a:xfrm>
            <a:off x="228600" y="1143000"/>
            <a:ext cx="8915400" cy="2895600"/>
          </a:xfrm>
        </p:spPr>
        <p:txBody>
          <a:bodyPr/>
          <a:lstStyle/>
          <a:p>
            <a:pPr eaLnBrk="1" hangingPunct="1">
              <a:buSzPct val="110000"/>
              <a:buFontTx/>
              <a:buChar char="•"/>
            </a:pPr>
            <a:r>
              <a:rPr lang="en-US" sz="2800" b="1" dirty="0" smtClean="0">
                <a:latin typeface="Arial" charset="0"/>
                <a:cs typeface="Arial" charset="0"/>
              </a:rPr>
              <a:t>Review Medical Record</a:t>
            </a:r>
          </a:p>
          <a:p>
            <a:pPr eaLnBrk="1" hangingPunct="1">
              <a:buSzPct val="110000"/>
              <a:buFontTx/>
              <a:buChar char="•"/>
            </a:pPr>
            <a:r>
              <a:rPr lang="en-US" sz="2800" b="1" dirty="0" smtClean="0">
                <a:latin typeface="Arial" charset="0"/>
                <a:cs typeface="Arial" charset="0"/>
              </a:rPr>
              <a:t>Interview Staff</a:t>
            </a:r>
          </a:p>
          <a:p>
            <a:pPr eaLnBrk="1" hangingPunct="1">
              <a:buSzPct val="110000"/>
              <a:buFontTx/>
              <a:buChar char="•"/>
            </a:pPr>
            <a:r>
              <a:rPr lang="en-US" sz="2800" b="1" dirty="0" smtClean="0">
                <a:latin typeface="Arial" charset="0"/>
                <a:cs typeface="Arial" charset="0"/>
              </a:rPr>
              <a:t>Observe during ADLs and Treatments</a:t>
            </a:r>
          </a:p>
          <a:p>
            <a:pPr eaLnBrk="1" hangingPunct="1">
              <a:buSzPct val="110000"/>
              <a:buFontTx/>
              <a:buChar char="•"/>
            </a:pPr>
            <a:r>
              <a:rPr lang="en-US" sz="2800" b="1" dirty="0" smtClean="0">
                <a:latin typeface="Arial" charset="0"/>
                <a:cs typeface="Arial" charset="0"/>
              </a:rPr>
              <a:t>Do not code behavioral symptoms here</a:t>
            </a:r>
            <a:r>
              <a:rPr lang="en-US" sz="2800" dirty="0" smtClean="0">
                <a:latin typeface="Arial" charset="0"/>
                <a:cs typeface="Arial" charset="0"/>
              </a:rPr>
              <a:t>.</a:t>
            </a:r>
          </a:p>
          <a:p>
            <a:pPr eaLnBrk="1" hangingPunct="1">
              <a:buSzPct val="110000"/>
              <a:buFontTx/>
              <a:buChar char="•"/>
            </a:pPr>
            <a:r>
              <a:rPr lang="en-US" sz="2800" b="1" dirty="0" smtClean="0">
                <a:latin typeface="Arial" charset="0"/>
                <a:cs typeface="Arial" charset="0"/>
              </a:rPr>
              <a:t>If code Z. </a:t>
            </a:r>
            <a:r>
              <a:rPr lang="en-US" sz="2800" b="1" dirty="0" smtClean="0">
                <a:solidFill>
                  <a:srgbClr val="FF0000"/>
                </a:solidFill>
                <a:latin typeface="Arial" charset="0"/>
                <a:cs typeface="Arial" charset="0"/>
                <a:sym typeface="Wingdings" pitchFamily="2" charset="2"/>
              </a:rPr>
              <a:t> SKIP </a:t>
            </a:r>
            <a:r>
              <a:rPr lang="en-US" sz="2800" b="1" dirty="0" smtClean="0">
                <a:latin typeface="Arial" charset="0"/>
                <a:cs typeface="Arial" charset="0"/>
                <a:sym typeface="Wingdings" pitchFamily="2" charset="2"/>
              </a:rPr>
              <a:t>to J1100. SOB</a:t>
            </a:r>
            <a:endParaRPr lang="en-US" sz="2800" b="1" dirty="0" smtClean="0">
              <a:solidFill>
                <a:srgbClr val="FF0000"/>
              </a:solidFill>
              <a:latin typeface="Arial" charset="0"/>
              <a:cs typeface="Arial" charset="0"/>
            </a:endParaRPr>
          </a:p>
        </p:txBody>
      </p:sp>
      <p:pic>
        <p:nvPicPr>
          <p:cNvPr id="25604" name="Picture 4"/>
          <p:cNvPicPr>
            <a:picLocks noChangeAspect="1" noChangeArrowheads="1"/>
          </p:cNvPicPr>
          <p:nvPr/>
        </p:nvPicPr>
        <p:blipFill>
          <a:blip r:embed="rId3" cstate="print"/>
          <a:srcRect/>
          <a:stretch>
            <a:fillRect/>
          </a:stretch>
        </p:blipFill>
        <p:spPr bwMode="auto">
          <a:xfrm>
            <a:off x="0" y="3733800"/>
            <a:ext cx="91440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1295400"/>
          </a:xfrm>
        </p:spPr>
        <p:txBody>
          <a:bodyPr/>
          <a:lstStyle/>
          <a:p>
            <a:pPr algn="ctr" eaLnBrk="1" hangingPunct="1"/>
            <a:r>
              <a:rPr lang="en-US" sz="4000" b="1" smtClean="0">
                <a:latin typeface="Arial" charset="0"/>
                <a:cs typeface="Arial" charset="0"/>
              </a:rPr>
              <a:t>J0800: Indicators of Pain or Possible Pain - Scenario</a:t>
            </a:r>
          </a:p>
        </p:txBody>
      </p:sp>
      <p:sp>
        <p:nvSpPr>
          <p:cNvPr id="20483" name="Rectangle 3"/>
          <p:cNvSpPr>
            <a:spLocks noGrp="1" noChangeArrowheads="1"/>
          </p:cNvSpPr>
          <p:nvPr>
            <p:ph sz="quarter" idx="1"/>
          </p:nvPr>
        </p:nvSpPr>
        <p:spPr>
          <a:xfrm>
            <a:off x="304800" y="1447800"/>
            <a:ext cx="8839200" cy="5257800"/>
          </a:xfrm>
        </p:spPr>
        <p:txBody>
          <a:bodyPr/>
          <a:lstStyle/>
          <a:p>
            <a:pPr marL="0" indent="0" eaLnBrk="1" hangingPunct="1">
              <a:spcBef>
                <a:spcPct val="0"/>
              </a:spcBef>
              <a:buFont typeface="Wingdings 2" pitchFamily="18" charset="2"/>
              <a:buNone/>
            </a:pPr>
            <a:r>
              <a:rPr lang="en-US" sz="2800" dirty="0" smtClean="0">
                <a:solidFill>
                  <a:srgbClr val="000000"/>
                </a:solidFill>
                <a:latin typeface="Arial" charset="0"/>
                <a:cs typeface="Arial" charset="0"/>
              </a:rPr>
              <a:t>Mrs. W. has been unable to verbally communicate following a massive CVA several months ago and has a Stage 3 pressure ulcer. There is no documentation of pain in her medical record. The CNA who cares for her reports that she does not seem to have any pain. You observe the resident during her pressure ulcer dressing change. During the treatment, you observe groaning and a wrinkled forehead</a:t>
            </a:r>
          </a:p>
          <a:p>
            <a:pPr marL="0" indent="0" algn="ctr" eaLnBrk="1" hangingPunct="1">
              <a:spcBef>
                <a:spcPct val="0"/>
              </a:spcBef>
              <a:buFont typeface="Wingdings 2" pitchFamily="18" charset="2"/>
              <a:buNone/>
            </a:pPr>
            <a:r>
              <a:rPr lang="en-US" sz="2800" b="1" i="1" dirty="0" smtClean="0">
                <a:solidFill>
                  <a:schemeClr val="tx2">
                    <a:lumMod val="50000"/>
                  </a:schemeClr>
                </a:solidFill>
                <a:latin typeface="Arial" charset="0"/>
                <a:cs typeface="Arial" charset="0"/>
              </a:rPr>
              <a:t>What would you check for J0800?</a:t>
            </a:r>
          </a:p>
          <a:p>
            <a:pPr marL="0" indent="0" algn="ctr" eaLnBrk="1" hangingPunct="1">
              <a:spcBef>
                <a:spcPct val="0"/>
              </a:spcBef>
              <a:buNone/>
            </a:pPr>
            <a:r>
              <a:rPr lang="en-US" sz="2800" b="1" i="1" dirty="0" smtClean="0">
                <a:solidFill>
                  <a:schemeClr val="accent1">
                    <a:lumMod val="75000"/>
                  </a:schemeClr>
                </a:solidFill>
                <a:latin typeface="Arial" charset="0"/>
                <a:cs typeface="Arial" charset="0"/>
              </a:rPr>
              <a:t>A. Non-verbal sounds</a:t>
            </a:r>
          </a:p>
          <a:p>
            <a:pPr marL="0" indent="0" algn="ctr" eaLnBrk="1" hangingPunct="1">
              <a:spcBef>
                <a:spcPct val="0"/>
              </a:spcBef>
              <a:buNone/>
            </a:pPr>
            <a:r>
              <a:rPr lang="en-US" sz="2800" b="1" i="1" dirty="0" smtClean="0">
                <a:solidFill>
                  <a:schemeClr val="accent1">
                    <a:lumMod val="75000"/>
                  </a:schemeClr>
                </a:solidFill>
                <a:latin typeface="Arial" charset="0"/>
                <a:cs typeface="Arial" charset="0"/>
              </a:rPr>
              <a:t>C. Facial Expression</a:t>
            </a:r>
          </a:p>
          <a:p>
            <a:pPr marL="0" indent="0" algn="ctr" eaLnBrk="1" hangingPunct="1">
              <a:spcBef>
                <a:spcPct val="0"/>
              </a:spcBef>
              <a:buFont typeface="Wingdings 2" pitchFamily="18" charset="2"/>
              <a:buNone/>
            </a:pPr>
            <a:endParaRPr lang="en-US" sz="2800" b="1" i="1" dirty="0" smtClean="0">
              <a:solidFill>
                <a:schemeClr val="tx2">
                  <a:lumMod val="50000"/>
                </a:schemeClr>
              </a:solidFill>
              <a:latin typeface="Arial" charset="0"/>
              <a:cs typeface="Arial" charset="0"/>
            </a:endParaRPr>
          </a:p>
          <a:p>
            <a:pPr marL="0" indent="0" eaLnBrk="1" hangingPunct="1">
              <a:buNone/>
            </a:pPr>
            <a:endParaRPr lang="en-US" sz="2800"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wipe(down)">
                                      <p:cBhvr>
                                        <p:cTn id="7" dur="500"/>
                                        <p:tgtEl>
                                          <p:spTgt spid="2048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483">
                                            <p:txEl>
                                              <p:pRg st="3" end="3"/>
                                            </p:txEl>
                                          </p:spTgt>
                                        </p:tgtEl>
                                        <p:attrNameLst>
                                          <p:attrName>style.visibility</p:attrName>
                                        </p:attrNameLst>
                                      </p:cBhvr>
                                      <p:to>
                                        <p:strVal val="visible"/>
                                      </p:to>
                                    </p:set>
                                    <p:animEffect transition="in" filter="wipe(down)">
                                      <p:cBhvr>
                                        <p:cTn id="10"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Understand the intent is to document health conditions that impact a resident’s functional status and quality of life</a:t>
            </a:r>
          </a:p>
          <a:p>
            <a:r>
              <a:rPr lang="en-US" dirty="0" smtClean="0"/>
              <a:t>Understand how to code Section J correctly</a:t>
            </a:r>
          </a:p>
          <a:p>
            <a:r>
              <a:rPr lang="en-US" dirty="0" smtClean="0"/>
              <a:t>Understand how to conduct the Pain Interview</a:t>
            </a:r>
          </a:p>
          <a:p>
            <a:r>
              <a:rPr lang="en-US" dirty="0" smtClean="0"/>
              <a:t>Understand what needs to be on the care plan so staff knows how to provide care regarding the health conditions and to keep the </a:t>
            </a:r>
            <a:r>
              <a:rPr lang="en-US" smtClean="0"/>
              <a:t>resident safe</a:t>
            </a:r>
            <a:endParaRPr lang="en-US"/>
          </a:p>
        </p:txBody>
      </p:sp>
    </p:spTree>
    <p:extLst>
      <p:ext uri="{BB962C8B-B14F-4D97-AF65-F5344CB8AC3E}">
        <p14:creationId xmlns:p14="http://schemas.microsoft.com/office/powerpoint/2010/main" val="115461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1371600"/>
          </a:xfrm>
        </p:spPr>
        <p:txBody>
          <a:bodyPr/>
          <a:lstStyle/>
          <a:p>
            <a:pPr algn="ctr" eaLnBrk="1" hangingPunct="1"/>
            <a:r>
              <a:rPr lang="en-US" sz="4000" b="1" smtClean="0">
                <a:latin typeface="Arial" charset="0"/>
                <a:cs typeface="Arial" charset="0"/>
              </a:rPr>
              <a:t>J0850: Frequency of Indicator of Pain of Possible Pain in Last 5 Days</a:t>
            </a:r>
          </a:p>
        </p:txBody>
      </p:sp>
      <p:pic>
        <p:nvPicPr>
          <p:cNvPr id="27651" name="Picture 6"/>
          <p:cNvPicPr>
            <a:picLocks noGrp="1" noChangeAspect="1" noChangeArrowheads="1"/>
          </p:cNvPicPr>
          <p:nvPr>
            <p:ph sz="quarter" idx="1"/>
          </p:nvPr>
        </p:nvPicPr>
        <p:blipFill>
          <a:blip r:embed="rId3" cstate="print"/>
          <a:srcRect r="34314"/>
          <a:stretch>
            <a:fillRect/>
          </a:stretch>
        </p:blipFill>
        <p:spPr>
          <a:xfrm>
            <a:off x="0" y="5181600"/>
            <a:ext cx="9004300" cy="1676400"/>
          </a:xfrm>
          <a:ln w="38100" cap="sq">
            <a:solidFill>
              <a:srgbClr val="000000"/>
            </a:solidFill>
          </a:ln>
          <a:effectLst>
            <a:outerShdw blurRad="50800" dist="38100" dir="2700000" algn="tl" rotWithShape="0">
              <a:srgbClr val="000000">
                <a:alpha val="43000"/>
              </a:srgbClr>
            </a:outerShdw>
          </a:effectLst>
        </p:spPr>
      </p:pic>
      <p:sp>
        <p:nvSpPr>
          <p:cNvPr id="21508" name="Text Box 7"/>
          <p:cNvSpPr txBox="1">
            <a:spLocks noChangeArrowheads="1"/>
          </p:cNvSpPr>
          <p:nvPr/>
        </p:nvSpPr>
        <p:spPr bwMode="auto">
          <a:xfrm>
            <a:off x="0" y="1752600"/>
            <a:ext cx="9055100" cy="3539430"/>
          </a:xfrm>
          <a:prstGeom prst="rect">
            <a:avLst/>
          </a:prstGeom>
          <a:noFill/>
          <a:ln w="9525">
            <a:noFill/>
            <a:miter lim="800000"/>
            <a:headEnd/>
            <a:tailEnd/>
          </a:ln>
        </p:spPr>
        <p:txBody>
          <a:bodyPr wrap="square">
            <a:spAutoFit/>
          </a:bodyPr>
          <a:lstStyle/>
          <a:p>
            <a:pPr marL="350838" indent="-350838">
              <a:buClr>
                <a:schemeClr val="accent1"/>
              </a:buClr>
              <a:buSzPct val="144000"/>
              <a:buFontTx/>
              <a:buChar char="•"/>
            </a:pPr>
            <a:r>
              <a:rPr lang="en-US" sz="3200" dirty="0">
                <a:latin typeface="Arial" charset="0"/>
                <a:cs typeface="Arial" charset="0"/>
              </a:rPr>
              <a:t>Complained of pain or showed evidence of pain during look-back period.</a:t>
            </a:r>
          </a:p>
          <a:p>
            <a:pPr marL="350838" indent="-350838">
              <a:buClr>
                <a:schemeClr val="accent1"/>
              </a:buClr>
              <a:buSzPct val="144000"/>
              <a:buFontTx/>
              <a:buChar char="•"/>
            </a:pPr>
            <a:r>
              <a:rPr lang="en-US" sz="3200" b="1" dirty="0">
                <a:latin typeface="Arial" charset="0"/>
                <a:cs typeface="Arial" charset="0"/>
              </a:rPr>
              <a:t>Number of </a:t>
            </a:r>
            <a:r>
              <a:rPr lang="en-US" sz="3200" b="1" dirty="0" smtClean="0">
                <a:latin typeface="Arial" charset="0"/>
                <a:cs typeface="Arial" charset="0"/>
              </a:rPr>
              <a:t>days </a:t>
            </a:r>
            <a:r>
              <a:rPr lang="en-US" sz="3200" dirty="0" smtClean="0">
                <a:latin typeface="Arial" charset="0"/>
                <a:cs typeface="Arial" charset="0"/>
              </a:rPr>
              <a:t>-</a:t>
            </a:r>
            <a:r>
              <a:rPr lang="en-US" sz="3200" b="1" dirty="0" smtClean="0">
                <a:latin typeface="Arial" charset="0"/>
                <a:cs typeface="Arial" charset="0"/>
              </a:rPr>
              <a:t> </a:t>
            </a:r>
            <a:r>
              <a:rPr lang="en-US" sz="3200" u="sng" dirty="0" smtClean="0">
                <a:latin typeface="Arial" charset="0"/>
                <a:cs typeface="Arial" charset="0"/>
              </a:rPr>
              <a:t>Not </a:t>
            </a:r>
            <a:r>
              <a:rPr lang="en-US" sz="3200" u="sng" dirty="0">
                <a:latin typeface="Arial" charset="0"/>
                <a:cs typeface="Arial" charset="0"/>
              </a:rPr>
              <a:t>number of times per day </a:t>
            </a:r>
            <a:endParaRPr lang="en-US" sz="3200" u="sng" dirty="0" smtClean="0">
              <a:latin typeface="Arial" charset="0"/>
              <a:cs typeface="Arial" charset="0"/>
            </a:endParaRPr>
          </a:p>
          <a:p>
            <a:pPr marL="808038" lvl="1" indent="-350838">
              <a:buClr>
                <a:schemeClr val="accent1"/>
              </a:buClr>
              <a:buSzPct val="144000"/>
              <a:buFontTx/>
              <a:buChar char="•"/>
            </a:pPr>
            <a:r>
              <a:rPr lang="en-US" sz="3200" b="1" dirty="0" smtClean="0">
                <a:latin typeface="Arial" charset="0"/>
                <a:cs typeface="Arial" charset="0"/>
              </a:rPr>
              <a:t>Code 1.</a:t>
            </a:r>
            <a:r>
              <a:rPr lang="en-US" sz="3200" dirty="0" smtClean="0">
                <a:latin typeface="Arial" charset="0"/>
                <a:cs typeface="Arial" charset="0"/>
              </a:rPr>
              <a:t> 1-2 days</a:t>
            </a:r>
          </a:p>
          <a:p>
            <a:pPr marL="808038" lvl="1" indent="-350838">
              <a:buClr>
                <a:schemeClr val="accent1"/>
              </a:buClr>
              <a:buSzPct val="144000"/>
              <a:buFontTx/>
              <a:buChar char="•"/>
            </a:pPr>
            <a:r>
              <a:rPr lang="en-US" sz="3200" b="1" dirty="0" smtClean="0">
                <a:latin typeface="Arial" charset="0"/>
                <a:cs typeface="Arial" charset="0"/>
              </a:rPr>
              <a:t>Code 2.</a:t>
            </a:r>
            <a:r>
              <a:rPr lang="en-US" sz="3200" dirty="0" smtClean="0">
                <a:latin typeface="Arial" charset="0"/>
                <a:cs typeface="Arial" charset="0"/>
              </a:rPr>
              <a:t> 3-4 days</a:t>
            </a:r>
          </a:p>
          <a:p>
            <a:pPr marL="808038" lvl="1" indent="-350838">
              <a:buClr>
                <a:schemeClr val="accent1"/>
              </a:buClr>
              <a:buSzPct val="144000"/>
              <a:buFontTx/>
              <a:buChar char="•"/>
            </a:pPr>
            <a:r>
              <a:rPr lang="en-US" sz="3200" b="1" dirty="0" smtClean="0">
                <a:latin typeface="Arial" charset="0"/>
                <a:cs typeface="Arial" charset="0"/>
              </a:rPr>
              <a:t>Code 3.</a:t>
            </a:r>
            <a:r>
              <a:rPr lang="en-US" sz="3200" dirty="0" smtClean="0">
                <a:latin typeface="Arial" charset="0"/>
                <a:cs typeface="Arial" charset="0"/>
              </a:rPr>
              <a:t> Daily </a:t>
            </a:r>
            <a:endParaRPr lang="en-US" sz="3200" dirty="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62000"/>
          </a:xfrm>
        </p:spPr>
        <p:txBody>
          <a:bodyPr/>
          <a:lstStyle/>
          <a:p>
            <a:pPr algn="ctr" eaLnBrk="1" hangingPunct="1"/>
            <a:r>
              <a:rPr lang="en-US" sz="3800" b="1" dirty="0" smtClean="0">
                <a:latin typeface="Arial" charset="0"/>
                <a:cs typeface="Arial" charset="0"/>
              </a:rPr>
              <a:t>J1100: Shortness of Breath (Dyspnea)</a:t>
            </a:r>
          </a:p>
        </p:txBody>
      </p:sp>
      <p:sp>
        <p:nvSpPr>
          <p:cNvPr id="22531" name="Rectangle 3"/>
          <p:cNvSpPr>
            <a:spLocks noGrp="1" noChangeArrowheads="1"/>
          </p:cNvSpPr>
          <p:nvPr>
            <p:ph sz="quarter" idx="1"/>
          </p:nvPr>
        </p:nvSpPr>
        <p:spPr>
          <a:xfrm>
            <a:off x="228600" y="533400"/>
            <a:ext cx="8915400" cy="2819400"/>
          </a:xfrm>
        </p:spPr>
        <p:txBody>
          <a:bodyPr/>
          <a:lstStyle/>
          <a:p>
            <a:pPr eaLnBrk="1" hangingPunct="1"/>
            <a:r>
              <a:rPr lang="en-US" sz="2400" dirty="0" smtClean="0">
                <a:latin typeface="Arial" charset="0"/>
                <a:cs typeface="Arial" charset="0"/>
              </a:rPr>
              <a:t>Distressing, decreased interaction, activity, &amp; QOL</a:t>
            </a:r>
          </a:p>
          <a:p>
            <a:pPr eaLnBrk="1" hangingPunct="1"/>
            <a:r>
              <a:rPr lang="en-US" sz="2400" dirty="0" smtClean="0">
                <a:latin typeface="Arial" charset="0"/>
                <a:cs typeface="Arial" charset="0"/>
              </a:rPr>
              <a:t>Potential indication of change in condition</a:t>
            </a:r>
          </a:p>
          <a:p>
            <a:pPr eaLnBrk="1" hangingPunct="1"/>
            <a:r>
              <a:rPr lang="en-US" sz="2400" dirty="0" smtClean="0">
                <a:latin typeface="Arial" charset="0"/>
                <a:cs typeface="Arial" charset="0"/>
              </a:rPr>
              <a:t>Interview resident, staff, family</a:t>
            </a:r>
          </a:p>
          <a:p>
            <a:pPr eaLnBrk="1" hangingPunct="1"/>
            <a:r>
              <a:rPr lang="en-US" sz="2400" dirty="0" smtClean="0">
                <a:latin typeface="Arial" charset="0"/>
                <a:cs typeface="Arial" charset="0"/>
              </a:rPr>
              <a:t>Review medical record</a:t>
            </a:r>
          </a:p>
          <a:p>
            <a:pPr eaLnBrk="1" hangingPunct="1"/>
            <a:r>
              <a:rPr lang="en-US" sz="2400" dirty="0" smtClean="0">
                <a:latin typeface="Arial" charset="0"/>
                <a:cs typeface="Arial" charset="0"/>
              </a:rPr>
              <a:t>Observe occurrence with activity or avoidance of activity to prevent occurrence </a:t>
            </a:r>
          </a:p>
          <a:p>
            <a:pPr eaLnBrk="1" hangingPunct="1"/>
            <a:r>
              <a:rPr lang="en-US" sz="2400" b="1" dirty="0">
                <a:latin typeface="Arial" charset="0"/>
                <a:cs typeface="Arial" charset="0"/>
              </a:rPr>
              <a:t>A. with exertion; B. sitting at rest; C. when lying flat</a:t>
            </a:r>
          </a:p>
          <a:p>
            <a:pPr eaLnBrk="1" hangingPunct="1"/>
            <a:endParaRPr lang="en-US" sz="2400" dirty="0" smtClean="0">
              <a:latin typeface="Arial" charset="0"/>
              <a:cs typeface="Arial" charset="0"/>
            </a:endParaRPr>
          </a:p>
        </p:txBody>
      </p:sp>
      <p:pic>
        <p:nvPicPr>
          <p:cNvPr id="28676" name="Picture 4"/>
          <p:cNvPicPr>
            <a:picLocks noChangeAspect="1" noChangeArrowheads="1"/>
          </p:cNvPicPr>
          <p:nvPr/>
        </p:nvPicPr>
        <p:blipFill>
          <a:blip r:embed="rId3" cstate="print"/>
          <a:srcRect r="25926"/>
          <a:stretch>
            <a:fillRect/>
          </a:stretch>
        </p:blipFill>
        <p:spPr bwMode="auto">
          <a:xfrm>
            <a:off x="2275" y="3581400"/>
            <a:ext cx="9144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3" name="Text Box 6"/>
          <p:cNvSpPr txBox="1">
            <a:spLocks noChangeArrowheads="1"/>
          </p:cNvSpPr>
          <p:nvPr/>
        </p:nvSpPr>
        <p:spPr bwMode="auto">
          <a:xfrm>
            <a:off x="3870325" y="3581400"/>
            <a:ext cx="2530475" cy="519113"/>
          </a:xfrm>
          <a:prstGeom prst="rect">
            <a:avLst/>
          </a:prstGeom>
          <a:noFill/>
          <a:ln w="9525">
            <a:noFill/>
            <a:miter lim="800000"/>
            <a:headEnd/>
            <a:tailEnd/>
          </a:ln>
        </p:spPr>
        <p:txBody>
          <a:bodyPr>
            <a:spAutoFit/>
          </a:bodyPr>
          <a:lstStyle/>
          <a:p>
            <a:r>
              <a:rPr lang="en-US"/>
              <a:t> </a:t>
            </a:r>
            <a:r>
              <a:rPr lang="en-US" sz="2800"/>
              <a:t>7 day look back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457200"/>
            <a:ext cx="9144000" cy="1066800"/>
          </a:xfrm>
        </p:spPr>
        <p:txBody>
          <a:bodyPr/>
          <a:lstStyle/>
          <a:p>
            <a:pPr algn="ctr" eaLnBrk="1" hangingPunct="1"/>
            <a:r>
              <a:rPr lang="en-US" sz="4000" b="1" dirty="0" smtClean="0">
                <a:latin typeface="Arial" charset="0"/>
                <a:cs typeface="Arial" charset="0"/>
              </a:rPr>
              <a:t>J1300: Current Tobacco Use</a:t>
            </a:r>
          </a:p>
        </p:txBody>
      </p:sp>
      <p:sp>
        <p:nvSpPr>
          <p:cNvPr id="23555" name="Rectangle 3"/>
          <p:cNvSpPr>
            <a:spLocks noGrp="1" noChangeArrowheads="1"/>
          </p:cNvSpPr>
          <p:nvPr>
            <p:ph sz="quarter" idx="1"/>
          </p:nvPr>
        </p:nvSpPr>
        <p:spPr>
          <a:xfrm>
            <a:off x="253621" y="1295400"/>
            <a:ext cx="8915400" cy="5791200"/>
          </a:xfrm>
        </p:spPr>
        <p:txBody>
          <a:bodyPr/>
          <a:lstStyle/>
          <a:p>
            <a:pPr eaLnBrk="1" hangingPunct="1"/>
            <a:r>
              <a:rPr lang="en-US" dirty="0" smtClean="0">
                <a:solidFill>
                  <a:srgbClr val="000000"/>
                </a:solidFill>
                <a:latin typeface="Arial" charset="0"/>
                <a:cs typeface="Arial" charset="0"/>
              </a:rPr>
              <a:t>Negative effects</a:t>
            </a:r>
          </a:p>
          <a:p>
            <a:pPr lvl="1" eaLnBrk="1" hangingPunct="1"/>
            <a:r>
              <a:rPr lang="en-US" dirty="0" smtClean="0">
                <a:solidFill>
                  <a:srgbClr val="000000"/>
                </a:solidFill>
                <a:latin typeface="Arial" charset="0"/>
                <a:cs typeface="Arial" charset="0"/>
              </a:rPr>
              <a:t>shorten life expectancy </a:t>
            </a:r>
          </a:p>
          <a:p>
            <a:pPr lvl="1" eaLnBrk="1" hangingPunct="1"/>
            <a:r>
              <a:rPr lang="en-US" dirty="0" smtClean="0">
                <a:solidFill>
                  <a:srgbClr val="000000"/>
                </a:solidFill>
                <a:latin typeface="Arial" charset="0"/>
                <a:cs typeface="Arial" charset="0"/>
              </a:rPr>
              <a:t>create health problems that interfere with daily activities </a:t>
            </a:r>
          </a:p>
          <a:p>
            <a:pPr lvl="1" eaLnBrk="1" hangingPunct="1"/>
            <a:r>
              <a:rPr lang="en-US" dirty="0" smtClean="0">
                <a:solidFill>
                  <a:srgbClr val="000000"/>
                </a:solidFill>
                <a:latin typeface="Arial" charset="0"/>
                <a:cs typeface="Arial" charset="0"/>
              </a:rPr>
              <a:t>adversely affect quality of life. </a:t>
            </a:r>
          </a:p>
          <a:p>
            <a:pPr eaLnBrk="1" hangingPunct="1"/>
            <a:r>
              <a:rPr lang="en-US" dirty="0" smtClean="0">
                <a:solidFill>
                  <a:srgbClr val="000000"/>
                </a:solidFill>
                <a:latin typeface="Arial" charset="0"/>
                <a:cs typeface="Arial" charset="0"/>
              </a:rPr>
              <a:t>Code any form of tobacco use (</a:t>
            </a:r>
            <a:r>
              <a:rPr lang="en-US" u="sng" dirty="0" smtClean="0">
                <a:solidFill>
                  <a:srgbClr val="000000"/>
                </a:solidFill>
                <a:latin typeface="Arial" charset="0"/>
                <a:cs typeface="Arial" charset="0"/>
              </a:rPr>
              <a:t>not</a:t>
            </a:r>
            <a:r>
              <a:rPr lang="en-US" dirty="0" smtClean="0">
                <a:solidFill>
                  <a:srgbClr val="000000"/>
                </a:solidFill>
                <a:latin typeface="Arial" charset="0"/>
                <a:cs typeface="Arial" charset="0"/>
              </a:rPr>
              <a:t> </a:t>
            </a:r>
            <a:r>
              <a:rPr lang="en-US" u="sng" dirty="0" smtClean="0">
                <a:solidFill>
                  <a:srgbClr val="000000"/>
                </a:solidFill>
                <a:latin typeface="Arial" charset="0"/>
                <a:cs typeface="Arial" charset="0"/>
              </a:rPr>
              <a:t>e-cigs</a:t>
            </a:r>
            <a:r>
              <a:rPr lang="en-US" dirty="0" smtClean="0">
                <a:solidFill>
                  <a:srgbClr val="000000"/>
                </a:solidFill>
                <a:latin typeface="Arial" charset="0"/>
                <a:cs typeface="Arial" charset="0"/>
              </a:rPr>
              <a:t>)</a:t>
            </a:r>
          </a:p>
          <a:p>
            <a:pPr eaLnBrk="1" hangingPunct="1"/>
            <a:endParaRPr lang="en-US" dirty="0" smtClean="0">
              <a:solidFill>
                <a:srgbClr val="000000"/>
              </a:solidFill>
              <a:latin typeface="Arial" charset="0"/>
              <a:cs typeface="Arial" charset="0"/>
            </a:endParaRPr>
          </a:p>
          <a:p>
            <a:pPr eaLnBrk="1" hangingPunct="1"/>
            <a:endParaRPr lang="en-US" b="1" dirty="0" smtClean="0">
              <a:solidFill>
                <a:srgbClr val="000000"/>
              </a:solidFill>
              <a:latin typeface="Arial" charset="0"/>
              <a:cs typeface="Arial" charset="0"/>
            </a:endParaRPr>
          </a:p>
        </p:txBody>
      </p:sp>
      <p:pic>
        <p:nvPicPr>
          <p:cNvPr id="29700" name="Picture 4"/>
          <p:cNvPicPr>
            <a:picLocks noChangeAspect="1" noChangeArrowheads="1"/>
          </p:cNvPicPr>
          <p:nvPr/>
        </p:nvPicPr>
        <p:blipFill>
          <a:blip r:embed="rId3" cstate="print"/>
          <a:srcRect t="-3392" r="55418"/>
          <a:stretch>
            <a:fillRect/>
          </a:stretch>
        </p:blipFill>
        <p:spPr bwMode="auto">
          <a:xfrm>
            <a:off x="762000" y="4724400"/>
            <a:ext cx="769937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7" name="Text Box 6"/>
          <p:cNvSpPr txBox="1">
            <a:spLocks noChangeArrowheads="1"/>
          </p:cNvSpPr>
          <p:nvPr/>
        </p:nvSpPr>
        <p:spPr bwMode="auto">
          <a:xfrm>
            <a:off x="5257800" y="4876800"/>
            <a:ext cx="2895600" cy="519113"/>
          </a:xfrm>
          <a:prstGeom prst="rect">
            <a:avLst/>
          </a:prstGeom>
          <a:noFill/>
          <a:ln w="9525">
            <a:noFill/>
            <a:miter lim="800000"/>
            <a:headEnd/>
            <a:tailEnd/>
          </a:ln>
        </p:spPr>
        <p:txBody>
          <a:bodyPr>
            <a:spAutoFit/>
          </a:bodyPr>
          <a:lstStyle/>
          <a:p>
            <a:r>
              <a:rPr lang="en-US" sz="2800"/>
              <a:t>7 day look back</a:t>
            </a:r>
            <a:r>
              <a:rPr lang="en-US"/>
              <a:t> </a:t>
            </a:r>
          </a:p>
        </p:txBody>
      </p:sp>
      <p:pic>
        <p:nvPicPr>
          <p:cNvPr id="23558" name="Picture 6" descr="C:\Program Files\Microsoft Office\Media\CntCD1\ClipArt2\j0215804.wmf"/>
          <p:cNvPicPr>
            <a:picLocks noChangeAspect="1" noChangeArrowheads="1"/>
          </p:cNvPicPr>
          <p:nvPr/>
        </p:nvPicPr>
        <p:blipFill>
          <a:blip r:embed="rId4" cstate="print"/>
          <a:srcRect/>
          <a:stretch>
            <a:fillRect/>
          </a:stretch>
        </p:blipFill>
        <p:spPr bwMode="auto">
          <a:xfrm>
            <a:off x="7086600" y="2971800"/>
            <a:ext cx="1454150" cy="1109663"/>
          </a:xfrm>
          <a:prstGeom prst="rect">
            <a:avLst/>
          </a:prstGeom>
          <a:noFill/>
          <a:ln w="9525">
            <a:noFill/>
            <a:miter lim="800000"/>
            <a:headEnd/>
            <a:tailEnd/>
          </a:ln>
        </p:spPr>
      </p:pic>
      <p:pic>
        <p:nvPicPr>
          <p:cNvPr id="23559" name="Picture 8" descr="C:\Program Files\Microsoft Office\Media\CntCD1\ClipArt3\j0234321.wmf"/>
          <p:cNvPicPr>
            <a:picLocks noChangeAspect="1" noChangeArrowheads="1"/>
          </p:cNvPicPr>
          <p:nvPr/>
        </p:nvPicPr>
        <p:blipFill>
          <a:blip r:embed="rId5" cstate="print"/>
          <a:srcRect/>
          <a:stretch>
            <a:fillRect/>
          </a:stretch>
        </p:blipFill>
        <p:spPr bwMode="auto">
          <a:xfrm>
            <a:off x="6781800" y="990600"/>
            <a:ext cx="1368425" cy="136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534400" cy="1600200"/>
          </a:xfrm>
        </p:spPr>
        <p:txBody>
          <a:bodyPr/>
          <a:lstStyle/>
          <a:p>
            <a:pPr algn="ctr" eaLnBrk="1" hangingPunct="1"/>
            <a:r>
              <a:rPr lang="en-US" sz="4000" b="1" dirty="0" smtClean="0">
                <a:latin typeface="Arial" charset="0"/>
                <a:cs typeface="Arial" charset="0"/>
              </a:rPr>
              <a:t>J1400: Prognosis</a:t>
            </a:r>
            <a:br>
              <a:rPr lang="en-US" sz="4000" b="1" dirty="0" smtClean="0">
                <a:latin typeface="Arial" charset="0"/>
                <a:cs typeface="Arial" charset="0"/>
              </a:rPr>
            </a:br>
            <a:r>
              <a:rPr lang="en-US" sz="2400" b="1" dirty="0" smtClean="0">
                <a:latin typeface="Arial" charset="0"/>
                <a:cs typeface="Arial" charset="0"/>
              </a:rPr>
              <a:t>Has condition or chronic disease that may result in a life expectancy &lt; 6 months?</a:t>
            </a:r>
          </a:p>
        </p:txBody>
      </p:sp>
      <p:sp>
        <p:nvSpPr>
          <p:cNvPr id="24579" name="Rectangle 3"/>
          <p:cNvSpPr>
            <a:spLocks noGrp="1" noChangeArrowheads="1"/>
          </p:cNvSpPr>
          <p:nvPr>
            <p:ph sz="quarter" idx="1"/>
          </p:nvPr>
        </p:nvSpPr>
        <p:spPr>
          <a:xfrm>
            <a:off x="228600" y="1524000"/>
            <a:ext cx="8915400" cy="3733800"/>
          </a:xfrm>
        </p:spPr>
        <p:txBody>
          <a:bodyPr/>
          <a:lstStyle/>
          <a:p>
            <a:pPr eaLnBrk="1" hangingPunct="1">
              <a:buSzTx/>
              <a:buFontTx/>
              <a:buChar char="•"/>
            </a:pPr>
            <a:r>
              <a:rPr lang="en-US" sz="2800" dirty="0" smtClean="0">
                <a:latin typeface="Arial" charset="0"/>
                <a:cs typeface="Arial" charset="0"/>
              </a:rPr>
              <a:t>Terminally ill – individual has medical prognosis of life expectancy of 6 months or less if illness runs normal course</a:t>
            </a:r>
          </a:p>
          <a:p>
            <a:pPr eaLnBrk="1" hangingPunct="1">
              <a:buSzTx/>
              <a:buFontTx/>
              <a:buChar char="•"/>
            </a:pPr>
            <a:r>
              <a:rPr lang="en-US" sz="2800" b="1" dirty="0" smtClean="0">
                <a:latin typeface="Arial" charset="0"/>
                <a:cs typeface="Arial" charset="0"/>
              </a:rPr>
              <a:t>Code 1.</a:t>
            </a:r>
            <a:r>
              <a:rPr lang="en-US" sz="2800" dirty="0" smtClean="0">
                <a:latin typeface="Arial" charset="0"/>
                <a:cs typeface="Arial" charset="0"/>
              </a:rPr>
              <a:t> </a:t>
            </a:r>
            <a:r>
              <a:rPr lang="en-US" sz="2800" b="1" dirty="0" smtClean="0">
                <a:latin typeface="Arial" charset="0"/>
                <a:cs typeface="Arial" charset="0"/>
              </a:rPr>
              <a:t>Yes.</a:t>
            </a:r>
            <a:r>
              <a:rPr lang="en-US" sz="2800" dirty="0" smtClean="0">
                <a:latin typeface="Arial" charset="0"/>
                <a:cs typeface="Arial" charset="0"/>
              </a:rPr>
              <a:t> Documentation by the physician that the resident’s condition or chronic disease may result in a life expectancy of less than 6 months </a:t>
            </a:r>
            <a:r>
              <a:rPr lang="en-US" sz="2800" b="1" u="sng" dirty="0" smtClean="0">
                <a:latin typeface="Arial" charset="0"/>
                <a:cs typeface="Arial" charset="0"/>
              </a:rPr>
              <a:t>or </a:t>
            </a:r>
            <a:r>
              <a:rPr lang="en-US" sz="2800" dirty="0" smtClean="0">
                <a:latin typeface="Arial" charset="0"/>
                <a:cs typeface="Arial" charset="0"/>
              </a:rPr>
              <a:t>they have a terminal illness.</a:t>
            </a:r>
          </a:p>
        </p:txBody>
      </p:sp>
      <p:pic>
        <p:nvPicPr>
          <p:cNvPr id="30724" name="Picture 4"/>
          <p:cNvPicPr>
            <a:picLocks noChangeAspect="1" noChangeArrowheads="1"/>
          </p:cNvPicPr>
          <p:nvPr/>
        </p:nvPicPr>
        <p:blipFill>
          <a:blip r:embed="rId3" cstate="print"/>
          <a:srcRect t="2439" r="2439"/>
          <a:stretch>
            <a:fillRect/>
          </a:stretch>
        </p:blipFill>
        <p:spPr bwMode="auto">
          <a:xfrm>
            <a:off x="7257" y="5232400"/>
            <a:ext cx="91440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09600"/>
          </a:xfrm>
        </p:spPr>
        <p:txBody>
          <a:bodyPr/>
          <a:lstStyle/>
          <a:p>
            <a:pPr algn="ctr" eaLnBrk="1" hangingPunct="1"/>
            <a:r>
              <a:rPr lang="en-US" sz="4000" b="1" dirty="0" smtClean="0">
                <a:latin typeface="Arial" charset="0"/>
                <a:cs typeface="Arial" charset="0"/>
              </a:rPr>
              <a:t>J1550: Problem Conditions</a:t>
            </a:r>
          </a:p>
        </p:txBody>
      </p:sp>
      <p:pic>
        <p:nvPicPr>
          <p:cNvPr id="31747" name="Picture 4"/>
          <p:cNvPicPr>
            <a:picLocks noGrp="1" noChangeAspect="1" noChangeArrowheads="1"/>
          </p:cNvPicPr>
          <p:nvPr>
            <p:ph sz="quarter" idx="1"/>
          </p:nvPr>
        </p:nvPicPr>
        <p:blipFill>
          <a:blip r:embed="rId3" cstate="print"/>
          <a:srcRect r="57068"/>
          <a:stretch>
            <a:fillRect/>
          </a:stretch>
        </p:blipFill>
        <p:spPr>
          <a:xfrm>
            <a:off x="76200" y="1066800"/>
            <a:ext cx="6172200" cy="2971799"/>
          </a:xfrm>
          <a:ln w="38100" cap="sq">
            <a:solidFill>
              <a:srgbClr val="000000"/>
            </a:solidFill>
          </a:ln>
          <a:effectLst>
            <a:outerShdw blurRad="50800" dist="38100" dir="2700000" algn="tl" rotWithShape="0">
              <a:srgbClr val="000000">
                <a:alpha val="43000"/>
              </a:srgbClr>
            </a:outerShdw>
          </a:effectLst>
        </p:spPr>
      </p:pic>
      <p:sp>
        <p:nvSpPr>
          <p:cNvPr id="25604" name="Text Box 5"/>
          <p:cNvSpPr txBox="1">
            <a:spLocks noChangeArrowheads="1"/>
          </p:cNvSpPr>
          <p:nvPr/>
        </p:nvSpPr>
        <p:spPr bwMode="auto">
          <a:xfrm>
            <a:off x="0" y="4114800"/>
            <a:ext cx="9144000" cy="3046988"/>
          </a:xfrm>
          <a:prstGeom prst="rect">
            <a:avLst/>
          </a:prstGeom>
          <a:noFill/>
          <a:ln w="9525">
            <a:noFill/>
            <a:miter lim="800000"/>
            <a:headEnd/>
            <a:tailEnd/>
          </a:ln>
        </p:spPr>
        <p:txBody>
          <a:bodyPr>
            <a:spAutoFit/>
          </a:bodyPr>
          <a:lstStyle/>
          <a:p>
            <a:pPr>
              <a:buClr>
                <a:schemeClr val="accent1"/>
              </a:buClr>
              <a:buFont typeface="Arial" charset="0"/>
              <a:buChar char="•"/>
            </a:pPr>
            <a:r>
              <a:rPr lang="en-US" b="1" dirty="0" smtClean="0">
                <a:latin typeface="Arial" charset="0"/>
                <a:cs typeface="Arial" charset="0"/>
              </a:rPr>
              <a:t>A. Fever</a:t>
            </a:r>
            <a:r>
              <a:rPr lang="en-US" dirty="0" smtClean="0">
                <a:latin typeface="Arial" charset="0"/>
                <a:cs typeface="Arial" charset="0"/>
              </a:rPr>
              <a:t> </a:t>
            </a:r>
            <a:r>
              <a:rPr lang="en-US" dirty="0">
                <a:latin typeface="Arial" charset="0"/>
                <a:cs typeface="Arial" charset="0"/>
              </a:rPr>
              <a:t>- Obtain Baseline Temperature prior to look back period  	2.4 degrees F &gt; Baseline or T.100.4 on </a:t>
            </a:r>
            <a:r>
              <a:rPr lang="en-US" dirty="0" smtClean="0">
                <a:latin typeface="Arial" charset="0"/>
                <a:cs typeface="Arial" charset="0"/>
              </a:rPr>
              <a:t>Admission</a:t>
            </a:r>
          </a:p>
          <a:p>
            <a:pPr>
              <a:buClr>
                <a:schemeClr val="accent1"/>
              </a:buClr>
              <a:buFont typeface="Arial" charset="0"/>
              <a:buChar char="•"/>
            </a:pPr>
            <a:r>
              <a:rPr lang="en-US" b="1" dirty="0" smtClean="0">
                <a:latin typeface="Arial" charset="0"/>
                <a:cs typeface="Arial" charset="0"/>
              </a:rPr>
              <a:t>B. Vomiting</a:t>
            </a:r>
            <a:endParaRPr lang="en-US" b="1" dirty="0">
              <a:latin typeface="Arial" charset="0"/>
              <a:cs typeface="Arial" charset="0"/>
            </a:endParaRPr>
          </a:p>
          <a:p>
            <a:pPr>
              <a:buClr>
                <a:srgbClr val="CC3300"/>
              </a:buClr>
              <a:buFontTx/>
              <a:buChar char="•"/>
            </a:pPr>
            <a:r>
              <a:rPr lang="en-US" b="1" dirty="0" smtClean="0">
                <a:latin typeface="Arial" charset="0"/>
                <a:cs typeface="Arial" charset="0"/>
              </a:rPr>
              <a:t>C. Dehydration</a:t>
            </a:r>
            <a:r>
              <a:rPr lang="en-US" dirty="0" smtClean="0">
                <a:latin typeface="Arial" charset="0"/>
                <a:cs typeface="Arial" charset="0"/>
              </a:rPr>
              <a:t> </a:t>
            </a:r>
            <a:r>
              <a:rPr lang="en-US" dirty="0">
                <a:latin typeface="Arial" charset="0"/>
                <a:cs typeface="Arial" charset="0"/>
              </a:rPr>
              <a:t>- 2 of 3 </a:t>
            </a:r>
            <a:r>
              <a:rPr lang="en-US" dirty="0" smtClean="0">
                <a:latin typeface="Arial" charset="0"/>
                <a:cs typeface="Arial" charset="0"/>
              </a:rPr>
              <a:t>Criteria			</a:t>
            </a:r>
            <a:endParaRPr lang="en-US" b="1" dirty="0">
              <a:latin typeface="Arial" charset="0"/>
              <a:cs typeface="Arial" charset="0"/>
            </a:endParaRPr>
          </a:p>
          <a:p>
            <a:pPr marL="742950" lvl="1" indent="-285750">
              <a:buClr>
                <a:schemeClr val="tx2"/>
              </a:buClr>
              <a:buFontTx/>
              <a:buChar char="•"/>
            </a:pPr>
            <a:r>
              <a:rPr lang="en-US" dirty="0">
                <a:latin typeface="Arial" charset="0"/>
                <a:cs typeface="Arial" charset="0"/>
              </a:rPr>
              <a:t>&lt;1500 ml of fluid daily</a:t>
            </a:r>
          </a:p>
          <a:p>
            <a:pPr marL="742950" lvl="1" indent="-285750">
              <a:buClr>
                <a:schemeClr val="tx2"/>
              </a:buClr>
              <a:buFontTx/>
              <a:buChar char="•"/>
            </a:pPr>
            <a:r>
              <a:rPr lang="en-US" dirty="0">
                <a:latin typeface="Arial" charset="0"/>
                <a:cs typeface="Arial" charset="0"/>
              </a:rPr>
              <a:t>1 or more clinical signs of dehydration </a:t>
            </a:r>
            <a:r>
              <a:rPr lang="en-US" dirty="0" smtClean="0">
                <a:latin typeface="Arial" charset="0"/>
                <a:cs typeface="Arial" charset="0"/>
              </a:rPr>
              <a:t>		</a:t>
            </a:r>
            <a:endParaRPr lang="en-US" dirty="0">
              <a:latin typeface="Arial" charset="0"/>
              <a:cs typeface="Arial" charset="0"/>
            </a:endParaRPr>
          </a:p>
          <a:p>
            <a:pPr marL="742950" lvl="1" indent="-285750">
              <a:buClr>
                <a:schemeClr val="tx2"/>
              </a:buClr>
              <a:buFontTx/>
              <a:buChar char="•"/>
            </a:pPr>
            <a:r>
              <a:rPr lang="en-US" dirty="0">
                <a:latin typeface="Arial" charset="0"/>
                <a:cs typeface="Arial" charset="0"/>
              </a:rPr>
              <a:t> Fluid loss &gt; Fluid intake </a:t>
            </a:r>
          </a:p>
          <a:p>
            <a:pPr>
              <a:buClr>
                <a:schemeClr val="tx2"/>
              </a:buClr>
              <a:buFontTx/>
              <a:buChar char="•"/>
            </a:pPr>
            <a:endParaRPr lang="en-US" dirty="0">
              <a:solidFill>
                <a:srgbClr val="CC3300"/>
              </a:solidFill>
              <a:latin typeface="Arial" charset="0"/>
              <a:cs typeface="Arial" charset="0"/>
            </a:endParaRPr>
          </a:p>
        </p:txBody>
      </p:sp>
      <p:sp>
        <p:nvSpPr>
          <p:cNvPr id="25605" name="Text Box 6"/>
          <p:cNvSpPr txBox="1">
            <a:spLocks noChangeArrowheads="1"/>
          </p:cNvSpPr>
          <p:nvPr/>
        </p:nvSpPr>
        <p:spPr bwMode="auto">
          <a:xfrm>
            <a:off x="3886200" y="1143000"/>
            <a:ext cx="2149475" cy="461963"/>
          </a:xfrm>
          <a:prstGeom prst="rect">
            <a:avLst/>
          </a:prstGeom>
          <a:noFill/>
          <a:ln w="9525">
            <a:noFill/>
            <a:miter lim="800000"/>
            <a:headEnd/>
            <a:tailEnd/>
          </a:ln>
        </p:spPr>
        <p:txBody>
          <a:bodyPr>
            <a:spAutoFit/>
          </a:bodyPr>
          <a:lstStyle/>
          <a:p>
            <a:r>
              <a:rPr lang="en-US"/>
              <a:t>7 day look back </a:t>
            </a:r>
          </a:p>
        </p:txBody>
      </p:sp>
      <p:sp>
        <p:nvSpPr>
          <p:cNvPr id="25606" name="TextBox 6"/>
          <p:cNvSpPr txBox="1">
            <a:spLocks noChangeArrowheads="1"/>
          </p:cNvSpPr>
          <p:nvPr/>
        </p:nvSpPr>
        <p:spPr bwMode="auto">
          <a:xfrm>
            <a:off x="6324600" y="850374"/>
            <a:ext cx="2819400" cy="3046988"/>
          </a:xfrm>
          <a:prstGeom prst="rect">
            <a:avLst/>
          </a:prstGeom>
          <a:noFill/>
          <a:ln w="9525">
            <a:noFill/>
            <a:miter lim="800000"/>
            <a:headEnd/>
            <a:tailEnd/>
          </a:ln>
        </p:spPr>
        <p:txBody>
          <a:bodyPr>
            <a:spAutoFit/>
          </a:bodyPr>
          <a:lstStyle/>
          <a:p>
            <a:pPr>
              <a:buClr>
                <a:schemeClr val="accent1"/>
              </a:buClr>
              <a:buFontTx/>
              <a:buChar char="•"/>
            </a:pPr>
            <a:r>
              <a:rPr lang="en-US" b="1" dirty="0" smtClean="0">
                <a:latin typeface="Arial" charset="0"/>
                <a:cs typeface="Arial" charset="0"/>
              </a:rPr>
              <a:t>D. Internal Bleeding</a:t>
            </a:r>
          </a:p>
          <a:p>
            <a:pPr>
              <a:buClr>
                <a:schemeClr val="accent1"/>
              </a:buClr>
              <a:buFontTx/>
              <a:buChar char="•"/>
            </a:pPr>
            <a:r>
              <a:rPr lang="en-US" dirty="0" smtClean="0">
                <a:latin typeface="Arial" charset="0"/>
                <a:cs typeface="Arial" charset="0"/>
              </a:rPr>
              <a:t>bright red</a:t>
            </a:r>
          </a:p>
          <a:p>
            <a:pPr>
              <a:buClr>
                <a:schemeClr val="accent1"/>
              </a:buClr>
              <a:buFontTx/>
              <a:buChar char="•"/>
            </a:pPr>
            <a:r>
              <a:rPr lang="en-US" dirty="0" smtClean="0">
                <a:latin typeface="Arial" charset="0"/>
                <a:cs typeface="Arial" charset="0"/>
              </a:rPr>
              <a:t>occult</a:t>
            </a:r>
            <a:endParaRPr lang="en-US" dirty="0">
              <a:latin typeface="Arial" charset="0"/>
              <a:cs typeface="Arial" charset="0"/>
            </a:endParaRPr>
          </a:p>
          <a:p>
            <a:pPr>
              <a:buClr>
                <a:schemeClr val="accent1"/>
              </a:buClr>
              <a:buFontTx/>
              <a:buChar char="•"/>
            </a:pPr>
            <a:r>
              <a:rPr lang="en-US" dirty="0" smtClean="0">
                <a:latin typeface="Arial" charset="0"/>
                <a:cs typeface="Arial" charset="0"/>
              </a:rPr>
              <a:t>tarry stools</a:t>
            </a:r>
          </a:p>
          <a:p>
            <a:pPr>
              <a:buClr>
                <a:schemeClr val="accent1"/>
              </a:buClr>
              <a:buFontTx/>
              <a:buChar char="•"/>
            </a:pPr>
            <a:r>
              <a:rPr lang="en-US" dirty="0" smtClean="0">
                <a:latin typeface="Arial" charset="0"/>
                <a:cs typeface="Arial" charset="0"/>
              </a:rPr>
              <a:t>gross hematuria</a:t>
            </a:r>
            <a:endParaRPr lang="en-US" dirty="0">
              <a:latin typeface="Arial" charset="0"/>
              <a:cs typeface="Arial" charset="0"/>
            </a:endParaRPr>
          </a:p>
          <a:p>
            <a:pPr>
              <a:buClr>
                <a:schemeClr val="accent1"/>
              </a:buClr>
              <a:buFontTx/>
              <a:buChar char="•"/>
            </a:pPr>
            <a:r>
              <a:rPr lang="en-US" dirty="0" smtClean="0">
                <a:latin typeface="Arial" charset="0"/>
                <a:cs typeface="Arial" charset="0"/>
              </a:rPr>
              <a:t>hemoptysis</a:t>
            </a:r>
            <a:endParaRPr lang="en-US" dirty="0">
              <a:latin typeface="Arial" charset="0"/>
              <a:cs typeface="Arial" charset="0"/>
            </a:endParaRPr>
          </a:p>
          <a:p>
            <a:pPr>
              <a:buClr>
                <a:schemeClr val="accent1"/>
              </a:buClr>
              <a:buFontTx/>
              <a:buChar char="•"/>
            </a:pPr>
            <a:r>
              <a:rPr lang="en-US" dirty="0" smtClean="0">
                <a:latin typeface="Arial" charset="0"/>
                <a:cs typeface="Arial" charset="0"/>
              </a:rPr>
              <a:t>severe nosebleed</a:t>
            </a:r>
            <a:endParaRPr lang="en-US" dirty="0">
              <a:solidFill>
                <a:srgbClr val="CC3300"/>
              </a:solidFill>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sz="quarter" idx="1"/>
          </p:nvPr>
        </p:nvSpPr>
        <p:spPr>
          <a:xfrm>
            <a:off x="228600" y="533400"/>
            <a:ext cx="8686800" cy="6324600"/>
          </a:xfrm>
        </p:spPr>
        <p:txBody>
          <a:bodyPr/>
          <a:lstStyle/>
          <a:p>
            <a:pPr eaLnBrk="1" hangingPunct="1">
              <a:lnSpc>
                <a:spcPct val="90000"/>
              </a:lnSpc>
              <a:spcBef>
                <a:spcPct val="0"/>
              </a:spcBef>
            </a:pPr>
            <a:r>
              <a:rPr lang="en-US" sz="2800" dirty="0" smtClean="0">
                <a:latin typeface="Arial" charset="0"/>
                <a:cs typeface="Arial" charset="0"/>
              </a:rPr>
              <a:t>Unintentional change in position coming to rest on ground, floor, or onto next lower surface, (e.g. onto  bed, chair, or beside mat).</a:t>
            </a:r>
          </a:p>
          <a:p>
            <a:pPr eaLnBrk="1" hangingPunct="1">
              <a:lnSpc>
                <a:spcPct val="90000"/>
              </a:lnSpc>
              <a:spcBef>
                <a:spcPct val="0"/>
              </a:spcBef>
            </a:pPr>
            <a:endParaRPr lang="en-US" sz="2800" dirty="0" smtClean="0">
              <a:latin typeface="Arial" charset="0"/>
              <a:cs typeface="Arial" charset="0"/>
            </a:endParaRPr>
          </a:p>
          <a:p>
            <a:pPr eaLnBrk="1" hangingPunct="1">
              <a:lnSpc>
                <a:spcPct val="90000"/>
              </a:lnSpc>
              <a:spcBef>
                <a:spcPct val="0"/>
              </a:spcBef>
            </a:pPr>
            <a:r>
              <a:rPr lang="en-US" sz="2800" dirty="0" smtClean="0">
                <a:latin typeface="Arial" charset="0"/>
                <a:cs typeface="Arial" charset="0"/>
              </a:rPr>
              <a:t>May be witnessed, reported by resident or observer or identified when resident found on floor or ground.</a:t>
            </a:r>
          </a:p>
          <a:p>
            <a:pPr marL="0" indent="0" eaLnBrk="1" hangingPunct="1">
              <a:lnSpc>
                <a:spcPct val="90000"/>
              </a:lnSpc>
              <a:spcBef>
                <a:spcPct val="0"/>
              </a:spcBef>
              <a:buNone/>
            </a:pPr>
            <a:endParaRPr lang="en-US" sz="2800" dirty="0">
              <a:latin typeface="Arial" charset="0"/>
              <a:cs typeface="Arial" charset="0"/>
            </a:endParaRPr>
          </a:p>
          <a:p>
            <a:pPr eaLnBrk="1" hangingPunct="1">
              <a:lnSpc>
                <a:spcPct val="90000"/>
              </a:lnSpc>
              <a:spcBef>
                <a:spcPct val="0"/>
              </a:spcBef>
            </a:pPr>
            <a:r>
              <a:rPr lang="en-US" sz="2800" dirty="0" smtClean="0">
                <a:latin typeface="Arial" charset="0"/>
                <a:cs typeface="Arial" charset="0"/>
              </a:rPr>
              <a:t>Include any fall whether it occurred at home, while in community, in acute hospital or in nursing home. </a:t>
            </a:r>
          </a:p>
          <a:p>
            <a:pPr eaLnBrk="1" hangingPunct="1">
              <a:lnSpc>
                <a:spcPct val="90000"/>
              </a:lnSpc>
              <a:spcBef>
                <a:spcPct val="0"/>
              </a:spcBef>
            </a:pPr>
            <a:endParaRPr lang="en-US" sz="2800" dirty="0" smtClean="0">
              <a:latin typeface="Arial" charset="0"/>
              <a:cs typeface="Arial" charset="0"/>
            </a:endParaRPr>
          </a:p>
          <a:p>
            <a:pPr eaLnBrk="1" hangingPunct="1">
              <a:lnSpc>
                <a:spcPct val="90000"/>
              </a:lnSpc>
              <a:spcBef>
                <a:spcPct val="0"/>
              </a:spcBef>
            </a:pPr>
            <a:r>
              <a:rPr lang="en-US" sz="2800" dirty="0" smtClean="0">
                <a:latin typeface="Arial" charset="0"/>
                <a:cs typeface="Arial" charset="0"/>
              </a:rPr>
              <a:t>Falls not result of overwhelming external force (e.g.  resident pushes another resident.</a:t>
            </a:r>
          </a:p>
          <a:p>
            <a:pPr eaLnBrk="1" hangingPunct="1">
              <a:lnSpc>
                <a:spcPct val="90000"/>
              </a:lnSpc>
              <a:spcBef>
                <a:spcPct val="0"/>
              </a:spcBef>
            </a:pPr>
            <a:endParaRPr lang="en-US" sz="2800" dirty="0" smtClean="0">
              <a:latin typeface="Arial" charset="0"/>
              <a:cs typeface="Arial" charset="0"/>
            </a:endParaRPr>
          </a:p>
          <a:p>
            <a:pPr eaLnBrk="1" hangingPunct="1">
              <a:lnSpc>
                <a:spcPct val="90000"/>
              </a:lnSpc>
              <a:spcBef>
                <a:spcPct val="0"/>
              </a:spcBef>
            </a:pPr>
            <a:r>
              <a:rPr lang="en-US" sz="2800" dirty="0" smtClean="0">
                <a:latin typeface="Arial" charset="0"/>
                <a:cs typeface="Arial" charset="0"/>
              </a:rPr>
              <a:t>Intercepted fall occurs when resident would have fallen if had not caught self or had not been intercepted by another person – still considered fall.  							</a:t>
            </a:r>
            <a:endParaRPr lang="en-US" sz="2800" u="sng" dirty="0" smtClean="0">
              <a:latin typeface="Arial" charset="0"/>
              <a:cs typeface="Arial" charset="0"/>
            </a:endParaRPr>
          </a:p>
        </p:txBody>
      </p:sp>
      <p:sp>
        <p:nvSpPr>
          <p:cNvPr id="26627" name="Rectangle 2"/>
          <p:cNvSpPr>
            <a:spLocks noGrp="1" noChangeArrowheads="1"/>
          </p:cNvSpPr>
          <p:nvPr>
            <p:ph type="title"/>
          </p:nvPr>
        </p:nvSpPr>
        <p:spPr>
          <a:xfrm>
            <a:off x="0" y="228600"/>
            <a:ext cx="9144000" cy="990600"/>
          </a:xfrm>
        </p:spPr>
        <p:txBody>
          <a:bodyPr/>
          <a:lstStyle/>
          <a:p>
            <a:pPr algn="ctr" eaLnBrk="1" hangingPunct="1"/>
            <a:r>
              <a:rPr lang="en-US" sz="3200" b="1" dirty="0" smtClean="0">
                <a:latin typeface="Arial" charset="0"/>
                <a:cs typeface="Arial" charset="0"/>
              </a:rPr>
              <a:t>J1700-J1900: Definition of Fall  </a:t>
            </a:r>
            <a:br>
              <a:rPr lang="en-US" sz="3200" b="1" dirty="0" smtClean="0">
                <a:latin typeface="Arial" charset="0"/>
                <a:cs typeface="Arial" charset="0"/>
              </a:rPr>
            </a:br>
            <a:endParaRPr lang="en-US" sz="32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28600" y="-228600"/>
            <a:ext cx="8915400" cy="2362200"/>
          </a:xfrm>
        </p:spPr>
        <p:txBody>
          <a:bodyPr/>
          <a:lstStyle/>
          <a:p>
            <a:pPr algn="ctr"/>
            <a:r>
              <a:rPr lang="en-US" sz="3200" b="1" dirty="0" smtClean="0">
                <a:latin typeface="Arial" charset="0"/>
                <a:cs typeface="Arial" charset="0"/>
              </a:rPr>
              <a:t/>
            </a:r>
            <a:br>
              <a:rPr lang="en-US" sz="3200" b="1" dirty="0" smtClean="0">
                <a:latin typeface="Arial" charset="0"/>
                <a:cs typeface="Arial" charset="0"/>
              </a:rPr>
            </a:br>
            <a:r>
              <a:rPr lang="en-US" sz="3200" b="1" dirty="0" smtClean="0">
                <a:latin typeface="Arial" charset="0"/>
                <a:cs typeface="Arial" charset="0"/>
              </a:rPr>
              <a:t>J1700A, B, C:  Fall History </a:t>
            </a:r>
            <a:r>
              <a:rPr lang="en-US" sz="3200" b="1" u="sng" dirty="0" smtClean="0">
                <a:latin typeface="Arial" charset="0"/>
                <a:cs typeface="Arial" charset="0"/>
              </a:rPr>
              <a:t>on </a:t>
            </a:r>
            <a:r>
              <a:rPr lang="en-US" sz="3200" b="1" dirty="0" smtClean="0">
                <a:latin typeface="Arial" charset="0"/>
                <a:cs typeface="Arial" charset="0"/>
              </a:rPr>
              <a:t>Admission/Entry or Reentry </a:t>
            </a:r>
            <a:r>
              <a:rPr lang="en-US" sz="3200" b="1" u="sng" dirty="0" smtClean="0">
                <a:latin typeface="Arial" charset="0"/>
                <a:cs typeface="Arial" charset="0"/>
              </a:rPr>
              <a:t/>
            </a:r>
            <a:br>
              <a:rPr lang="en-US" sz="3200" b="1" u="sng" dirty="0" smtClean="0">
                <a:latin typeface="Arial" charset="0"/>
                <a:cs typeface="Arial" charset="0"/>
              </a:rPr>
            </a:br>
            <a:r>
              <a:rPr lang="en-US" sz="3200" b="1" dirty="0" smtClean="0">
                <a:latin typeface="Arial" charset="0"/>
                <a:cs typeface="Arial" charset="0"/>
              </a:rPr>
              <a:t>regardless of location </a:t>
            </a:r>
            <a:br>
              <a:rPr lang="en-US" sz="3200" b="1" dirty="0" smtClean="0">
                <a:latin typeface="Arial" charset="0"/>
                <a:cs typeface="Arial" charset="0"/>
              </a:rPr>
            </a:br>
            <a:endParaRPr lang="en-US" sz="3200" b="1" dirty="0" smtClean="0">
              <a:latin typeface="Arial" charset="0"/>
              <a:cs typeface="Arial" charset="0"/>
            </a:endParaRPr>
          </a:p>
        </p:txBody>
      </p:sp>
      <p:sp>
        <p:nvSpPr>
          <p:cNvPr id="27651" name="Rectangle 3"/>
          <p:cNvSpPr>
            <a:spLocks noGrp="1"/>
          </p:cNvSpPr>
          <p:nvPr>
            <p:ph type="body" idx="1"/>
          </p:nvPr>
        </p:nvSpPr>
        <p:spPr>
          <a:xfrm>
            <a:off x="0" y="1524000"/>
            <a:ext cx="9144000" cy="5334000"/>
          </a:xfrm>
        </p:spPr>
        <p:txBody>
          <a:bodyPr/>
          <a:lstStyle/>
          <a:p>
            <a:pPr eaLnBrk="1" hangingPunct="1">
              <a:lnSpc>
                <a:spcPct val="90000"/>
              </a:lnSpc>
              <a:spcBef>
                <a:spcPct val="0"/>
              </a:spcBef>
            </a:pPr>
            <a:r>
              <a:rPr lang="en-US" sz="2800" dirty="0" smtClean="0">
                <a:latin typeface="Arial" charset="0"/>
                <a:cs typeface="Arial" charset="0"/>
              </a:rPr>
              <a:t>Complete if:</a:t>
            </a:r>
          </a:p>
          <a:p>
            <a:pPr lvl="1" eaLnBrk="1" hangingPunct="1">
              <a:lnSpc>
                <a:spcPct val="90000"/>
              </a:lnSpc>
              <a:spcBef>
                <a:spcPct val="0"/>
              </a:spcBef>
            </a:pPr>
            <a:r>
              <a:rPr lang="en-US" sz="2400" dirty="0" smtClean="0">
                <a:latin typeface="Arial" charset="0"/>
                <a:cs typeface="Arial" charset="0"/>
              </a:rPr>
              <a:t>Admission assessment (A0310A=01) </a:t>
            </a:r>
            <a:r>
              <a:rPr lang="en-US" sz="2400" b="1" dirty="0" smtClean="0">
                <a:latin typeface="Arial" charset="0"/>
                <a:cs typeface="Arial" charset="0"/>
              </a:rPr>
              <a:t>OR</a:t>
            </a:r>
          </a:p>
          <a:p>
            <a:pPr lvl="1" eaLnBrk="1" hangingPunct="1">
              <a:lnSpc>
                <a:spcPct val="90000"/>
              </a:lnSpc>
              <a:spcBef>
                <a:spcPct val="0"/>
              </a:spcBef>
            </a:pPr>
            <a:r>
              <a:rPr lang="en-US" sz="2400" dirty="0" smtClean="0">
                <a:latin typeface="Arial" charset="0"/>
                <a:cs typeface="Arial" charset="0"/>
              </a:rPr>
              <a:t>First assessment (OBRA or Scheduled PPS) since most recent admission/entry, or reentry (A0310E=01)</a:t>
            </a:r>
          </a:p>
          <a:p>
            <a:pPr lvl="1" eaLnBrk="1" hangingPunct="1">
              <a:lnSpc>
                <a:spcPct val="90000"/>
              </a:lnSpc>
              <a:spcBef>
                <a:spcPct val="0"/>
              </a:spcBef>
            </a:pPr>
            <a:endParaRPr lang="en-US" sz="2400" dirty="0" smtClean="0">
              <a:latin typeface="Arial" charset="0"/>
              <a:cs typeface="Arial" charset="0"/>
            </a:endParaRPr>
          </a:p>
          <a:p>
            <a:pPr eaLnBrk="1" hangingPunct="1">
              <a:lnSpc>
                <a:spcPct val="90000"/>
              </a:lnSpc>
              <a:spcBef>
                <a:spcPct val="0"/>
              </a:spcBef>
            </a:pPr>
            <a:r>
              <a:rPr lang="en-US" sz="2800" dirty="0" smtClean="0">
                <a:latin typeface="Arial" charset="0"/>
                <a:cs typeface="Arial" charset="0"/>
              </a:rPr>
              <a:t>Information gathered:</a:t>
            </a:r>
          </a:p>
          <a:p>
            <a:pPr lvl="1" eaLnBrk="1" hangingPunct="1">
              <a:lnSpc>
                <a:spcPct val="90000"/>
              </a:lnSpc>
              <a:spcBef>
                <a:spcPct val="0"/>
              </a:spcBef>
            </a:pPr>
            <a:r>
              <a:rPr lang="en-US" sz="2400" dirty="0" smtClean="0">
                <a:latin typeface="Arial" charset="0"/>
                <a:cs typeface="Arial" charset="0"/>
              </a:rPr>
              <a:t>Resident, Family, Significant Other Interview</a:t>
            </a:r>
          </a:p>
          <a:p>
            <a:pPr lvl="1" eaLnBrk="1" hangingPunct="1">
              <a:lnSpc>
                <a:spcPct val="90000"/>
              </a:lnSpc>
              <a:spcBef>
                <a:spcPct val="0"/>
              </a:spcBef>
            </a:pPr>
            <a:r>
              <a:rPr lang="en-US" sz="2400" dirty="0" smtClean="0">
                <a:latin typeface="Arial" charset="0"/>
                <a:cs typeface="Arial" charset="0"/>
              </a:rPr>
              <a:t>Transfer form and other records</a:t>
            </a:r>
          </a:p>
          <a:p>
            <a:pPr lvl="1" eaLnBrk="1" hangingPunct="1">
              <a:lnSpc>
                <a:spcPct val="90000"/>
              </a:lnSpc>
              <a:spcBef>
                <a:spcPct val="0"/>
              </a:spcBef>
              <a:buFont typeface="Wingdings 2" pitchFamily="18" charset="2"/>
              <a:buNone/>
            </a:pPr>
            <a:endParaRPr lang="en-US" sz="2800" dirty="0" smtClean="0">
              <a:latin typeface="Arial" charset="0"/>
              <a:cs typeface="Arial" charset="0"/>
            </a:endParaRPr>
          </a:p>
          <a:p>
            <a:pPr eaLnBrk="1" hangingPunct="1">
              <a:lnSpc>
                <a:spcPct val="90000"/>
              </a:lnSpc>
              <a:spcBef>
                <a:spcPct val="0"/>
              </a:spcBef>
            </a:pPr>
            <a:r>
              <a:rPr lang="en-US" sz="2800" dirty="0" smtClean="0">
                <a:latin typeface="Arial" charset="0"/>
                <a:cs typeface="Arial" charset="0"/>
              </a:rPr>
              <a:t>Fracture R/T Fall </a:t>
            </a:r>
          </a:p>
          <a:p>
            <a:pPr lvl="1" eaLnBrk="1" hangingPunct="1">
              <a:lnSpc>
                <a:spcPct val="90000"/>
              </a:lnSpc>
              <a:spcBef>
                <a:spcPct val="0"/>
              </a:spcBef>
            </a:pPr>
            <a:r>
              <a:rPr lang="en-US" sz="2400" dirty="0" smtClean="0">
                <a:latin typeface="Arial" charset="0"/>
                <a:cs typeface="Arial" charset="0"/>
              </a:rPr>
              <a:t>Documented bone fracture in problem list from medical record, x-ray report, or by history from resident or caregiver that occurred as direct result of fall or recognized and later attributed to fall. </a:t>
            </a:r>
            <a:r>
              <a:rPr lang="en-US" sz="2400" dirty="0" smtClean="0">
                <a:solidFill>
                  <a:srgbClr val="FF0000"/>
                </a:solidFill>
                <a:latin typeface="Arial" charset="0"/>
                <a:cs typeface="Arial" charset="0"/>
              </a:rPr>
              <a:t>Not fracture from trauma of car crash or pedestrian accidents </a:t>
            </a:r>
            <a:r>
              <a:rPr lang="en-US" sz="2400" b="1" dirty="0" smtClean="0">
                <a:latin typeface="Arial" charset="0"/>
                <a:cs typeface="Arial" charset="0"/>
              </a:rPr>
              <a:t> </a:t>
            </a:r>
          </a:p>
          <a:p>
            <a:pPr lvl="1" eaLnBrk="1" hangingPunct="1">
              <a:lnSpc>
                <a:spcPct val="90000"/>
              </a:lnSpc>
              <a:spcBef>
                <a:spcPct val="0"/>
              </a:spcBef>
              <a:buFont typeface="Wingdings 2" pitchFamily="18" charset="2"/>
              <a:buNone/>
            </a:pPr>
            <a:r>
              <a:rPr lang="en-US" sz="2800"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371600"/>
          </a:xfrm>
        </p:spPr>
        <p:txBody>
          <a:bodyPr/>
          <a:lstStyle/>
          <a:p>
            <a:pPr algn="ctr"/>
            <a:r>
              <a:rPr lang="en-US" sz="4000" b="1" dirty="0" smtClean="0">
                <a:latin typeface="Arial" charset="0"/>
                <a:cs typeface="Arial" charset="0"/>
              </a:rPr>
              <a:t>J1700</a:t>
            </a:r>
            <a:r>
              <a:rPr lang="en-US" sz="4000" b="1" dirty="0">
                <a:latin typeface="Arial" charset="0"/>
                <a:cs typeface="Arial" charset="0"/>
              </a:rPr>
              <a:t>: Fall History </a:t>
            </a:r>
            <a:r>
              <a:rPr lang="en-US" sz="4000" b="1" u="sng" dirty="0" smtClean="0">
                <a:latin typeface="Arial" charset="0"/>
                <a:cs typeface="Arial" charset="0"/>
              </a:rPr>
              <a:t>on</a:t>
            </a:r>
            <a:r>
              <a:rPr lang="en-US" sz="4000" b="1" dirty="0" smtClean="0">
                <a:latin typeface="Arial" charset="0"/>
                <a:cs typeface="Arial" charset="0"/>
              </a:rPr>
              <a:t> </a:t>
            </a:r>
            <a:r>
              <a:rPr lang="en-US" sz="4000" b="1" u="sng" dirty="0" smtClean="0">
                <a:latin typeface="Arial" charset="0"/>
                <a:cs typeface="Arial" charset="0"/>
              </a:rPr>
              <a:t> </a:t>
            </a:r>
            <a:r>
              <a:rPr lang="en-US" sz="4000" b="1" dirty="0" smtClean="0">
                <a:latin typeface="Arial" charset="0"/>
                <a:cs typeface="Arial" charset="0"/>
              </a:rPr>
              <a:t>Admission/Entry or Reentry</a:t>
            </a:r>
            <a:endParaRPr lang="en-US" sz="4000" dirty="0"/>
          </a:p>
        </p:txBody>
      </p:sp>
      <p:sp>
        <p:nvSpPr>
          <p:cNvPr id="3" name="Content Placeholder 2"/>
          <p:cNvSpPr>
            <a:spLocks noGrp="1"/>
          </p:cNvSpPr>
          <p:nvPr>
            <p:ph sz="quarter" idx="1"/>
          </p:nvPr>
        </p:nvSpPr>
        <p:spPr>
          <a:xfrm>
            <a:off x="76200" y="1219200"/>
            <a:ext cx="9067800" cy="5638800"/>
          </a:xfrm>
        </p:spPr>
        <p:txBody>
          <a:bodyPr/>
          <a:lstStyle/>
          <a:p>
            <a:pPr marL="0" indent="0" algn="ctr">
              <a:buNone/>
            </a:pPr>
            <a:r>
              <a:rPr lang="en-US" dirty="0" smtClean="0"/>
              <a:t>A1600. Entry Date </a:t>
            </a:r>
          </a:p>
          <a:p>
            <a:pPr algn="ctr"/>
            <a:r>
              <a:rPr lang="en-US" dirty="0" smtClean="0"/>
              <a:t>A.  Fall in prior month  (0-1 month)</a:t>
            </a:r>
          </a:p>
          <a:p>
            <a:pPr algn="ctr"/>
            <a:r>
              <a:rPr lang="en-US" dirty="0" smtClean="0"/>
              <a:t>B. Fall in prior 2-6 months</a:t>
            </a:r>
          </a:p>
          <a:p>
            <a:pPr algn="ctr"/>
            <a:r>
              <a:rPr lang="en-US" dirty="0" smtClean="0"/>
              <a:t>C. Fracture R/T fall in prior 0-180 days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625"/>
          <a:stretch/>
        </p:blipFill>
        <p:spPr bwMode="auto">
          <a:xfrm>
            <a:off x="-18393" y="3565373"/>
            <a:ext cx="9144000" cy="335508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errit\AppData\Local\Microsoft\Windows\Temporary Internet Files\Content.IE5\0XNUKQ4G\MC9002405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339" y="4737182"/>
            <a:ext cx="1150883" cy="12045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errit\AppData\Local\Microsoft\Windows\Temporary Internet Files\Content.IE5\KZ4UD08Z\MC9002871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61729">
            <a:off x="4658010" y="6032129"/>
            <a:ext cx="720199" cy="100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94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600200"/>
          </a:xfrm>
        </p:spPr>
        <p:txBody>
          <a:bodyPr/>
          <a:lstStyle/>
          <a:p>
            <a:pPr algn="ctr" eaLnBrk="1" hangingPunct="1"/>
            <a:r>
              <a:rPr lang="en-US" sz="3200" b="1" dirty="0" smtClean="0">
                <a:latin typeface="Arial" charset="0"/>
                <a:cs typeface="Arial" charset="0"/>
              </a:rPr>
              <a:t>J1800: Any Falls </a:t>
            </a:r>
            <a:r>
              <a:rPr lang="en-US" sz="3200" b="1" u="sng" dirty="0" smtClean="0">
                <a:latin typeface="Arial" charset="0"/>
                <a:cs typeface="Arial" charset="0"/>
              </a:rPr>
              <a:t>since</a:t>
            </a:r>
            <a:r>
              <a:rPr lang="en-US" sz="3200" b="1" dirty="0" smtClean="0">
                <a:latin typeface="Arial" charset="0"/>
                <a:cs typeface="Arial" charset="0"/>
              </a:rPr>
              <a:t> Admission/Entry or Reentry or Prior Assessment (OBRA or Scheduled PPS), whichever is most recent</a:t>
            </a:r>
          </a:p>
        </p:txBody>
      </p:sp>
      <p:sp>
        <p:nvSpPr>
          <p:cNvPr id="29699" name="Rectangle 3"/>
          <p:cNvSpPr>
            <a:spLocks noGrp="1" noChangeArrowheads="1"/>
          </p:cNvSpPr>
          <p:nvPr>
            <p:ph sz="quarter" idx="1"/>
          </p:nvPr>
        </p:nvSpPr>
        <p:spPr>
          <a:xfrm>
            <a:off x="228600" y="1398587"/>
            <a:ext cx="8915400" cy="4267200"/>
          </a:xfrm>
        </p:spPr>
        <p:txBody>
          <a:bodyPr/>
          <a:lstStyle/>
          <a:p>
            <a:pPr eaLnBrk="1" hangingPunct="1">
              <a:defRPr/>
            </a:pPr>
            <a:r>
              <a:rPr lang="en-US" sz="2800" dirty="0" smtClean="0">
                <a:latin typeface="Arial" charset="0"/>
                <a:cs typeface="Arial" charset="0"/>
              </a:rPr>
              <a:t> Look Back Period</a:t>
            </a:r>
          </a:p>
          <a:p>
            <a:pPr lvl="1" eaLnBrk="1" hangingPunct="1">
              <a:defRPr/>
            </a:pPr>
            <a:r>
              <a:rPr lang="en-US" sz="2800" dirty="0" smtClean="0">
                <a:latin typeface="Arial" charset="0"/>
                <a:cs typeface="Arial" charset="0"/>
              </a:rPr>
              <a:t>Since Admission/Entry or Reentry</a:t>
            </a:r>
          </a:p>
          <a:p>
            <a:pPr lvl="2" eaLnBrk="1" hangingPunct="1">
              <a:defRPr/>
            </a:pPr>
            <a:r>
              <a:rPr lang="en-US" dirty="0" smtClean="0">
                <a:latin typeface="Arial" charset="0"/>
                <a:cs typeface="Arial" charset="0"/>
              </a:rPr>
              <a:t>Entry Date (A1600) to ARD of Assessment</a:t>
            </a:r>
          </a:p>
          <a:p>
            <a:pPr indent="74613" eaLnBrk="1" hangingPunct="1">
              <a:defRPr/>
            </a:pPr>
            <a:r>
              <a:rPr lang="en-US" sz="2800" dirty="0" smtClean="0">
                <a:latin typeface="Arial" charset="0"/>
                <a:cs typeface="Arial" charset="0"/>
              </a:rPr>
              <a:t> Since Prior Assessment</a:t>
            </a:r>
          </a:p>
          <a:p>
            <a:pPr lvl="1" indent="74613" eaLnBrk="1" hangingPunct="1">
              <a:defRPr/>
            </a:pPr>
            <a:r>
              <a:rPr lang="en-US" sz="2800" dirty="0" smtClean="0">
                <a:latin typeface="Arial" charset="0"/>
                <a:cs typeface="Arial" charset="0"/>
              </a:rPr>
              <a:t>Day after ARD of previous  assessment through ARD of current assessment</a:t>
            </a:r>
          </a:p>
          <a:p>
            <a:pPr eaLnBrk="1" hangingPunct="1">
              <a:defRPr/>
            </a:pPr>
            <a:r>
              <a:rPr lang="en-US" sz="2800" dirty="0" smtClean="0">
                <a:latin typeface="Arial" charset="0"/>
                <a:cs typeface="Arial" charset="0"/>
              </a:rPr>
              <a:t>All falls any location </a:t>
            </a:r>
          </a:p>
          <a:p>
            <a:pPr eaLnBrk="1" hangingPunct="1">
              <a:defRPr/>
            </a:pPr>
            <a:r>
              <a:rPr lang="en-US" sz="2800" b="1" dirty="0" smtClean="0">
                <a:latin typeface="Arial" charset="0"/>
                <a:cs typeface="Arial" charset="0"/>
              </a:rPr>
              <a:t>Code 0. No</a:t>
            </a:r>
            <a:r>
              <a:rPr lang="en-US" sz="2800" dirty="0" smtClean="0">
                <a:latin typeface="Arial" charset="0"/>
                <a:cs typeface="Arial" charset="0"/>
              </a:rPr>
              <a:t>. </a:t>
            </a:r>
            <a:r>
              <a:rPr lang="en-US" sz="2800" b="1" dirty="0" smtClean="0">
                <a:solidFill>
                  <a:srgbClr val="FF0000"/>
                </a:solidFill>
                <a:latin typeface="Arial" charset="0"/>
                <a:cs typeface="Arial" charset="0"/>
                <a:sym typeface="Wingdings" pitchFamily="2" charset="2"/>
              </a:rPr>
              <a:t></a:t>
            </a:r>
            <a:r>
              <a:rPr lang="en-US" sz="2800" b="1" dirty="0" smtClean="0">
                <a:solidFill>
                  <a:srgbClr val="FF0000"/>
                </a:solidFill>
                <a:latin typeface="Arial" charset="0"/>
                <a:cs typeface="Arial" charset="0"/>
              </a:rPr>
              <a:t> SKIP </a:t>
            </a:r>
            <a:r>
              <a:rPr lang="en-US" sz="2800" dirty="0" smtClean="0">
                <a:latin typeface="Arial" charset="0"/>
                <a:cs typeface="Arial" charset="0"/>
              </a:rPr>
              <a:t>to K0100: Swallowing Disorder</a:t>
            </a:r>
          </a:p>
        </p:txBody>
      </p:sp>
      <p:pic>
        <p:nvPicPr>
          <p:cNvPr id="29701" name="Picture 5" descr="C:\Program Files\Microsoft Office\Media\CntCD1\ClipArt4\j0240577.wmf"/>
          <p:cNvPicPr>
            <a:picLocks noChangeAspect="1" noChangeArrowheads="1"/>
          </p:cNvPicPr>
          <p:nvPr/>
        </p:nvPicPr>
        <p:blipFill>
          <a:blip r:embed="rId3" cstate="print"/>
          <a:srcRect/>
          <a:stretch>
            <a:fillRect/>
          </a:stretch>
        </p:blipFill>
        <p:spPr bwMode="auto">
          <a:xfrm>
            <a:off x="7848600" y="2286000"/>
            <a:ext cx="1069975" cy="1120775"/>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678"/>
          <a:stretch/>
        </p:blipFill>
        <p:spPr bwMode="auto">
          <a:xfrm>
            <a:off x="0" y="5410200"/>
            <a:ext cx="9114081" cy="10953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0886"/>
            <a:ext cx="9144000" cy="1219200"/>
          </a:xfrm>
        </p:spPr>
        <p:txBody>
          <a:bodyPr/>
          <a:lstStyle/>
          <a:p>
            <a:pPr algn="ctr"/>
            <a:r>
              <a:rPr lang="en-US" sz="4000" b="1" dirty="0" smtClean="0">
                <a:latin typeface="Arial" charset="0"/>
                <a:cs typeface="Arial" charset="0"/>
              </a:rPr>
              <a:t>J1900: Definitions of Injury Severity related to Falls </a:t>
            </a:r>
          </a:p>
        </p:txBody>
      </p:sp>
      <p:sp>
        <p:nvSpPr>
          <p:cNvPr id="30723" name="Content Placeholder 2"/>
          <p:cNvSpPr>
            <a:spLocks noGrp="1"/>
          </p:cNvSpPr>
          <p:nvPr>
            <p:ph sz="quarter" idx="1"/>
          </p:nvPr>
        </p:nvSpPr>
        <p:spPr>
          <a:xfrm>
            <a:off x="304800" y="1066800"/>
            <a:ext cx="8839200" cy="5791200"/>
          </a:xfrm>
        </p:spPr>
        <p:txBody>
          <a:bodyPr/>
          <a:lstStyle/>
          <a:p>
            <a:r>
              <a:rPr lang="en-US" sz="2800" b="1" dirty="0" smtClean="0">
                <a:latin typeface="Arial" charset="0"/>
                <a:cs typeface="Arial" charset="0"/>
              </a:rPr>
              <a:t>Injury related to fall:</a:t>
            </a:r>
            <a:r>
              <a:rPr lang="en-US" sz="2800" dirty="0" smtClean="0">
                <a:latin typeface="Arial" charset="0"/>
                <a:cs typeface="Arial" charset="0"/>
              </a:rPr>
              <a:t>  Any documented injury that occurred as direct result of, or recognized within  short period of time (e.g. hours to few days) after fall and attributed to fall.</a:t>
            </a:r>
          </a:p>
          <a:p>
            <a:r>
              <a:rPr lang="en-US" sz="2800" b="1" dirty="0" smtClean="0">
                <a:latin typeface="Arial" charset="0"/>
                <a:cs typeface="Arial" charset="0"/>
              </a:rPr>
              <a:t>Severity Levels</a:t>
            </a:r>
          </a:p>
          <a:p>
            <a:pPr lvl="1"/>
            <a:r>
              <a:rPr lang="en-US" sz="2800" b="1" dirty="0" smtClean="0">
                <a:latin typeface="Arial" charset="0"/>
                <a:cs typeface="Arial" charset="0"/>
              </a:rPr>
              <a:t>A. No injury</a:t>
            </a:r>
          </a:p>
          <a:p>
            <a:pPr lvl="1"/>
            <a:r>
              <a:rPr lang="en-US" sz="2800" b="1" dirty="0" smtClean="0">
                <a:latin typeface="Arial" charset="0"/>
                <a:cs typeface="Arial" charset="0"/>
              </a:rPr>
              <a:t>B. Injury, except major</a:t>
            </a:r>
            <a:r>
              <a:rPr lang="en-US" sz="2800" dirty="0" smtClean="0">
                <a:latin typeface="Arial" charset="0"/>
                <a:cs typeface="Arial" charset="0"/>
              </a:rPr>
              <a:t>: Includes skin tears, abrasions, lacerations, superficial bruises, hematomas and sprains; or any fall-related injury that causes resident to </a:t>
            </a:r>
            <a:r>
              <a:rPr lang="en-US" sz="2800" u="sng" dirty="0" smtClean="0">
                <a:latin typeface="Arial" charset="0"/>
                <a:cs typeface="Arial" charset="0"/>
              </a:rPr>
              <a:t>complain of pain</a:t>
            </a:r>
            <a:endParaRPr lang="en-US" sz="2800" dirty="0" smtClean="0">
              <a:latin typeface="Arial" charset="0"/>
              <a:cs typeface="Arial" charset="0"/>
            </a:endParaRPr>
          </a:p>
          <a:p>
            <a:pPr lvl="1"/>
            <a:r>
              <a:rPr lang="en-US" sz="2800" b="1" dirty="0" smtClean="0">
                <a:latin typeface="Arial" charset="0"/>
                <a:cs typeface="Arial" charset="0"/>
              </a:rPr>
              <a:t>C. Major injury: </a:t>
            </a:r>
            <a:r>
              <a:rPr lang="en-US" sz="2800" dirty="0" smtClean="0">
                <a:latin typeface="Arial" charset="0"/>
                <a:cs typeface="Arial" charset="0"/>
              </a:rPr>
              <a:t>Includes fractures, joint dislocations, closed head injuries with altered consciousness, subdural hematoma</a:t>
            </a:r>
            <a:endParaRPr lang="en-US"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8229600" cy="1371600"/>
          </a:xfrm>
        </p:spPr>
        <p:txBody>
          <a:bodyPr/>
          <a:lstStyle/>
          <a:p>
            <a:pPr algn="ctr" eaLnBrk="1" hangingPunct="1"/>
            <a:r>
              <a:rPr lang="en-US" sz="4000" b="1" dirty="0" smtClean="0">
                <a:latin typeface="Arial" charset="0"/>
                <a:cs typeface="Arial" charset="0"/>
              </a:rPr>
              <a:t>J0100A, B, C</a:t>
            </a:r>
            <a:br>
              <a:rPr lang="en-US" sz="4000" b="1" dirty="0" smtClean="0">
                <a:latin typeface="Arial" charset="0"/>
                <a:cs typeface="Arial" charset="0"/>
              </a:rPr>
            </a:br>
            <a:r>
              <a:rPr lang="en-US" sz="4000" b="1" dirty="0" smtClean="0">
                <a:latin typeface="Arial" charset="0"/>
                <a:cs typeface="Arial" charset="0"/>
              </a:rPr>
              <a:t> PAIN MANAGEMENT</a:t>
            </a:r>
          </a:p>
        </p:txBody>
      </p:sp>
      <p:sp>
        <p:nvSpPr>
          <p:cNvPr id="4099" name="Rectangle 3"/>
          <p:cNvSpPr>
            <a:spLocks noGrp="1" noChangeArrowheads="1"/>
          </p:cNvSpPr>
          <p:nvPr>
            <p:ph sz="quarter" idx="1"/>
          </p:nvPr>
        </p:nvSpPr>
        <p:spPr>
          <a:xfrm>
            <a:off x="76200" y="1143000"/>
            <a:ext cx="8915400" cy="5715000"/>
          </a:xfrm>
        </p:spPr>
        <p:txBody>
          <a:bodyPr/>
          <a:lstStyle/>
          <a:p>
            <a:pPr marL="273050" lvl="1" indent="-273050" eaLnBrk="1" hangingPunct="1">
              <a:spcBef>
                <a:spcPts val="575"/>
              </a:spcBef>
              <a:buClr>
                <a:schemeClr val="accent1"/>
              </a:buClr>
            </a:pPr>
            <a:r>
              <a:rPr lang="en-US" b="1" dirty="0" smtClean="0">
                <a:latin typeface="Arial" charset="0"/>
                <a:cs typeface="Arial" charset="0"/>
              </a:rPr>
              <a:t>5 day look-back period</a:t>
            </a:r>
          </a:p>
          <a:p>
            <a:pPr eaLnBrk="1" hangingPunct="1"/>
            <a:r>
              <a:rPr lang="en-US" dirty="0" smtClean="0">
                <a:latin typeface="Arial" charset="0"/>
                <a:cs typeface="Arial" charset="0"/>
              </a:rPr>
              <a:t>Review medical record</a:t>
            </a:r>
          </a:p>
          <a:p>
            <a:pPr marL="1143000" lvl="2" eaLnBrk="1" hangingPunct="1"/>
            <a:r>
              <a:rPr lang="en-US" sz="3200" dirty="0" smtClean="0">
                <a:latin typeface="Arial" charset="0"/>
                <a:cs typeface="Arial" charset="0"/>
              </a:rPr>
              <a:t>MAR, Care Plan, Progress Notes, PT, OT</a:t>
            </a:r>
          </a:p>
          <a:p>
            <a:pPr eaLnBrk="1" hangingPunct="1"/>
            <a:r>
              <a:rPr lang="en-US" dirty="0" smtClean="0">
                <a:latin typeface="Arial" charset="0"/>
                <a:cs typeface="Arial" charset="0"/>
              </a:rPr>
              <a:t>Interview staff </a:t>
            </a:r>
          </a:p>
          <a:p>
            <a:pPr eaLnBrk="1" hangingPunct="1"/>
            <a:r>
              <a:rPr lang="en-US" dirty="0" smtClean="0">
                <a:latin typeface="Arial" charset="0"/>
                <a:cs typeface="Arial" charset="0"/>
              </a:rPr>
              <a:t>Pain management interventions - medication and non-medication </a:t>
            </a:r>
          </a:p>
          <a:p>
            <a:pPr eaLnBrk="1" hangingPunct="1"/>
            <a:r>
              <a:rPr lang="en-US" dirty="0" smtClean="0">
                <a:latin typeface="Arial" charset="0"/>
                <a:cs typeface="Arial" charset="0"/>
              </a:rPr>
              <a:t>Pain medication regimen - medication given to relieve or prevent reoccurrence of pain, not medication that primarily targets treatment of underlying condition, such as chemotherapy or steroids.     								</a:t>
            </a:r>
            <a:endParaRPr lang="en-US" sz="2400" b="1" dirty="0" smtClean="0">
              <a:latin typeface="Arial" charset="0"/>
              <a:cs typeface="Arial" charset="0"/>
            </a:endParaRPr>
          </a:p>
          <a:p>
            <a:pPr eaLnBrk="1" hangingPunct="1">
              <a:buFont typeface="Wingdings 2" pitchFamily="18" charset="2"/>
              <a:buNone/>
            </a:pPr>
            <a:r>
              <a:rPr lang="en-US" sz="2800" dirty="0" smtClean="0">
                <a:latin typeface="Arial" charset="0"/>
                <a:cs typeface="Arial" charset="0"/>
              </a:rPr>
              <a:t>  </a:t>
            </a:r>
          </a:p>
        </p:txBody>
      </p:sp>
      <p:sp>
        <p:nvSpPr>
          <p:cNvPr id="4100" name="Text Box 4"/>
          <p:cNvSpPr txBox="1">
            <a:spLocks noChangeArrowheads="1"/>
          </p:cNvSpPr>
          <p:nvPr/>
        </p:nvSpPr>
        <p:spPr bwMode="auto">
          <a:xfrm>
            <a:off x="6003925" y="6213475"/>
            <a:ext cx="184150" cy="457200"/>
          </a:xfrm>
          <a:prstGeom prst="rect">
            <a:avLst/>
          </a:prstGeom>
          <a:noFill/>
          <a:ln w="9525">
            <a:noFill/>
            <a:miter lim="800000"/>
            <a:headEnd/>
            <a:tailEnd/>
          </a:ln>
        </p:spPr>
        <p:txBody>
          <a:bodyPr wrap="none">
            <a:spAutoFit/>
          </a:bodyPr>
          <a:lstStyle/>
          <a:p>
            <a:endParaRPr lang="en-US" dirty="0">
              <a:solidFill>
                <a:srgbClr val="CC33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1"/>
          </p:nvPr>
        </p:nvSpPr>
        <p:spPr>
          <a:xfrm>
            <a:off x="422728" y="1831032"/>
            <a:ext cx="8305800" cy="4724400"/>
          </a:xfrm>
        </p:spPr>
        <p:txBody>
          <a:bodyPr/>
          <a:lstStyle/>
          <a:p>
            <a:pPr eaLnBrk="1" hangingPunct="1">
              <a:spcBef>
                <a:spcPct val="0"/>
              </a:spcBef>
              <a:buSzPct val="150000"/>
              <a:buFontTx/>
              <a:buChar char="•"/>
            </a:pPr>
            <a:r>
              <a:rPr lang="en-US" sz="2800" dirty="0" smtClean="0">
                <a:latin typeface="Arial" charset="0"/>
                <a:cs typeface="Times New Roman" pitchFamily="18" charset="0"/>
              </a:rPr>
              <a:t>Fall log</a:t>
            </a:r>
          </a:p>
          <a:p>
            <a:pPr eaLnBrk="1" hangingPunct="1">
              <a:spcBef>
                <a:spcPct val="0"/>
              </a:spcBef>
              <a:buSzPct val="150000"/>
              <a:buFontTx/>
              <a:buChar char="•"/>
            </a:pPr>
            <a:r>
              <a:rPr lang="en-US" sz="2800" b="1" dirty="0" smtClean="0">
                <a:latin typeface="Arial" charset="0"/>
                <a:cs typeface="Times New Roman" pitchFamily="18" charset="0"/>
              </a:rPr>
              <a:t>Number of Falls at each Severity Level</a:t>
            </a:r>
            <a:r>
              <a:rPr lang="en-US" sz="2800" dirty="0" smtClean="0">
                <a:latin typeface="Arial" charset="0"/>
                <a:cs typeface="Times New Roman" pitchFamily="18" charset="0"/>
              </a:rPr>
              <a:t> </a:t>
            </a:r>
          </a:p>
          <a:p>
            <a:pPr eaLnBrk="1" hangingPunct="1">
              <a:spcBef>
                <a:spcPct val="0"/>
              </a:spcBef>
              <a:buSzPct val="150000"/>
              <a:buFontTx/>
              <a:buChar char="•"/>
            </a:pPr>
            <a:r>
              <a:rPr lang="en-US" sz="2800" b="1" dirty="0" smtClean="0">
                <a:latin typeface="Arial" charset="0"/>
                <a:cs typeface="Arial" charset="0"/>
              </a:rPr>
              <a:t>Code each fall only once</a:t>
            </a:r>
          </a:p>
          <a:p>
            <a:pPr lvl="1" eaLnBrk="1" hangingPunct="1">
              <a:spcBef>
                <a:spcPct val="0"/>
              </a:spcBef>
              <a:buSzPct val="150000"/>
              <a:buFontTx/>
              <a:buChar char="•"/>
            </a:pPr>
            <a:r>
              <a:rPr lang="en-US" sz="2800" dirty="0" smtClean="0">
                <a:latin typeface="Arial" charset="0"/>
                <a:cs typeface="Arial" charset="0"/>
              </a:rPr>
              <a:t>If multiple injuries occurred in single fall, code for highest level of injury</a:t>
            </a:r>
          </a:p>
          <a:p>
            <a:pPr lvl="1" eaLnBrk="1" hangingPunct="1">
              <a:spcBef>
                <a:spcPct val="0"/>
              </a:spcBef>
              <a:buSzPct val="150000"/>
              <a:buFontTx/>
              <a:buChar char="•"/>
            </a:pPr>
            <a:endParaRPr lang="en-US" sz="2800" dirty="0" smtClean="0">
              <a:latin typeface="Arial" charset="0"/>
              <a:cs typeface="Arial" charset="0"/>
            </a:endParaRPr>
          </a:p>
          <a:p>
            <a:pPr eaLnBrk="1" hangingPunct="1">
              <a:spcBef>
                <a:spcPct val="0"/>
              </a:spcBef>
              <a:buSzPct val="150000"/>
              <a:buFontTx/>
              <a:buNone/>
            </a:pPr>
            <a:endParaRPr lang="en-US" sz="2800" dirty="0" smtClean="0">
              <a:latin typeface="Arial" charset="0"/>
              <a:cs typeface="Arial" charset="0"/>
            </a:endParaRPr>
          </a:p>
        </p:txBody>
      </p:sp>
      <p:sp>
        <p:nvSpPr>
          <p:cNvPr id="31746" name="Rectangle 2"/>
          <p:cNvSpPr>
            <a:spLocks noGrp="1"/>
          </p:cNvSpPr>
          <p:nvPr>
            <p:ph type="title"/>
          </p:nvPr>
        </p:nvSpPr>
        <p:spPr>
          <a:xfrm>
            <a:off x="228599" y="0"/>
            <a:ext cx="8915401" cy="2057400"/>
          </a:xfrm>
        </p:spPr>
        <p:txBody>
          <a:bodyPr/>
          <a:lstStyle/>
          <a:p>
            <a:pPr algn="ctr" eaLnBrk="1" hangingPunct="1"/>
            <a:r>
              <a:rPr lang="en-US" sz="3200" b="1" dirty="0" smtClean="0">
                <a:latin typeface="Arial" charset="0"/>
                <a:cs typeface="Arial" charset="0"/>
              </a:rPr>
              <a:t>J1900: Number of Falls</a:t>
            </a:r>
            <a:br>
              <a:rPr lang="en-US" sz="3200" b="1" dirty="0" smtClean="0">
                <a:latin typeface="Arial" charset="0"/>
                <a:cs typeface="Arial" charset="0"/>
              </a:rPr>
            </a:br>
            <a:r>
              <a:rPr lang="en-US" sz="3200" b="1" dirty="0" smtClean="0">
                <a:latin typeface="Arial" charset="0"/>
                <a:cs typeface="Arial" charset="0"/>
              </a:rPr>
              <a:t> </a:t>
            </a:r>
            <a:r>
              <a:rPr lang="en-US" sz="3200" b="1" u="sng" dirty="0" smtClean="0">
                <a:latin typeface="Arial" charset="0"/>
                <a:cs typeface="Arial" charset="0"/>
              </a:rPr>
              <a:t>since</a:t>
            </a:r>
            <a:r>
              <a:rPr lang="en-US" sz="3200" b="1" dirty="0" smtClean="0">
                <a:latin typeface="Arial" charset="0"/>
                <a:cs typeface="Arial" charset="0"/>
              </a:rPr>
              <a:t> Admission/Entry or Reentry or Prior Assessment (OBRA or Scheduled PPS) </a:t>
            </a:r>
            <a:br>
              <a:rPr lang="en-US" sz="3200" b="1" dirty="0" smtClean="0">
                <a:latin typeface="Arial" charset="0"/>
                <a:cs typeface="Arial" charset="0"/>
              </a:rPr>
            </a:br>
            <a:r>
              <a:rPr lang="en-US" sz="3200" b="1" dirty="0" smtClean="0">
                <a:latin typeface="Arial" charset="0"/>
                <a:cs typeface="Arial" charset="0"/>
              </a:rPr>
              <a:t>-whichever is more recent-</a:t>
            </a:r>
          </a:p>
        </p:txBody>
      </p:sp>
      <p:sp>
        <p:nvSpPr>
          <p:cNvPr id="4" name="TextBox 3"/>
          <p:cNvSpPr txBox="1"/>
          <p:nvPr/>
        </p:nvSpPr>
        <p:spPr>
          <a:xfrm>
            <a:off x="762000" y="6324600"/>
            <a:ext cx="1676400" cy="461665"/>
          </a:xfrm>
          <a:prstGeom prst="rect">
            <a:avLst/>
          </a:prstGeom>
          <a:noFill/>
        </p:spPr>
        <p:txBody>
          <a:bodyPr wrap="square" rtlCol="0">
            <a:spAutoFit/>
          </a:bodyPr>
          <a:lstStyle/>
          <a:p>
            <a:r>
              <a:rPr lang="en-US" b="1" dirty="0" smtClean="0"/>
              <a:t>  </a:t>
            </a:r>
            <a:endParaRPr lang="en-US"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4504608"/>
            <a:ext cx="9136743" cy="23955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 Plan Considerations</a:t>
            </a:r>
            <a:endParaRPr lang="en-US" dirty="0"/>
          </a:p>
        </p:txBody>
      </p:sp>
      <p:sp>
        <p:nvSpPr>
          <p:cNvPr id="3" name="Content Placeholder 2"/>
          <p:cNvSpPr>
            <a:spLocks noGrp="1"/>
          </p:cNvSpPr>
          <p:nvPr>
            <p:ph sz="quarter" idx="1"/>
          </p:nvPr>
        </p:nvSpPr>
        <p:spPr/>
        <p:txBody>
          <a:bodyPr/>
          <a:lstStyle/>
          <a:p>
            <a:r>
              <a:rPr lang="en-US" dirty="0" smtClean="0"/>
              <a:t>Pain management is </a:t>
            </a:r>
            <a:r>
              <a:rPr lang="en-US" u="sng" dirty="0" smtClean="0"/>
              <a:t>very </a:t>
            </a:r>
            <a:r>
              <a:rPr lang="en-US" dirty="0" smtClean="0"/>
              <a:t>important. Staff needs to know what is causing the pain, where it is, and how the elder indicates pain. Many negative behaviors are a result of pain. Oral pain is #1 cause of pain in LTC.</a:t>
            </a:r>
          </a:p>
          <a:p>
            <a:r>
              <a:rPr lang="en-US" dirty="0" smtClean="0"/>
              <a:t>Include non-pharmacological interventions, i.e. changing position, walking, warmth, etc.</a:t>
            </a:r>
          </a:p>
          <a:p>
            <a:r>
              <a:rPr lang="en-US" dirty="0" smtClean="0"/>
              <a:t>Include what pain medication is ordered.</a:t>
            </a:r>
            <a:endParaRPr lang="en-US" dirty="0"/>
          </a:p>
        </p:txBody>
      </p:sp>
    </p:spTree>
    <p:extLst>
      <p:ext uri="{BB962C8B-B14F-4D97-AF65-F5344CB8AC3E}">
        <p14:creationId xmlns:p14="http://schemas.microsoft.com/office/powerpoint/2010/main" val="2859941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47800"/>
          </a:xfrm>
        </p:spPr>
        <p:txBody>
          <a:bodyPr/>
          <a:lstStyle/>
          <a:p>
            <a:pPr algn="ctr"/>
            <a:r>
              <a:rPr lang="en-US" dirty="0" smtClean="0"/>
              <a:t>Care Plan Considerations continued</a:t>
            </a:r>
            <a:endParaRPr lang="en-US" dirty="0"/>
          </a:p>
        </p:txBody>
      </p:sp>
      <p:sp>
        <p:nvSpPr>
          <p:cNvPr id="3" name="Content Placeholder 2"/>
          <p:cNvSpPr>
            <a:spLocks noGrp="1"/>
          </p:cNvSpPr>
          <p:nvPr>
            <p:ph sz="quarter" idx="1"/>
          </p:nvPr>
        </p:nvSpPr>
        <p:spPr>
          <a:xfrm>
            <a:off x="304800" y="1371600"/>
            <a:ext cx="8839200" cy="5486400"/>
          </a:xfrm>
        </p:spPr>
        <p:txBody>
          <a:bodyPr/>
          <a:lstStyle/>
          <a:p>
            <a:r>
              <a:rPr lang="en-US" dirty="0" smtClean="0"/>
              <a:t>Shortness of breath; </a:t>
            </a:r>
          </a:p>
          <a:p>
            <a:pPr marL="0" indent="0">
              <a:buNone/>
            </a:pPr>
            <a:r>
              <a:rPr lang="en-US" dirty="0" smtClean="0"/>
              <a:t>	Is oxygen used? If so, how many liters, use of mask or nasal cannula, when it is to be used, storage of equipment when not in use, how often equipment is changed</a:t>
            </a:r>
          </a:p>
          <a:p>
            <a:pPr marL="0" indent="0">
              <a:buNone/>
            </a:pPr>
            <a:r>
              <a:rPr lang="en-US" dirty="0"/>
              <a:t>	</a:t>
            </a:r>
            <a:r>
              <a:rPr lang="en-US" dirty="0" smtClean="0"/>
              <a:t>When sitting what needs to be done? Use oxygen, encourage deep breathing, stress free environment</a:t>
            </a:r>
          </a:p>
          <a:p>
            <a:pPr marL="0" indent="0">
              <a:buNone/>
            </a:pPr>
            <a:r>
              <a:rPr lang="en-US" dirty="0"/>
              <a:t>	</a:t>
            </a:r>
            <a:r>
              <a:rPr lang="en-US" dirty="0" smtClean="0"/>
              <a:t>When in bed – elevate head of bed how high, use oxygen, never lie flat</a:t>
            </a:r>
          </a:p>
          <a:p>
            <a:pPr marL="0" indent="0">
              <a:buNone/>
            </a:pP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399036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371600"/>
          </a:xfrm>
        </p:spPr>
        <p:txBody>
          <a:bodyPr/>
          <a:lstStyle/>
          <a:p>
            <a:pPr algn="ctr"/>
            <a:r>
              <a:rPr lang="en-US" dirty="0" smtClean="0"/>
              <a:t>Care Plan Considerations continued</a:t>
            </a:r>
            <a:endParaRPr lang="en-US" dirty="0"/>
          </a:p>
        </p:txBody>
      </p:sp>
      <p:sp>
        <p:nvSpPr>
          <p:cNvPr id="3" name="Content Placeholder 2"/>
          <p:cNvSpPr>
            <a:spLocks noGrp="1"/>
          </p:cNvSpPr>
          <p:nvPr>
            <p:ph sz="quarter" idx="1"/>
          </p:nvPr>
        </p:nvSpPr>
        <p:spPr/>
        <p:txBody>
          <a:bodyPr/>
          <a:lstStyle/>
          <a:p>
            <a:r>
              <a:rPr lang="en-US" dirty="0" smtClean="0"/>
              <a:t>Do they use tobacco? If they do, was education provided about a cessation program? </a:t>
            </a:r>
          </a:p>
          <a:p>
            <a:pPr marL="0" indent="0">
              <a:buNone/>
            </a:pPr>
            <a:r>
              <a:rPr lang="en-US" dirty="0"/>
              <a:t>	</a:t>
            </a:r>
            <a:r>
              <a:rPr lang="en-US" dirty="0" smtClean="0"/>
              <a:t>If they agree to stop what is in place to support them</a:t>
            </a:r>
          </a:p>
          <a:p>
            <a:pPr marL="0" indent="0">
              <a:buNone/>
            </a:pPr>
            <a:r>
              <a:rPr lang="en-US" dirty="0"/>
              <a:t>	</a:t>
            </a:r>
            <a:r>
              <a:rPr lang="en-US" dirty="0" smtClean="0"/>
              <a:t>If they decline, what is being done to ensure they use the tobacco safely</a:t>
            </a:r>
            <a:endParaRPr lang="en-US" dirty="0"/>
          </a:p>
        </p:txBody>
      </p:sp>
    </p:spTree>
    <p:extLst>
      <p:ext uri="{BB962C8B-B14F-4D97-AF65-F5344CB8AC3E}">
        <p14:creationId xmlns:p14="http://schemas.microsoft.com/office/powerpoint/2010/main" val="2992926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295400"/>
          </a:xfrm>
        </p:spPr>
        <p:txBody>
          <a:bodyPr/>
          <a:lstStyle/>
          <a:p>
            <a:pPr algn="ctr"/>
            <a:r>
              <a:rPr lang="en-US" dirty="0" smtClean="0"/>
              <a:t>Care Plan Considerations continued</a:t>
            </a:r>
            <a:endParaRPr lang="en-US" dirty="0"/>
          </a:p>
        </p:txBody>
      </p:sp>
      <p:sp>
        <p:nvSpPr>
          <p:cNvPr id="3" name="Content Placeholder 2"/>
          <p:cNvSpPr>
            <a:spLocks noGrp="1"/>
          </p:cNvSpPr>
          <p:nvPr>
            <p:ph sz="quarter" idx="1"/>
          </p:nvPr>
        </p:nvSpPr>
        <p:spPr/>
        <p:txBody>
          <a:bodyPr/>
          <a:lstStyle/>
          <a:p>
            <a:r>
              <a:rPr lang="en-US" dirty="0" smtClean="0"/>
              <a:t>The physician has documented they have a life expectancy of less than 6 months;</a:t>
            </a:r>
          </a:p>
          <a:p>
            <a:pPr marL="0" indent="0">
              <a:buNone/>
            </a:pPr>
            <a:r>
              <a:rPr lang="en-US" dirty="0" smtClean="0"/>
              <a:t>	Find out the elder’s preferences for goals and interventions of care. Talk to them and/or their family. </a:t>
            </a:r>
          </a:p>
          <a:p>
            <a:pPr marL="0" indent="0">
              <a:buNone/>
            </a:pPr>
            <a:r>
              <a:rPr lang="en-US" dirty="0"/>
              <a:t>	</a:t>
            </a:r>
            <a:r>
              <a:rPr lang="en-US" dirty="0" smtClean="0"/>
              <a:t>When Hospice is involved, you must incorporate their care plan with yours. The Hospice staff is part of the care plan team.</a:t>
            </a:r>
            <a:endParaRPr lang="en-US" dirty="0"/>
          </a:p>
          <a:p>
            <a:endParaRPr lang="en-US" dirty="0"/>
          </a:p>
        </p:txBody>
      </p:sp>
    </p:spTree>
    <p:extLst>
      <p:ext uri="{BB962C8B-B14F-4D97-AF65-F5344CB8AC3E}">
        <p14:creationId xmlns:p14="http://schemas.microsoft.com/office/powerpoint/2010/main" val="2795626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295400"/>
          </a:xfrm>
        </p:spPr>
        <p:txBody>
          <a:bodyPr/>
          <a:lstStyle/>
          <a:p>
            <a:pPr algn="ctr"/>
            <a:r>
              <a:rPr lang="en-US" dirty="0" smtClean="0"/>
              <a:t>Care Plan Considerations continued</a:t>
            </a:r>
            <a:endParaRPr lang="en-US" dirty="0"/>
          </a:p>
        </p:txBody>
      </p:sp>
      <p:sp>
        <p:nvSpPr>
          <p:cNvPr id="3" name="Content Placeholder 2"/>
          <p:cNvSpPr>
            <a:spLocks noGrp="1"/>
          </p:cNvSpPr>
          <p:nvPr>
            <p:ph sz="quarter" idx="1"/>
          </p:nvPr>
        </p:nvSpPr>
        <p:spPr/>
        <p:txBody>
          <a:bodyPr/>
          <a:lstStyle/>
          <a:p>
            <a:r>
              <a:rPr lang="en-US" dirty="0" smtClean="0"/>
              <a:t>Falls – staff needs to know how to prevent falls. Interventions need to be started </a:t>
            </a:r>
            <a:r>
              <a:rPr lang="en-US" u="sng" dirty="0" smtClean="0"/>
              <a:t>on admission</a:t>
            </a:r>
            <a:r>
              <a:rPr lang="en-US" dirty="0" smtClean="0"/>
              <a:t> using their diagnosis and fall history.</a:t>
            </a:r>
          </a:p>
          <a:p>
            <a:r>
              <a:rPr lang="en-US" dirty="0" smtClean="0"/>
              <a:t>A new fall intervention must be added to the care plan </a:t>
            </a:r>
            <a:r>
              <a:rPr lang="en-US" u="sng" dirty="0" smtClean="0"/>
              <a:t>immediately </a:t>
            </a:r>
            <a:r>
              <a:rPr lang="en-US" dirty="0" smtClean="0"/>
              <a:t>after each fall. Hint; do </a:t>
            </a:r>
            <a:r>
              <a:rPr lang="en-US" u="sng" dirty="0" smtClean="0"/>
              <a:t>not </a:t>
            </a:r>
            <a:r>
              <a:rPr lang="en-US" dirty="0" smtClean="0"/>
              <a:t>use “educate the elder to use their call light to get assistance to get up” if they have dementia or their cognition is impaired.</a:t>
            </a:r>
            <a:endParaRPr lang="en-US" dirty="0"/>
          </a:p>
        </p:txBody>
      </p:sp>
    </p:spTree>
    <p:extLst>
      <p:ext uri="{BB962C8B-B14F-4D97-AF65-F5344CB8AC3E}">
        <p14:creationId xmlns:p14="http://schemas.microsoft.com/office/powerpoint/2010/main" val="362891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I’ll a few minutes to answer any questions you might have.</a:t>
            </a:r>
            <a:endParaRPr lang="en-US" dirty="0"/>
          </a:p>
        </p:txBody>
      </p:sp>
    </p:spTree>
    <p:extLst>
      <p:ext uri="{BB962C8B-B14F-4D97-AF65-F5344CB8AC3E}">
        <p14:creationId xmlns:p14="http://schemas.microsoft.com/office/powerpoint/2010/main" val="319551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Please feel free to contact me at any time.</a:t>
            </a:r>
          </a:p>
          <a:p>
            <a:pPr marL="0" indent="0">
              <a:buNone/>
            </a:pPr>
            <a:endParaRPr lang="en-US" dirty="0"/>
          </a:p>
          <a:p>
            <a:pPr marL="0" indent="0" algn="ctr">
              <a:buNone/>
            </a:pPr>
            <a:r>
              <a:rPr lang="en-US" dirty="0" smtClean="0"/>
              <a:t>Shirley L. Boltz, RN</a:t>
            </a:r>
          </a:p>
          <a:p>
            <a:pPr marL="0" indent="0" algn="ctr">
              <a:buNone/>
            </a:pPr>
            <a:r>
              <a:rPr lang="en-US" dirty="0" smtClean="0"/>
              <a:t>RAI/Education Coordinator</a:t>
            </a:r>
          </a:p>
          <a:p>
            <a:pPr marL="0" indent="0" algn="ctr">
              <a:buNone/>
            </a:pPr>
            <a:r>
              <a:rPr lang="en-US" smtClean="0">
                <a:hlinkClick r:id="rId2"/>
              </a:rPr>
              <a:t>shirley.boltz@kdads.ks.gov</a:t>
            </a:r>
            <a:r>
              <a:rPr lang="en-US" smtClean="0"/>
              <a:t> </a:t>
            </a:r>
            <a:endParaRPr lang="en-US"/>
          </a:p>
        </p:txBody>
      </p:sp>
    </p:spTree>
    <p:extLst>
      <p:ext uri="{BB962C8B-B14F-4D97-AF65-F5344CB8AC3E}">
        <p14:creationId xmlns:p14="http://schemas.microsoft.com/office/powerpoint/2010/main" val="150261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1295400"/>
          </a:xfrm>
        </p:spPr>
        <p:txBody>
          <a:bodyPr/>
          <a:lstStyle/>
          <a:p>
            <a:pPr algn="ctr" eaLnBrk="1" hangingPunct="1"/>
            <a:r>
              <a:rPr lang="en-US" sz="3200" dirty="0" smtClean="0">
                <a:latin typeface="Arial" charset="0"/>
                <a:cs typeface="Arial" charset="0"/>
              </a:rPr>
              <a:t/>
            </a:r>
            <a:br>
              <a:rPr lang="en-US" sz="3200" dirty="0" smtClean="0">
                <a:latin typeface="Arial" charset="0"/>
                <a:cs typeface="Arial" charset="0"/>
              </a:rPr>
            </a:br>
            <a:r>
              <a:rPr lang="en-US" sz="4000" dirty="0" smtClean="0">
                <a:latin typeface="Arial" charset="0"/>
                <a:cs typeface="Arial" charset="0"/>
              </a:rPr>
              <a:t> </a:t>
            </a:r>
            <a:r>
              <a:rPr lang="en-US" sz="4000" b="1" dirty="0" smtClean="0">
                <a:latin typeface="Arial" charset="0"/>
                <a:cs typeface="Arial" charset="0"/>
              </a:rPr>
              <a:t>A. Scheduled Pain Medication Regimen </a:t>
            </a:r>
          </a:p>
        </p:txBody>
      </p:sp>
      <p:sp>
        <p:nvSpPr>
          <p:cNvPr id="5123" name="Rectangle 3"/>
          <p:cNvSpPr>
            <a:spLocks noGrp="1" noChangeArrowheads="1"/>
          </p:cNvSpPr>
          <p:nvPr>
            <p:ph sz="quarter" idx="1"/>
          </p:nvPr>
        </p:nvSpPr>
        <p:spPr>
          <a:xfrm>
            <a:off x="0" y="1371600"/>
            <a:ext cx="9144000" cy="5791200"/>
          </a:xfrm>
        </p:spPr>
        <p:txBody>
          <a:bodyPr/>
          <a:lstStyle/>
          <a:p>
            <a:pPr eaLnBrk="1" hangingPunct="1"/>
            <a:r>
              <a:rPr lang="en-US" dirty="0" smtClean="0">
                <a:solidFill>
                  <a:srgbClr val="000000"/>
                </a:solidFill>
                <a:latin typeface="Arial" charset="0"/>
                <a:cs typeface="Arial" charset="0"/>
              </a:rPr>
              <a:t>Order defines dose &amp; specific time intervals for administration</a:t>
            </a:r>
          </a:p>
          <a:p>
            <a:pPr eaLnBrk="1" hangingPunct="1"/>
            <a:r>
              <a:rPr lang="en-US" b="1" dirty="0" smtClean="0">
                <a:solidFill>
                  <a:srgbClr val="000000"/>
                </a:solidFill>
                <a:latin typeface="Arial" charset="0"/>
                <a:cs typeface="Arial" charset="0"/>
              </a:rPr>
              <a:t>Code 1. Yes. </a:t>
            </a:r>
            <a:r>
              <a:rPr lang="en-US" dirty="0" smtClean="0">
                <a:solidFill>
                  <a:srgbClr val="000000"/>
                </a:solidFill>
                <a:latin typeface="Arial" charset="0"/>
                <a:cs typeface="Arial" charset="0"/>
              </a:rPr>
              <a:t>Medical record contains documentation</a:t>
            </a:r>
            <a:r>
              <a:rPr lang="en-US" b="1" dirty="0" smtClean="0">
                <a:solidFill>
                  <a:srgbClr val="000000"/>
                </a:solidFill>
                <a:latin typeface="Arial" charset="0"/>
                <a:cs typeface="Arial" charset="0"/>
              </a:rPr>
              <a:t> </a:t>
            </a:r>
            <a:r>
              <a:rPr lang="en-US" dirty="0" smtClean="0">
                <a:solidFill>
                  <a:srgbClr val="000000"/>
                </a:solidFill>
                <a:latin typeface="Arial" charset="0"/>
                <a:cs typeface="Arial" charset="0"/>
              </a:rPr>
              <a:t>that scheduled medication received.</a:t>
            </a:r>
            <a:r>
              <a:rPr lang="en-US" b="1" dirty="0" smtClean="0">
                <a:solidFill>
                  <a:srgbClr val="000000"/>
                </a:solidFill>
                <a:latin typeface="Arial" charset="0"/>
                <a:cs typeface="Arial" charset="0"/>
              </a:rPr>
              <a:t> </a:t>
            </a:r>
            <a:endParaRPr lang="en-US" dirty="0" smtClean="0">
              <a:solidFill>
                <a:srgbClr val="000000"/>
              </a:solidFill>
              <a:latin typeface="Arial" charset="0"/>
              <a:cs typeface="Arial" charset="0"/>
            </a:endParaRPr>
          </a:p>
          <a:p>
            <a:pPr eaLnBrk="1" hangingPunct="1">
              <a:buFont typeface="Wingdings 2" pitchFamily="18" charset="2"/>
              <a:buNone/>
            </a:pPr>
            <a:endParaRPr lang="en-US" sz="2800" dirty="0" smtClean="0">
              <a:solidFill>
                <a:srgbClr val="000000"/>
              </a:solidFill>
              <a:latin typeface="Arial" charset="0"/>
              <a:cs typeface="Arial" charset="0"/>
            </a:endParaRPr>
          </a:p>
          <a:p>
            <a:pPr eaLnBrk="1" hangingPunct="1"/>
            <a:endParaRPr lang="en-US" sz="2400" dirty="0" smtClean="0">
              <a:latin typeface="Arial" charset="0"/>
              <a:cs typeface="Arial" charset="0"/>
            </a:endParaRPr>
          </a:p>
        </p:txBody>
      </p:sp>
      <p:pic>
        <p:nvPicPr>
          <p:cNvPr id="5" name="Picture 5"/>
          <p:cNvPicPr>
            <a:picLocks noChangeAspect="1" noChangeArrowheads="1"/>
          </p:cNvPicPr>
          <p:nvPr/>
        </p:nvPicPr>
        <p:blipFill>
          <a:blip r:embed="rId3" cstate="print"/>
          <a:srcRect r="34901" b="48914"/>
          <a:stretch>
            <a:fillRect/>
          </a:stretch>
        </p:blipFill>
        <p:spPr bwMode="auto">
          <a:xfrm>
            <a:off x="0" y="4953000"/>
            <a:ext cx="9144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9144000" cy="1143000"/>
          </a:xfrm>
        </p:spPr>
        <p:txBody>
          <a:bodyPr/>
          <a:lstStyle/>
          <a:p>
            <a:pPr algn="ctr" eaLnBrk="1" hangingPunct="1"/>
            <a:r>
              <a:rPr lang="en-US" sz="3200" dirty="0" smtClean="0">
                <a:latin typeface="Arial" charset="0"/>
                <a:cs typeface="Arial" charset="0"/>
              </a:rPr>
              <a:t/>
            </a:r>
            <a:br>
              <a:rPr lang="en-US" sz="3200" dirty="0" smtClean="0">
                <a:latin typeface="Arial" charset="0"/>
                <a:cs typeface="Arial" charset="0"/>
              </a:rPr>
            </a:br>
            <a:r>
              <a:rPr lang="en-US" sz="3200" dirty="0" smtClean="0">
                <a:latin typeface="Arial" charset="0"/>
                <a:cs typeface="Arial" charset="0"/>
              </a:rPr>
              <a:t> </a:t>
            </a:r>
            <a:r>
              <a:rPr lang="en-US" sz="4000" b="1" dirty="0" smtClean="0">
                <a:latin typeface="Arial" charset="0"/>
                <a:cs typeface="Arial" charset="0"/>
              </a:rPr>
              <a:t>B. Received PRN Pain Medication</a:t>
            </a:r>
            <a:r>
              <a:rPr lang="en-US" sz="4000" dirty="0" smtClean="0">
                <a:latin typeface="Arial" charset="0"/>
                <a:cs typeface="Arial" charset="0"/>
              </a:rPr>
              <a:t> </a:t>
            </a:r>
          </a:p>
        </p:txBody>
      </p:sp>
      <p:sp>
        <p:nvSpPr>
          <p:cNvPr id="6147" name="Rectangle 3"/>
          <p:cNvSpPr>
            <a:spLocks noGrp="1" noChangeArrowheads="1"/>
          </p:cNvSpPr>
          <p:nvPr>
            <p:ph sz="quarter" idx="1"/>
          </p:nvPr>
        </p:nvSpPr>
        <p:spPr>
          <a:xfrm>
            <a:off x="1958" y="574752"/>
            <a:ext cx="9144000" cy="6096000"/>
          </a:xfrm>
        </p:spPr>
        <p:txBody>
          <a:bodyPr/>
          <a:lstStyle/>
          <a:p>
            <a:pPr eaLnBrk="1" hangingPunct="1"/>
            <a:r>
              <a:rPr lang="en-US" dirty="0" smtClean="0">
                <a:solidFill>
                  <a:srgbClr val="000000"/>
                </a:solidFill>
                <a:latin typeface="Arial" charset="0"/>
                <a:cs typeface="Arial" charset="0"/>
              </a:rPr>
              <a:t>Order specifies dose &amp; indicates given on as needed basis, including time interval, i.e. every four hours as needed for pain. </a:t>
            </a:r>
            <a:endParaRPr lang="en-US" sz="2400" b="1" dirty="0">
              <a:solidFill>
                <a:srgbClr val="000000"/>
              </a:solidFill>
              <a:latin typeface="Arial" charset="0"/>
              <a:cs typeface="Arial" charset="0"/>
            </a:endParaRPr>
          </a:p>
          <a:p>
            <a:pPr eaLnBrk="1" hangingPunct="1"/>
            <a:r>
              <a:rPr lang="en-US" b="1" dirty="0" smtClean="0">
                <a:solidFill>
                  <a:srgbClr val="000000"/>
                </a:solidFill>
                <a:latin typeface="Arial" charset="0"/>
                <a:cs typeface="Arial" charset="0"/>
              </a:rPr>
              <a:t>Code 1. Yes</a:t>
            </a:r>
            <a:r>
              <a:rPr lang="en-US" dirty="0" smtClean="0">
                <a:solidFill>
                  <a:srgbClr val="000000"/>
                </a:solidFill>
                <a:latin typeface="Arial" charset="0"/>
                <a:cs typeface="Arial" charset="0"/>
              </a:rPr>
              <a:t>. Medical record contains documentation that PRN medication </a:t>
            </a:r>
            <a:r>
              <a:rPr lang="en-US" b="1" dirty="0" smtClean="0">
                <a:solidFill>
                  <a:srgbClr val="000000"/>
                </a:solidFill>
                <a:latin typeface="Arial" charset="0"/>
                <a:cs typeface="Arial" charset="0"/>
              </a:rPr>
              <a:t>either received </a:t>
            </a:r>
            <a:r>
              <a:rPr lang="en-US" b="1" u="sng" dirty="0" smtClean="0">
                <a:solidFill>
                  <a:srgbClr val="000000"/>
                </a:solidFill>
                <a:latin typeface="Arial" charset="0"/>
                <a:cs typeface="Arial" charset="0"/>
              </a:rPr>
              <a:t>OR</a:t>
            </a:r>
            <a:r>
              <a:rPr lang="en-US" b="1" dirty="0" smtClean="0">
                <a:solidFill>
                  <a:srgbClr val="000000"/>
                </a:solidFill>
                <a:latin typeface="Arial" charset="0"/>
                <a:cs typeface="Arial" charset="0"/>
              </a:rPr>
              <a:t> offered but declined</a:t>
            </a:r>
          </a:p>
          <a:p>
            <a:pPr marL="0" indent="0" eaLnBrk="1" hangingPunct="1">
              <a:buNone/>
            </a:pPr>
            <a:endParaRPr lang="en-US" sz="2400" dirty="0" smtClean="0">
              <a:solidFill>
                <a:srgbClr val="000000"/>
              </a:solidFill>
              <a:latin typeface="Arial" charset="0"/>
              <a:cs typeface="Arial" charset="0"/>
            </a:endParaRPr>
          </a:p>
          <a:p>
            <a:pPr eaLnBrk="1" hangingPunct="1">
              <a:buFontTx/>
              <a:buNone/>
            </a:pPr>
            <a:endParaRPr lang="en-US" sz="2400" dirty="0" smtClean="0">
              <a:solidFill>
                <a:srgbClr val="000000"/>
              </a:solidFill>
              <a:latin typeface="Arial" charset="0"/>
              <a:cs typeface="Arial" charset="0"/>
            </a:endParaRPr>
          </a:p>
          <a:p>
            <a:pPr eaLnBrk="1" hangingPunct="1"/>
            <a:endParaRPr lang="en-US" sz="2400" dirty="0" smtClean="0">
              <a:solidFill>
                <a:srgbClr val="000000"/>
              </a:solidFill>
              <a:latin typeface="Arial" charset="0"/>
              <a:cs typeface="Arial" charset="0"/>
            </a:endParaRPr>
          </a:p>
          <a:p>
            <a:pPr eaLnBrk="1" hangingPunct="1"/>
            <a:endParaRPr lang="en-US" dirty="0" smtClean="0">
              <a:latin typeface="Arial" charset="0"/>
              <a:cs typeface="Arial"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6039" b="24801"/>
          <a:stretch/>
        </p:blipFill>
        <p:spPr bwMode="auto">
          <a:xfrm>
            <a:off x="685800" y="4114801"/>
            <a:ext cx="7010400" cy="1752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0" y="228600"/>
            <a:ext cx="9144000" cy="838200"/>
          </a:xfrm>
        </p:spPr>
        <p:txBody>
          <a:bodyPr/>
          <a:lstStyle/>
          <a:p>
            <a:pPr algn="ctr" eaLnBrk="1" hangingPunct="1"/>
            <a:r>
              <a:rPr lang="en-US" sz="4000" b="1" dirty="0" smtClean="0">
                <a:latin typeface="Arial" charset="0"/>
                <a:cs typeface="Arial" charset="0"/>
              </a:rPr>
              <a:t>C. Non-Medication Pain Intervention</a:t>
            </a:r>
          </a:p>
        </p:txBody>
      </p:sp>
      <p:sp>
        <p:nvSpPr>
          <p:cNvPr id="7171" name="Rectangle 3"/>
          <p:cNvSpPr>
            <a:spLocks noGrp="1"/>
          </p:cNvSpPr>
          <p:nvPr>
            <p:ph type="body" idx="1"/>
          </p:nvPr>
        </p:nvSpPr>
        <p:spPr>
          <a:xfrm>
            <a:off x="228600" y="1676400"/>
            <a:ext cx="8610600" cy="4648200"/>
          </a:xfrm>
        </p:spPr>
        <p:txBody>
          <a:bodyPr/>
          <a:lstStyle/>
          <a:p>
            <a:pPr eaLnBrk="1" hangingPunct="1">
              <a:lnSpc>
                <a:spcPct val="90000"/>
              </a:lnSpc>
              <a:buFont typeface="Wingdings 2" pitchFamily="18" charset="2"/>
              <a:buNone/>
            </a:pPr>
            <a:r>
              <a:rPr lang="en-US" sz="2800" dirty="0" smtClean="0">
                <a:latin typeface="Arial" charset="0"/>
                <a:cs typeface="Arial" charset="0"/>
              </a:rPr>
              <a:t> 	</a:t>
            </a:r>
            <a:r>
              <a:rPr lang="en-US" b="1" dirty="0" smtClean="0">
                <a:latin typeface="Arial" charset="0"/>
                <a:cs typeface="Arial" charset="0"/>
              </a:rPr>
              <a:t>Scheduled and implemented</a:t>
            </a:r>
            <a:r>
              <a:rPr lang="en-US" dirty="0" smtClean="0">
                <a:latin typeface="Arial" charset="0"/>
                <a:cs typeface="Arial" charset="0"/>
              </a:rPr>
              <a:t> non-pharmacological interventions </a:t>
            </a:r>
            <a:r>
              <a:rPr lang="en-US" b="1" dirty="0" smtClean="0">
                <a:latin typeface="Arial" charset="0"/>
                <a:cs typeface="Arial" charset="0"/>
              </a:rPr>
              <a:t>include, but not limited to</a:t>
            </a:r>
            <a:r>
              <a:rPr lang="en-US" dirty="0" smtClean="0">
                <a:latin typeface="Arial" charset="0"/>
                <a:cs typeface="Arial" charset="0"/>
              </a:rPr>
              <a:t>: bio-feedback, application of heat/cold massage, physical therapy, nerve block, stretching and strengthening exercises, chiropractic, electrical stimulation, radiotherapy, ultrasound, acupuncture.</a:t>
            </a:r>
          </a:p>
          <a:p>
            <a:pPr eaLnBrk="1" hangingPunct="1">
              <a:lnSpc>
                <a:spcPct val="90000"/>
              </a:lnSpc>
              <a:buFont typeface="Wingdings 2" pitchFamily="18" charset="2"/>
              <a:buNone/>
            </a:pPr>
            <a:r>
              <a:rPr lang="en-US" dirty="0" smtClean="0">
                <a:latin typeface="Arial" charset="0"/>
                <a:cs typeface="Arial" charset="0"/>
              </a:rPr>
              <a:t> </a:t>
            </a:r>
          </a:p>
          <a:p>
            <a:pPr eaLnBrk="1" hangingPunct="1">
              <a:lnSpc>
                <a:spcPct val="90000"/>
              </a:lnSpc>
              <a:buFont typeface="Wingdings 2" pitchFamily="18" charset="2"/>
              <a:buNone/>
            </a:pPr>
            <a:r>
              <a:rPr lang="en-US" dirty="0" smtClean="0">
                <a:latin typeface="Arial" charset="0"/>
                <a:cs typeface="Arial" charset="0"/>
              </a:rPr>
              <a:t>	Herbal medications or alternative medicine products </a:t>
            </a:r>
            <a:r>
              <a:rPr lang="en-US" b="1" dirty="0" smtClean="0">
                <a:latin typeface="Arial" charset="0"/>
                <a:cs typeface="Arial" charset="0"/>
              </a:rPr>
              <a:t>not</a:t>
            </a:r>
            <a:r>
              <a:rPr lang="en-US" dirty="0" smtClean="0">
                <a:latin typeface="Arial" charset="0"/>
                <a:cs typeface="Arial" charset="0"/>
              </a:rPr>
              <a:t> included. </a:t>
            </a:r>
          </a:p>
          <a:p>
            <a:pPr eaLnBrk="1" hangingPunct="1">
              <a:lnSpc>
                <a:spcPct val="90000"/>
              </a:lnSpc>
              <a:buFont typeface="Wingdings 2" pitchFamily="18" charset="2"/>
              <a:buNone/>
            </a:pPr>
            <a:endParaRPr lang="en-US" sz="2800" dirty="0" smtClean="0">
              <a:latin typeface="Arial" charset="0"/>
              <a:cs typeface="Arial" charset="0"/>
            </a:endParaRPr>
          </a:p>
          <a:p>
            <a:pPr eaLnBrk="1" hangingPunct="1">
              <a:lnSpc>
                <a:spcPct val="90000"/>
              </a:lnSpc>
              <a:buFont typeface="Wingdings 2" pitchFamily="18" charset="2"/>
              <a:buNone/>
            </a:pPr>
            <a:r>
              <a:rPr lang="en-US" sz="2800" dirty="0" smtClean="0">
                <a:latin typeface="Arial" charset="0"/>
                <a:cs typeface="Arial" charset="0"/>
              </a:rPr>
              <a:t>									</a:t>
            </a:r>
            <a:endParaRPr lang="en-US" sz="24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220200" cy="1371600"/>
          </a:xfrm>
        </p:spPr>
        <p:txBody>
          <a:bodyPr/>
          <a:lstStyle/>
          <a:p>
            <a:pPr algn="ctr" eaLnBrk="1" hangingPunct="1"/>
            <a:r>
              <a:rPr lang="en-US" sz="4000" b="1" dirty="0" smtClean="0">
                <a:latin typeface="Arial" charset="0"/>
                <a:cs typeface="Arial" charset="0"/>
              </a:rPr>
              <a:t>C. Received Non-Med Pain Intervention</a:t>
            </a:r>
          </a:p>
        </p:txBody>
      </p:sp>
      <p:sp>
        <p:nvSpPr>
          <p:cNvPr id="8195" name="Rectangle 3"/>
          <p:cNvSpPr>
            <a:spLocks noGrp="1" noChangeArrowheads="1"/>
          </p:cNvSpPr>
          <p:nvPr>
            <p:ph sz="quarter" idx="1"/>
          </p:nvPr>
        </p:nvSpPr>
        <p:spPr>
          <a:xfrm>
            <a:off x="304800" y="836613"/>
            <a:ext cx="8686800" cy="5943600"/>
          </a:xfrm>
        </p:spPr>
        <p:txBody>
          <a:bodyPr/>
          <a:lstStyle/>
          <a:p>
            <a:pPr eaLnBrk="1" hangingPunct="1"/>
            <a:endParaRPr lang="en-US" sz="2800" b="1" dirty="0" smtClean="0">
              <a:solidFill>
                <a:srgbClr val="000000"/>
              </a:solidFill>
              <a:latin typeface="Arial" charset="0"/>
              <a:cs typeface="Arial" charset="0"/>
            </a:endParaRPr>
          </a:p>
          <a:p>
            <a:pPr eaLnBrk="1" hangingPunct="1"/>
            <a:r>
              <a:rPr lang="en-US" b="1" dirty="0" smtClean="0">
                <a:solidFill>
                  <a:srgbClr val="000000"/>
                </a:solidFill>
                <a:latin typeface="Arial" charset="0"/>
                <a:cs typeface="Arial" charset="0"/>
              </a:rPr>
              <a:t>Code 1. Yes. </a:t>
            </a:r>
            <a:r>
              <a:rPr lang="en-US" dirty="0" smtClean="0">
                <a:solidFill>
                  <a:srgbClr val="000000"/>
                </a:solidFill>
                <a:latin typeface="Arial" charset="0"/>
                <a:cs typeface="Arial" charset="0"/>
              </a:rPr>
              <a:t>Medical record contains documentation non-medication pain intervention scheduled as </a:t>
            </a:r>
            <a:r>
              <a:rPr lang="en-US" b="1" dirty="0" smtClean="0">
                <a:solidFill>
                  <a:srgbClr val="000000"/>
                </a:solidFill>
                <a:latin typeface="Arial" charset="0"/>
                <a:cs typeface="Arial" charset="0"/>
              </a:rPr>
              <a:t>part of care plan</a:t>
            </a:r>
            <a:r>
              <a:rPr lang="en-US" dirty="0" smtClean="0">
                <a:solidFill>
                  <a:srgbClr val="000000"/>
                </a:solidFill>
                <a:latin typeface="Arial" charset="0"/>
                <a:cs typeface="Arial" charset="0"/>
              </a:rPr>
              <a:t> and documented</a:t>
            </a:r>
            <a:r>
              <a:rPr lang="en-US" i="1" dirty="0" smtClean="0">
                <a:solidFill>
                  <a:srgbClr val="000000"/>
                </a:solidFill>
                <a:latin typeface="Arial" charset="0"/>
                <a:cs typeface="Arial" charset="0"/>
              </a:rPr>
              <a:t> </a:t>
            </a:r>
            <a:r>
              <a:rPr lang="en-US" dirty="0" smtClean="0">
                <a:solidFill>
                  <a:srgbClr val="000000"/>
                </a:solidFill>
                <a:latin typeface="Arial" charset="0"/>
                <a:cs typeface="Arial" charset="0"/>
              </a:rPr>
              <a:t>intervention actually </a:t>
            </a:r>
            <a:r>
              <a:rPr lang="en-US" b="1" dirty="0" smtClean="0">
                <a:solidFill>
                  <a:srgbClr val="000000"/>
                </a:solidFill>
                <a:latin typeface="Arial" charset="0"/>
                <a:cs typeface="Arial" charset="0"/>
              </a:rPr>
              <a:t>received</a:t>
            </a:r>
            <a:r>
              <a:rPr lang="en-US" dirty="0" smtClean="0">
                <a:solidFill>
                  <a:srgbClr val="000000"/>
                </a:solidFill>
                <a:latin typeface="Arial" charset="0"/>
                <a:cs typeface="Arial" charset="0"/>
              </a:rPr>
              <a:t> and </a:t>
            </a:r>
            <a:r>
              <a:rPr lang="en-US" b="1" dirty="0" smtClean="0">
                <a:solidFill>
                  <a:srgbClr val="000000"/>
                </a:solidFill>
                <a:latin typeface="Arial" charset="0"/>
                <a:cs typeface="Arial" charset="0"/>
              </a:rPr>
              <a:t>assessed for efficacy</a:t>
            </a:r>
          </a:p>
          <a:p>
            <a:pPr marL="0" indent="0" eaLnBrk="1" hangingPunct="1">
              <a:buNone/>
            </a:pPr>
            <a:r>
              <a:rPr lang="en-US" b="1" dirty="0">
                <a:solidFill>
                  <a:srgbClr val="000000"/>
                </a:solidFill>
                <a:latin typeface="Arial" charset="0"/>
                <a:cs typeface="Arial" charset="0"/>
              </a:rPr>
              <a:t> </a:t>
            </a:r>
            <a:r>
              <a:rPr lang="en-US" b="1" dirty="0" smtClean="0">
                <a:solidFill>
                  <a:srgbClr val="000000"/>
                </a:solidFill>
                <a:latin typeface="Arial" charset="0"/>
                <a:cs typeface="Arial" charset="0"/>
              </a:rPr>
              <a:t>                                                                </a:t>
            </a:r>
            <a:endParaRPr lang="en-US" sz="2400" dirty="0" smtClean="0">
              <a:solidFill>
                <a:srgbClr val="000000"/>
              </a:solidFill>
              <a:latin typeface="Arial" charset="0"/>
              <a:cs typeface="Arial" charset="0"/>
            </a:endParaRPr>
          </a:p>
          <a:p>
            <a:pPr eaLnBrk="1" hangingPunct="1"/>
            <a:endParaRPr lang="en-US" sz="2800" u="sng" dirty="0" smtClean="0">
              <a:solidFill>
                <a:srgbClr val="000000"/>
              </a:solidFill>
              <a:latin typeface="Arial" charset="0"/>
              <a:cs typeface="Arial" charset="0"/>
            </a:endParaRPr>
          </a:p>
          <a:p>
            <a:pPr eaLnBrk="1" hangingPunct="1">
              <a:buFontTx/>
              <a:buNone/>
            </a:pPr>
            <a:endParaRPr lang="en-US" sz="2800" dirty="0" smtClean="0">
              <a:solidFill>
                <a:srgbClr val="000000"/>
              </a:solidFill>
              <a:latin typeface="Arial" charset="0"/>
              <a:cs typeface="Arial" charset="0"/>
            </a:endParaRPr>
          </a:p>
          <a:p>
            <a:pPr eaLnBrk="1" hangingPunct="1">
              <a:buFontTx/>
              <a:buNone/>
            </a:pPr>
            <a:r>
              <a:rPr lang="en-US" sz="2800" dirty="0" smtClean="0">
                <a:solidFill>
                  <a:srgbClr val="000000"/>
                </a:solidFill>
                <a:latin typeface="Arial" charset="0"/>
                <a:cs typeface="Arial" charset="0"/>
              </a:rPr>
              <a:t> </a:t>
            </a:r>
          </a:p>
          <a:p>
            <a:pPr eaLnBrk="1" hangingPunct="1">
              <a:buFontTx/>
              <a:buNone/>
            </a:pPr>
            <a:endParaRPr lang="en-US" sz="2800" dirty="0" smtClean="0">
              <a:solidFill>
                <a:srgbClr val="000000"/>
              </a:solidFill>
              <a:latin typeface="Arial" charset="0"/>
              <a:cs typeface="Arial" charset="0"/>
            </a:endParaRPr>
          </a:p>
          <a:p>
            <a:pPr eaLnBrk="1" hangingPunct="1"/>
            <a:endParaRPr lang="en-US" dirty="0" smtClean="0">
              <a:latin typeface="Arial" charset="0"/>
              <a:cs typeface="Arial" charset="0"/>
            </a:endParaRPr>
          </a:p>
        </p:txBody>
      </p:sp>
      <p:pic>
        <p:nvPicPr>
          <p:cNvPr id="8196" name="Picture 5"/>
          <p:cNvPicPr>
            <a:picLocks noChangeAspect="1" noChangeArrowheads="1"/>
          </p:cNvPicPr>
          <p:nvPr/>
        </p:nvPicPr>
        <p:blipFill>
          <a:blip r:embed="rId3" cstate="print"/>
          <a:srcRect r="18552"/>
          <a:stretch>
            <a:fillRect/>
          </a:stretch>
        </p:blipFill>
        <p:spPr bwMode="auto">
          <a:xfrm>
            <a:off x="0" y="4241800"/>
            <a:ext cx="9144000" cy="255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838200"/>
          </a:xfrm>
        </p:spPr>
        <p:txBody>
          <a:bodyPr/>
          <a:lstStyle/>
          <a:p>
            <a:pPr algn="ctr" eaLnBrk="1" hangingPunct="1"/>
            <a:r>
              <a:rPr lang="en-US" sz="4000" b="1" smtClean="0">
                <a:latin typeface="Arial" charset="0"/>
                <a:cs typeface="Arial" charset="0"/>
              </a:rPr>
              <a:t>Scenario – Code J0100A, B, C</a:t>
            </a:r>
          </a:p>
        </p:txBody>
      </p:sp>
      <p:sp>
        <p:nvSpPr>
          <p:cNvPr id="9219" name="Rectangle 3"/>
          <p:cNvSpPr>
            <a:spLocks noGrp="1" noChangeArrowheads="1"/>
          </p:cNvSpPr>
          <p:nvPr>
            <p:ph sz="quarter" idx="1"/>
          </p:nvPr>
        </p:nvSpPr>
        <p:spPr>
          <a:xfrm>
            <a:off x="228600" y="609600"/>
            <a:ext cx="8686800" cy="6248400"/>
          </a:xfrm>
        </p:spPr>
        <p:txBody>
          <a:bodyPr/>
          <a:lstStyle/>
          <a:p>
            <a:pPr marL="0" indent="0" eaLnBrk="1" hangingPunct="1">
              <a:lnSpc>
                <a:spcPct val="110000"/>
              </a:lnSpc>
              <a:spcBef>
                <a:spcPct val="0"/>
              </a:spcBef>
              <a:buFontTx/>
              <a:buNone/>
            </a:pPr>
            <a:r>
              <a:rPr lang="en-US" sz="2800" dirty="0" smtClean="0">
                <a:solidFill>
                  <a:srgbClr val="000000"/>
                </a:solidFill>
                <a:latin typeface="Arial" charset="0"/>
                <a:cs typeface="Arial" charset="0"/>
              </a:rPr>
              <a:t>Mrs. Nowantpain had the following pain management program in the past 5 days: </a:t>
            </a:r>
          </a:p>
          <a:p>
            <a:pPr marL="350838" lvl="1" indent="-350838" eaLnBrk="1" hangingPunct="1">
              <a:lnSpc>
                <a:spcPct val="110000"/>
              </a:lnSpc>
              <a:spcBef>
                <a:spcPct val="0"/>
              </a:spcBef>
            </a:pPr>
            <a:r>
              <a:rPr lang="en-US" sz="2800" dirty="0" smtClean="0">
                <a:solidFill>
                  <a:srgbClr val="000000"/>
                </a:solidFill>
                <a:latin typeface="Arial" charset="0"/>
                <a:cs typeface="Arial" charset="0"/>
              </a:rPr>
              <a:t>Hydrocodone/acetaminophen ordered and received 5/500 1 tab (po) every 6 hours. Discontinued on day 1 of look-back period. </a:t>
            </a:r>
          </a:p>
          <a:p>
            <a:pPr marL="350838" lvl="1" indent="-350838" eaLnBrk="1" hangingPunct="1">
              <a:lnSpc>
                <a:spcPct val="110000"/>
              </a:lnSpc>
              <a:spcBef>
                <a:spcPct val="0"/>
              </a:spcBef>
            </a:pPr>
            <a:r>
              <a:rPr lang="en-US" sz="2800" dirty="0" smtClean="0">
                <a:solidFill>
                  <a:srgbClr val="000000"/>
                </a:solidFill>
                <a:latin typeface="Arial" charset="0"/>
                <a:cs typeface="Arial" charset="0"/>
              </a:rPr>
              <a:t>Acetaminophen 500mg (po) every 4 hours. Ordered on day 2 of look-back period. </a:t>
            </a:r>
          </a:p>
          <a:p>
            <a:pPr marL="350838" lvl="1" indent="-350838" eaLnBrk="1" hangingPunct="1">
              <a:lnSpc>
                <a:spcPct val="110000"/>
              </a:lnSpc>
              <a:spcBef>
                <a:spcPct val="0"/>
              </a:spcBef>
            </a:pPr>
            <a:r>
              <a:rPr lang="en-US" sz="2800" dirty="0" smtClean="0">
                <a:solidFill>
                  <a:srgbClr val="000000"/>
                </a:solidFill>
                <a:latin typeface="Arial" charset="0"/>
                <a:cs typeface="Arial" charset="0"/>
              </a:rPr>
              <a:t>Cold pack to left shoulder applied by PT BID. PT notes that resident reports significant pain improvement after cold pack applied. </a:t>
            </a:r>
          </a:p>
          <a:p>
            <a:pPr marL="0" lvl="1" indent="0" algn="ctr" eaLnBrk="1" hangingPunct="1">
              <a:lnSpc>
                <a:spcPct val="110000"/>
              </a:lnSpc>
              <a:spcBef>
                <a:spcPct val="0"/>
              </a:spcBef>
              <a:buNone/>
            </a:pPr>
            <a:r>
              <a:rPr lang="en-US" sz="2800" b="1" dirty="0" smtClean="0">
                <a:solidFill>
                  <a:schemeClr val="tx2">
                    <a:lumMod val="75000"/>
                  </a:schemeClr>
                </a:solidFill>
                <a:latin typeface="Arial" charset="0"/>
                <a:cs typeface="Arial" charset="0"/>
              </a:rPr>
              <a:t>How would you code A., B., C.? </a:t>
            </a:r>
          </a:p>
          <a:p>
            <a:pPr marL="0" lvl="1" indent="0" algn="ctr" eaLnBrk="1" hangingPunct="1">
              <a:lnSpc>
                <a:spcPct val="110000"/>
              </a:lnSpc>
              <a:spcBef>
                <a:spcPct val="0"/>
              </a:spcBef>
              <a:buNone/>
            </a:pPr>
            <a:r>
              <a:rPr lang="en-US" sz="2800" b="1" i="1" dirty="0" smtClean="0">
                <a:solidFill>
                  <a:schemeClr val="accent1">
                    <a:lumMod val="75000"/>
                  </a:schemeClr>
                </a:solidFill>
                <a:latin typeface="Arial" charset="0"/>
                <a:cs typeface="Arial" charset="0"/>
              </a:rPr>
              <a:t>A. Yes. Hydrocodone; B. No</a:t>
            </a:r>
          </a:p>
          <a:p>
            <a:pPr marL="0" lvl="1" indent="0" algn="ctr" eaLnBrk="1" hangingPunct="1">
              <a:lnSpc>
                <a:spcPct val="110000"/>
              </a:lnSpc>
              <a:spcBef>
                <a:spcPct val="0"/>
              </a:spcBef>
              <a:buNone/>
            </a:pPr>
            <a:r>
              <a:rPr lang="en-US" sz="2800" b="1" i="1" dirty="0" smtClean="0">
                <a:solidFill>
                  <a:schemeClr val="accent1">
                    <a:lumMod val="75000"/>
                  </a:schemeClr>
                </a:solidFill>
                <a:latin typeface="Arial" charset="0"/>
                <a:cs typeface="Arial" charset="0"/>
              </a:rPr>
              <a:t>C. Yes. Cold Pack</a:t>
            </a:r>
          </a:p>
          <a:p>
            <a:pPr marL="514350" lvl="1" indent="-514350" algn="ctr" eaLnBrk="1" hangingPunct="1">
              <a:lnSpc>
                <a:spcPct val="110000"/>
              </a:lnSpc>
              <a:spcBef>
                <a:spcPct val="0"/>
              </a:spcBef>
              <a:buAutoNum type="alphaUcPeriod"/>
            </a:pPr>
            <a:endParaRPr lang="en-US" sz="2800" dirty="0" smtClean="0">
              <a:solidFill>
                <a:srgbClr val="000000"/>
              </a:solidFill>
              <a:latin typeface="Arial" charset="0"/>
              <a:cs typeface="Arial" charset="0"/>
            </a:endParaRPr>
          </a:p>
          <a:p>
            <a:pPr marL="350838" lvl="1" indent="-350838" eaLnBrk="1" hangingPunct="1">
              <a:lnSpc>
                <a:spcPct val="110000"/>
              </a:lnSpc>
              <a:spcBef>
                <a:spcPct val="0"/>
              </a:spcBef>
            </a:pPr>
            <a:endParaRPr lang="en-US" sz="2800" dirty="0" smtClean="0">
              <a:solidFill>
                <a:srgbClr val="000000"/>
              </a:solidFill>
              <a:latin typeface="Arial" charset="0"/>
              <a:cs typeface="Arial" charset="0"/>
            </a:endParaRPr>
          </a:p>
          <a:p>
            <a:pPr marL="0" indent="0" eaLnBrk="1" hangingPunct="1">
              <a:lnSpc>
                <a:spcPct val="90000"/>
              </a:lnSpc>
            </a:pPr>
            <a:endParaRPr lang="en-US" sz="2800" dirty="0" smtClean="0">
              <a:solidFill>
                <a:srgbClr val="000000"/>
              </a:solidFill>
              <a:latin typeface="Arial" charset="0"/>
              <a:cs typeface="Arial" charset="0"/>
            </a:endParaRPr>
          </a:p>
          <a:p>
            <a:pPr marL="0" indent="0" eaLnBrk="1" hangingPunct="1">
              <a:lnSpc>
                <a:spcPct val="90000"/>
              </a:lnSpc>
            </a:pPr>
            <a:endParaRPr lang="en-US" sz="2800"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animEffect transition="in" filter="wipe(down)">
                                      <p:cBhvr>
                                        <p:cTn id="7" dur="500"/>
                                        <p:tgtEl>
                                          <p:spTgt spid="9219">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xEl>
                                              <p:pRg st="6" end="6"/>
                                            </p:txEl>
                                          </p:spTgt>
                                        </p:tgtEl>
                                        <p:attrNameLst>
                                          <p:attrName>style.visibility</p:attrName>
                                        </p:attrNameLst>
                                      </p:cBhvr>
                                      <p:to>
                                        <p:strVal val="visible"/>
                                      </p:to>
                                    </p:set>
                                    <p:animEffect transition="in" filter="wipe(down)">
                                      <p:cBhvr>
                                        <p:cTn id="10"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457200"/>
            <a:ext cx="9144000" cy="1752600"/>
          </a:xfrm>
        </p:spPr>
        <p:txBody>
          <a:bodyPr/>
          <a:lstStyle/>
          <a:p>
            <a:pPr algn="ctr" eaLnBrk="1" hangingPunct="1"/>
            <a:r>
              <a:rPr lang="en-US" sz="3600" b="1" dirty="0" smtClean="0">
                <a:latin typeface="Arial" charset="0"/>
                <a:cs typeface="Arial" charset="0"/>
              </a:rPr>
              <a:t>J0200: Should Pain Assessment Interview Be Conducted?</a:t>
            </a:r>
          </a:p>
        </p:txBody>
      </p:sp>
      <p:pic>
        <p:nvPicPr>
          <p:cNvPr id="10243" name="Picture 8"/>
          <p:cNvPicPr>
            <a:picLocks noGrp="1" noChangeAspect="1" noChangeArrowheads="1"/>
          </p:cNvPicPr>
          <p:nvPr>
            <p:ph sz="quarter" idx="1"/>
          </p:nvPr>
        </p:nvPicPr>
        <p:blipFill>
          <a:blip r:embed="rId3" cstate="print"/>
          <a:srcRect r="13971"/>
          <a:stretch>
            <a:fillRect/>
          </a:stretch>
        </p:blipFill>
        <p:spPr>
          <a:xfrm>
            <a:off x="0" y="1371600"/>
            <a:ext cx="8763000" cy="1219200"/>
          </a:xfrm>
          <a:ln w="38100" cap="sq">
            <a:solidFill>
              <a:srgbClr val="000000"/>
            </a:solidFill>
          </a:ln>
          <a:effectLst>
            <a:outerShdw blurRad="50800" dist="38100" dir="2700000" algn="tl" rotWithShape="0">
              <a:srgbClr val="000000">
                <a:alpha val="43000"/>
              </a:srgbClr>
            </a:outerShdw>
          </a:effectLst>
        </p:spPr>
      </p:pic>
      <p:sp>
        <p:nvSpPr>
          <p:cNvPr id="10244" name="Text Box 10"/>
          <p:cNvSpPr txBox="1">
            <a:spLocks noChangeArrowheads="1"/>
          </p:cNvSpPr>
          <p:nvPr/>
        </p:nvSpPr>
        <p:spPr bwMode="auto">
          <a:xfrm>
            <a:off x="0" y="2819400"/>
            <a:ext cx="9144000" cy="4093428"/>
          </a:xfrm>
          <a:prstGeom prst="rect">
            <a:avLst/>
          </a:prstGeom>
          <a:noFill/>
          <a:ln w="9525">
            <a:noFill/>
            <a:miter lim="800000"/>
            <a:headEnd/>
            <a:tailEnd/>
          </a:ln>
        </p:spPr>
        <p:txBody>
          <a:bodyPr>
            <a:spAutoFit/>
          </a:bodyPr>
          <a:lstStyle/>
          <a:p>
            <a:pPr marL="284163" indent="-284163">
              <a:buClr>
                <a:schemeClr val="accent1"/>
              </a:buClr>
              <a:buSzPct val="125000"/>
              <a:buFont typeface="Arial" charset="0"/>
              <a:buChar char="•"/>
            </a:pPr>
            <a:r>
              <a:rPr lang="en-US" dirty="0">
                <a:latin typeface="Arial" charset="0"/>
                <a:cs typeface="Arial" charset="0"/>
              </a:rPr>
              <a:t>If Comatose (B0100), </a:t>
            </a:r>
            <a:r>
              <a:rPr lang="en-US" b="1" dirty="0">
                <a:solidFill>
                  <a:srgbClr val="FF0000"/>
                </a:solidFill>
                <a:latin typeface="Arial" charset="0"/>
                <a:cs typeface="Arial" charset="0"/>
                <a:sym typeface="Wingdings" pitchFamily="2" charset="2"/>
              </a:rPr>
              <a:t></a:t>
            </a:r>
            <a:r>
              <a:rPr lang="en-US" b="1" dirty="0">
                <a:solidFill>
                  <a:srgbClr val="FF0000"/>
                </a:solidFill>
                <a:latin typeface="Arial" charset="0"/>
                <a:cs typeface="Arial" charset="0"/>
              </a:rPr>
              <a:t>SKIP </a:t>
            </a:r>
            <a:r>
              <a:rPr lang="en-US" dirty="0">
                <a:latin typeface="Arial" charset="0"/>
                <a:cs typeface="Arial" charset="0"/>
              </a:rPr>
              <a:t>to J1100: Shortness of Breath</a:t>
            </a:r>
          </a:p>
          <a:p>
            <a:pPr marL="284163" indent="-284163">
              <a:buClr>
                <a:schemeClr val="accent1"/>
              </a:buClr>
              <a:buSzPct val="125000"/>
            </a:pPr>
            <a:r>
              <a:rPr lang="en-US" sz="2000" b="1" dirty="0">
                <a:latin typeface="Arial" charset="0"/>
                <a:cs typeface="Arial" charset="0"/>
              </a:rPr>
              <a:t>Review:</a:t>
            </a:r>
          </a:p>
          <a:p>
            <a:pPr marL="693738" lvl="1" indent="-236538">
              <a:buClr>
                <a:schemeClr val="accent1"/>
              </a:buClr>
              <a:buSzPct val="125000"/>
              <a:buFont typeface="Arial" charset="0"/>
              <a:buChar char="•"/>
            </a:pPr>
            <a:r>
              <a:rPr lang="en-US" dirty="0">
                <a:latin typeface="Arial" charset="0"/>
                <a:cs typeface="Arial" charset="0"/>
              </a:rPr>
              <a:t>Is resident rarely or never understood? (B0700)</a:t>
            </a:r>
          </a:p>
          <a:p>
            <a:pPr marL="693738" lvl="1" indent="-236538">
              <a:buClr>
                <a:schemeClr val="accent1"/>
              </a:buClr>
              <a:buSzPct val="125000"/>
              <a:buFont typeface="Arial" charset="0"/>
              <a:buChar char="•"/>
            </a:pPr>
            <a:r>
              <a:rPr lang="en-US" dirty="0">
                <a:latin typeface="Arial" charset="0"/>
                <a:cs typeface="Arial" charset="0"/>
              </a:rPr>
              <a:t>Does resident want or need interpreter? (A1100)</a:t>
            </a:r>
          </a:p>
          <a:p>
            <a:pPr marL="693738" lvl="1" indent="-236538">
              <a:buClr>
                <a:schemeClr val="accent1"/>
              </a:buClr>
              <a:buSzPct val="125000"/>
              <a:buFont typeface="Arial" charset="0"/>
              <a:buChar char="•"/>
            </a:pPr>
            <a:r>
              <a:rPr lang="en-US" dirty="0">
                <a:latin typeface="Arial" charset="0"/>
                <a:cs typeface="Arial" charset="0"/>
              </a:rPr>
              <a:t>Is </a:t>
            </a:r>
            <a:r>
              <a:rPr lang="en-US" dirty="0" smtClean="0">
                <a:latin typeface="Arial" charset="0"/>
                <a:cs typeface="Arial" charset="0"/>
              </a:rPr>
              <a:t>interpreter available</a:t>
            </a:r>
            <a:r>
              <a:rPr lang="en-US" dirty="0">
                <a:latin typeface="Arial" charset="0"/>
                <a:cs typeface="Arial" charset="0"/>
              </a:rPr>
              <a:t>?</a:t>
            </a:r>
          </a:p>
          <a:p>
            <a:pPr marL="284163" indent="-284163">
              <a:buClr>
                <a:srgbClr val="CC3300"/>
              </a:buClr>
              <a:buFontTx/>
              <a:buChar char="•"/>
            </a:pPr>
            <a:r>
              <a:rPr lang="en-US" b="1" dirty="0">
                <a:latin typeface="Arial" charset="0"/>
                <a:cs typeface="Arial" charset="0"/>
              </a:rPr>
              <a:t>Code 0. No</a:t>
            </a:r>
            <a:r>
              <a:rPr lang="en-US" dirty="0">
                <a:latin typeface="Arial" charset="0"/>
                <a:cs typeface="Arial" charset="0"/>
              </a:rPr>
              <a:t>. Interview should </a:t>
            </a:r>
            <a:r>
              <a:rPr lang="en-US" b="1" dirty="0">
                <a:latin typeface="Arial" charset="0"/>
                <a:cs typeface="Arial" charset="0"/>
              </a:rPr>
              <a:t>not</a:t>
            </a:r>
            <a:r>
              <a:rPr lang="en-US" dirty="0">
                <a:latin typeface="Arial" charset="0"/>
                <a:cs typeface="Arial" charset="0"/>
              </a:rPr>
              <a:t> be attempted</a:t>
            </a:r>
          </a:p>
          <a:p>
            <a:pPr marL="693738" lvl="1" indent="-236538">
              <a:buClr>
                <a:srgbClr val="CC3300"/>
              </a:buClr>
              <a:buFontTx/>
              <a:buChar char="•"/>
            </a:pPr>
            <a:r>
              <a:rPr lang="en-US" dirty="0">
                <a:latin typeface="Arial" charset="0"/>
                <a:cs typeface="Arial" charset="0"/>
              </a:rPr>
              <a:t> If resident rarely/never understood, or </a:t>
            </a:r>
            <a:r>
              <a:rPr lang="en-US" dirty="0" smtClean="0">
                <a:latin typeface="Arial" charset="0"/>
                <a:cs typeface="Arial" charset="0"/>
              </a:rPr>
              <a:t>needs or wants </a:t>
            </a:r>
            <a:r>
              <a:rPr lang="en-US" dirty="0">
                <a:latin typeface="Arial" charset="0"/>
                <a:cs typeface="Arial" charset="0"/>
              </a:rPr>
              <a:t>interpreter but </a:t>
            </a:r>
            <a:r>
              <a:rPr lang="en-US" dirty="0" smtClean="0">
                <a:latin typeface="Arial" charset="0"/>
                <a:cs typeface="Arial" charset="0"/>
              </a:rPr>
              <a:t>one not </a:t>
            </a:r>
            <a:r>
              <a:rPr lang="en-US" dirty="0">
                <a:latin typeface="Arial" charset="0"/>
                <a:cs typeface="Arial" charset="0"/>
              </a:rPr>
              <a:t>available</a:t>
            </a:r>
          </a:p>
          <a:p>
            <a:pPr marL="693738" lvl="1" indent="-236538">
              <a:buClr>
                <a:srgbClr val="CC3300"/>
              </a:buClr>
            </a:pPr>
            <a:r>
              <a:rPr lang="en-US" dirty="0">
                <a:solidFill>
                  <a:srgbClr val="C00000"/>
                </a:solidFill>
                <a:latin typeface="Arial" charset="0"/>
                <a:cs typeface="Arial" charset="0"/>
              </a:rPr>
              <a:t>    </a:t>
            </a:r>
            <a:r>
              <a:rPr lang="en-US" b="1" dirty="0">
                <a:solidFill>
                  <a:srgbClr val="FF0000"/>
                </a:solidFill>
                <a:latin typeface="Arial" charset="0"/>
                <a:cs typeface="Arial" charset="0"/>
                <a:sym typeface="Wingdings" pitchFamily="2" charset="2"/>
              </a:rPr>
              <a:t></a:t>
            </a:r>
            <a:r>
              <a:rPr lang="en-US" b="1" dirty="0">
                <a:solidFill>
                  <a:srgbClr val="FF0000"/>
                </a:solidFill>
                <a:latin typeface="Arial" charset="0"/>
                <a:cs typeface="Arial" charset="0"/>
              </a:rPr>
              <a:t>SKIP </a:t>
            </a:r>
            <a:r>
              <a:rPr lang="en-US" dirty="0">
                <a:latin typeface="Arial" charset="0"/>
                <a:cs typeface="Arial" charset="0"/>
              </a:rPr>
              <a:t>to J0800: Indicators of Pain or Possible Pain</a:t>
            </a:r>
          </a:p>
          <a:p>
            <a:pPr marL="284163" indent="-284163">
              <a:buClr>
                <a:srgbClr val="CC3300"/>
              </a:buClr>
              <a:buFontTx/>
              <a:buChar char="•"/>
            </a:pPr>
            <a:r>
              <a:rPr lang="en-US" b="1" dirty="0">
                <a:latin typeface="Arial" charset="0"/>
                <a:cs typeface="Arial" charset="0"/>
              </a:rPr>
              <a:t>Code 1. Yes. </a:t>
            </a:r>
            <a:r>
              <a:rPr lang="en-US" dirty="0">
                <a:latin typeface="Arial" charset="0"/>
                <a:cs typeface="Arial" charset="0"/>
              </a:rPr>
              <a:t>Interview should be conducted </a:t>
            </a:r>
          </a:p>
          <a:p>
            <a:pPr marL="693738" lvl="1" indent="-236538">
              <a:buClr>
                <a:srgbClr val="CC3300"/>
              </a:buClr>
              <a:buFontTx/>
              <a:buChar char="•"/>
            </a:pPr>
            <a:r>
              <a:rPr lang="en-US" dirty="0">
                <a:latin typeface="Arial" charset="0"/>
                <a:cs typeface="Arial" charset="0"/>
              </a:rPr>
              <a:t> If resident understood, interpreter not </a:t>
            </a:r>
            <a:r>
              <a:rPr lang="en-US" dirty="0" smtClean="0">
                <a:latin typeface="Arial" charset="0"/>
                <a:cs typeface="Arial" charset="0"/>
              </a:rPr>
              <a:t>needed or </a:t>
            </a:r>
            <a:r>
              <a:rPr lang="en-US" dirty="0">
                <a:latin typeface="Arial" charset="0"/>
                <a:cs typeface="Arial" charset="0"/>
              </a:rPr>
              <a:t>is available</a:t>
            </a:r>
          </a:p>
        </p:txBody>
      </p:sp>
      <p:pic>
        <p:nvPicPr>
          <p:cNvPr id="10245" name="Picture 6" descr="Audio_Symbol"/>
          <p:cNvPicPr>
            <a:picLocks noChangeAspect="1" noChangeArrowheads="1"/>
          </p:cNvPicPr>
          <p:nvPr/>
        </p:nvPicPr>
        <p:blipFill>
          <a:blip r:embed="rId4" cstate="print"/>
          <a:srcRect/>
          <a:stretch>
            <a:fillRect/>
          </a:stretch>
        </p:blipFill>
        <p:spPr bwMode="auto">
          <a:xfrm>
            <a:off x="8153400" y="4572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7">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5467</TotalTime>
  <Words>2076</Words>
  <Application>Microsoft Office PowerPoint</Application>
  <PresentationFormat>On-screen Show (4:3)</PresentationFormat>
  <Paragraphs>308</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SECTION J HEALTH CONDITIONS  January 19, 2016 1-3PM</vt:lpstr>
      <vt:lpstr>Objectives</vt:lpstr>
      <vt:lpstr>J0100A, B, C  PAIN MANAGEMENT</vt:lpstr>
      <vt:lpstr>  A. Scheduled Pain Medication Regimen </vt:lpstr>
      <vt:lpstr>  B. Received PRN Pain Medication </vt:lpstr>
      <vt:lpstr>C. Non-Medication Pain Intervention</vt:lpstr>
      <vt:lpstr>C. Received Non-Med Pain Intervention</vt:lpstr>
      <vt:lpstr>Scenario – Code J0100A, B, C</vt:lpstr>
      <vt:lpstr>J0200: Should Pain Assessment Interview Be Conducted?</vt:lpstr>
      <vt:lpstr>Items J0300 - J0600 Presence, Frequency, Effect on Function, Intensity </vt:lpstr>
      <vt:lpstr>J0300 - J0600 - Interview</vt:lpstr>
      <vt:lpstr>J0300: Pain Presence Have you had pain or hurting anytime in the last 5 days?</vt:lpstr>
      <vt:lpstr>J0400: Pain Frequency How much of the time have you experienced pain or hurting?</vt:lpstr>
      <vt:lpstr>J0500: Pain Effect on Function  A. Sleep at Night  B. Day to Day Activities</vt:lpstr>
      <vt:lpstr>J0600: Pain Intensity </vt:lpstr>
      <vt:lpstr>J0600: Pain Intensity</vt:lpstr>
      <vt:lpstr>J0700: Should Staff Assessment for Pain be Conducted?</vt:lpstr>
      <vt:lpstr>J0800: Indicators of Pain or Possible Pain in Last 5 Days</vt:lpstr>
      <vt:lpstr>J0800: Indicators of Pain or Possible Pain - Scenario</vt:lpstr>
      <vt:lpstr>J0850: Frequency of Indicator of Pain of Possible Pain in Last 5 Days</vt:lpstr>
      <vt:lpstr>J1100: Shortness of Breath (Dyspnea)</vt:lpstr>
      <vt:lpstr>J1300: Current Tobacco Use</vt:lpstr>
      <vt:lpstr>J1400: Prognosis Has condition or chronic disease that may result in a life expectancy &lt; 6 months?</vt:lpstr>
      <vt:lpstr>J1550: Problem Conditions</vt:lpstr>
      <vt:lpstr>J1700-J1900: Definition of Fall   </vt:lpstr>
      <vt:lpstr> J1700A, B, C:  Fall History on Admission/Entry or Reentry  regardless of location  </vt:lpstr>
      <vt:lpstr>J1700: Fall History on  Admission/Entry or Reentry</vt:lpstr>
      <vt:lpstr>J1800: Any Falls since Admission/Entry or Reentry or Prior Assessment (OBRA or Scheduled PPS), whichever is most recent</vt:lpstr>
      <vt:lpstr>J1900: Definitions of Injury Severity related to Falls </vt:lpstr>
      <vt:lpstr>J1900: Number of Falls  since Admission/Entry or Reentry or Prior Assessment (OBRA or Scheduled PPS)  -whichever is more recent-</vt:lpstr>
      <vt:lpstr>Care Plan Considerations</vt:lpstr>
      <vt:lpstr>Care Plan Considerations continued</vt:lpstr>
      <vt:lpstr>Care Plan Considerations continued</vt:lpstr>
      <vt:lpstr>Care Plan Considerations continued</vt:lpstr>
      <vt:lpstr>Care Plan Considerations continued</vt:lpstr>
      <vt:lpstr>Questions?</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VanBruggen's</dc:creator>
  <cp:lastModifiedBy>Shirley Boltz</cp:lastModifiedBy>
  <cp:revision>230</cp:revision>
  <cp:lastPrinted>2012-04-21T21:16:55Z</cp:lastPrinted>
  <dcterms:created xsi:type="dcterms:W3CDTF">2010-05-08T02:36:23Z</dcterms:created>
  <dcterms:modified xsi:type="dcterms:W3CDTF">2015-11-03T15:40:19Z</dcterms:modified>
</cp:coreProperties>
</file>