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1"/>
  </p:sldMasterIdLst>
  <p:notesMasterIdLst>
    <p:notesMasterId r:id="rId11"/>
  </p:notesMasterIdLst>
  <p:handoutMasterIdLst>
    <p:handoutMasterId r:id="rId12"/>
  </p:handoutMasterIdLst>
  <p:sldIdLst>
    <p:sldId id="266" r:id="rId2"/>
    <p:sldId id="279" r:id="rId3"/>
    <p:sldId id="283" r:id="rId4"/>
    <p:sldId id="275" r:id="rId5"/>
    <p:sldId id="277" r:id="rId6"/>
    <p:sldId id="271" r:id="rId7"/>
    <p:sldId id="282" r:id="rId8"/>
    <p:sldId id="280" r:id="rId9"/>
    <p:sldId id="281" r:id="rId10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1F8519-19EF-4855-A3AA-59500CF077E2}">
          <p14:sldIdLst>
            <p14:sldId id="266"/>
            <p14:sldId id="279"/>
            <p14:sldId id="283"/>
          </p14:sldIdLst>
        </p14:section>
        <p14:section name="Untitled Section" id="{E0A73410-7275-4844-AE5F-FE074C321B19}">
          <p14:sldIdLst>
            <p14:sldId id="275"/>
            <p14:sldId id="277"/>
            <p14:sldId id="271"/>
            <p14:sldId id="282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9" autoAdjust="0"/>
    <p:restoredTop sz="66514" autoAdjust="0"/>
  </p:normalViewPr>
  <p:slideViewPr>
    <p:cSldViewPr>
      <p:cViewPr varScale="1">
        <p:scale>
          <a:sx n="117" d="100"/>
          <a:sy n="117" d="100"/>
        </p:scale>
        <p:origin x="-16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96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6733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003"/>
            <a:ext cx="3066733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E95301-828B-450D-AC84-39C47EA59A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3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4T15:54:00.5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16917 18008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4T15:54:01.2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16917 17983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8474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A84523-C81D-4960-954E-328D80C07671}" type="datetimeFigureOut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8104"/>
            <a:ext cx="5661660" cy="4213064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003"/>
            <a:ext cx="3066733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003"/>
            <a:ext cx="3066733" cy="46847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176680-4ECD-485B-B774-0667109D6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3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36663" y="538163"/>
            <a:ext cx="4681537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 bwMode="auto">
          <a:xfrm>
            <a:off x="707708" y="4459295"/>
            <a:ext cx="5661660" cy="421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endParaRPr lang="en-US" sz="2000" b="1" u="sng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3488" y="228600"/>
            <a:ext cx="4375150" cy="3282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5903" y="3530342"/>
            <a:ext cx="6605270" cy="5832736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76680-4ECD-485B-B774-0667109D693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0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6338" y="0"/>
            <a:ext cx="46799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137" y="3614737"/>
            <a:ext cx="6629400" cy="5748338"/>
          </a:xfrm>
        </p:spPr>
        <p:txBody>
          <a:bodyPr>
            <a:normAutofit/>
          </a:bodyPr>
          <a:lstStyle/>
          <a:p>
            <a:pPr marL="0" indent="0" defTabSz="921807">
              <a:buFont typeface="Arial" pitchFamily="34" charset="0"/>
              <a:buNone/>
              <a:defRPr/>
            </a:pPr>
            <a:endParaRPr lang="en-US" sz="17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endParaRPr lang="en-US" sz="1700" b="1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endParaRPr lang="en-US" sz="17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76680-4ECD-485B-B774-0667109D69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66850" y="0"/>
            <a:ext cx="4143375" cy="3108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xfrm>
            <a:off x="314539" y="3146610"/>
            <a:ext cx="6531762" cy="606297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buFontTx/>
              <a:buNone/>
            </a:pPr>
            <a:endParaRPr lang="en-US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33948"/>
            <a:ext cx="2682240" cy="279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11/03/2015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52DE2F79-5F4E-4B13-BE80-BC8C551242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11/03/2015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D7E106E5-85EE-4994-A73A-CFE7CD4B81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991600" cy="55626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>
            <a:normAutofit/>
          </a:bodyPr>
          <a:lstStyle>
            <a:lvl1pPr algn="ctr">
              <a:buNone/>
              <a:defRPr sz="4400" b="0" cap="none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4114800" cy="56388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990600"/>
            <a:ext cx="4419600" cy="56388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11/03/2015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ED12C809-4F8C-42E5-A26C-0F99B825C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11/03/2015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6A48F6B1-6C1B-4524-B6DD-B3923E0E78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11/03/2015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pPr>
              <a:defRPr/>
            </a:pPr>
            <a:fld id="{C7357A40-FACC-449A-B4A3-8D8746F383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9916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70"/>
        </a:spcBef>
        <a:buClr>
          <a:schemeClr val="accent1"/>
        </a:buClr>
        <a:buFont typeface="Wingdings" pitchFamily="2" charset="2"/>
        <a:buChar char="§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ustomXml" Target="../ink/ink1.xml"/><Relationship Id="rId9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hirley.boltz@kdads.k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SECTION I</a:t>
            </a:r>
            <a:br>
              <a:rPr lang="en-US" sz="4000" b="1" dirty="0" smtClean="0"/>
            </a:br>
            <a:r>
              <a:rPr lang="en-US" sz="4000" dirty="0" smtClean="0"/>
              <a:t>ACTIVE DIAGNOSES </a:t>
            </a:r>
            <a:br>
              <a:rPr lang="en-US" sz="4000" dirty="0" smtClean="0"/>
            </a:br>
            <a:r>
              <a:rPr lang="en-US" sz="4000" dirty="0" smtClean="0"/>
              <a:t>January 14, 2016 </a:t>
            </a:r>
            <a:r>
              <a:rPr lang="en-US" sz="4000" dirty="0" smtClean="0"/>
              <a:t>1-3PM</a:t>
            </a:r>
            <a:endParaRPr lang="en-US" sz="4000" b="1" dirty="0" smtClean="0"/>
          </a:p>
        </p:txBody>
      </p:sp>
      <p:pic>
        <p:nvPicPr>
          <p:cNvPr id="10246" name="Picture 6" descr="http://www.fotosearch.com/bthumb/RBL/RBL008/b117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505200"/>
            <a:ext cx="2934888" cy="2209800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 this section helps generate an updated, accurate picture of the resident’s current health status</a:t>
            </a:r>
          </a:p>
          <a:p>
            <a:r>
              <a:rPr lang="en-US" dirty="0" smtClean="0"/>
              <a:t>Understand how to code Section I correctly</a:t>
            </a:r>
          </a:p>
          <a:p>
            <a:r>
              <a:rPr lang="en-US" dirty="0" smtClean="0"/>
              <a:t>Understand what information from this section needs to be on the care plan and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5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457200"/>
          </a:xfrm>
        </p:spPr>
        <p:txBody>
          <a:bodyPr>
            <a:normAutofit/>
          </a:bodyPr>
          <a:lstStyle/>
          <a:p>
            <a:r>
              <a:rPr lang="en-US" sz="2000" smtClean="0"/>
              <a:t>10-1-2015 </a:t>
            </a:r>
            <a:r>
              <a:rPr lang="en-US" sz="2000" dirty="0" smtClean="0"/>
              <a:t>Changes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991600" cy="58674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an individual is receiving aftercare following a hospitalization, a Z code may be assigned. Z codes cover situations where a patient requires continued care for healing, recovery, or long-term consequences of a disease when initial treatment for that disease has already been performed. When Z codes are used, </a:t>
            </a:r>
            <a:r>
              <a:rPr lang="en-US" dirty="0"/>
              <a:t>another diagnosis for the related primary medical condition should be checked in items I0100–I7900 or entered in I8000. </a:t>
            </a:r>
            <a:r>
              <a:rPr lang="en-US" dirty="0">
                <a:solidFill>
                  <a:srgbClr val="FF0000"/>
                </a:solidFill>
              </a:rPr>
              <a:t>ICD-10-CM coding guidance with links to appendices can be found here: http://library.ahima.org/xpedio/groups/public/documents/ahima/bok1_050855.hcsp?dDocName=bok1_050855. </a:t>
            </a:r>
            <a:r>
              <a:rPr lang="en-US" dirty="0" smtClean="0"/>
              <a:t>Page I-4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991600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Section I: Active Diagnoses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4000" b="1" u="sng" dirty="0" smtClean="0"/>
              <a:t>2-Step Process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b="1" dirty="0" smtClean="0"/>
              <a:t>1. Identify Diagnosis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b="1" dirty="0"/>
              <a:t>	</a:t>
            </a:r>
            <a:r>
              <a:rPr lang="en-US" dirty="0" smtClean="0"/>
              <a:t>Physician (or APRN, PA, CNS) documented diagnosis in</a:t>
            </a:r>
            <a:r>
              <a:rPr lang="en-US" b="1" dirty="0" smtClean="0"/>
              <a:t> </a:t>
            </a:r>
            <a:r>
              <a:rPr lang="en-US" b="1" u="sng" dirty="0" smtClean="0"/>
              <a:t>last 60 Days</a:t>
            </a:r>
          </a:p>
          <a:p>
            <a:pPr marL="787400" lvl="1" indent="-271463">
              <a:spcBef>
                <a:spcPts val="0"/>
              </a:spcBef>
              <a:buFont typeface="Arial" pitchFamily="34" charset="0"/>
              <a:buChar char="•"/>
            </a:pPr>
            <a:endParaRPr lang="en-US" b="1" u="sng" dirty="0" smtClean="0"/>
          </a:p>
          <a:p>
            <a:pPr marL="514350" indent="-514350">
              <a:buNone/>
            </a:pPr>
            <a:r>
              <a:rPr lang="en-US" b="1" dirty="0" smtClean="0"/>
              <a:t>2. Determine if Diagnosis </a:t>
            </a:r>
            <a:r>
              <a:rPr lang="en-US" b="1" dirty="0"/>
              <a:t>Active during </a:t>
            </a:r>
            <a:r>
              <a:rPr lang="en-US" b="1" u="sng" dirty="0"/>
              <a:t>7 day look-back period</a:t>
            </a:r>
          </a:p>
          <a:p>
            <a:pPr marL="787400" lvl="1" indent="-271463"/>
            <a:r>
              <a:rPr lang="en-US" u="sng" dirty="0"/>
              <a:t>Direct relationship </a:t>
            </a:r>
            <a:r>
              <a:rPr lang="en-US" dirty="0"/>
              <a:t>to </a:t>
            </a:r>
            <a:r>
              <a:rPr lang="en-US" dirty="0" smtClean="0"/>
              <a:t>resident’s </a:t>
            </a:r>
            <a:r>
              <a:rPr lang="en-US" u="sng" dirty="0" smtClean="0"/>
              <a:t>current</a:t>
            </a:r>
            <a:r>
              <a:rPr lang="en-US" dirty="0" smtClean="0"/>
              <a:t> :</a:t>
            </a:r>
            <a:endParaRPr lang="en-US" dirty="0"/>
          </a:p>
          <a:p>
            <a:pPr lvl="3" indent="-338138">
              <a:spcBef>
                <a:spcPct val="30000"/>
              </a:spcBef>
            </a:pPr>
            <a:r>
              <a:rPr lang="en-US" dirty="0" smtClean="0"/>
              <a:t>Functional </a:t>
            </a:r>
            <a:r>
              <a:rPr lang="en-US" dirty="0"/>
              <a:t>status</a:t>
            </a:r>
          </a:p>
          <a:p>
            <a:pPr lvl="3" indent="-338138">
              <a:spcBef>
                <a:spcPct val="30000"/>
              </a:spcBef>
            </a:pPr>
            <a:r>
              <a:rPr lang="en-US" dirty="0"/>
              <a:t>Cognitive status</a:t>
            </a:r>
          </a:p>
          <a:p>
            <a:pPr lvl="3" indent="-338138">
              <a:spcBef>
                <a:spcPct val="30000"/>
              </a:spcBef>
            </a:pPr>
            <a:r>
              <a:rPr lang="en-US" dirty="0"/>
              <a:t>Mood or behavior status</a:t>
            </a:r>
          </a:p>
          <a:p>
            <a:pPr lvl="3" indent="-338138">
              <a:spcBef>
                <a:spcPct val="30000"/>
              </a:spcBef>
            </a:pPr>
            <a:r>
              <a:rPr lang="en-US" dirty="0"/>
              <a:t>Medical treatments</a:t>
            </a:r>
          </a:p>
          <a:p>
            <a:pPr lvl="3" indent="-338138">
              <a:spcBef>
                <a:spcPct val="30000"/>
              </a:spcBef>
            </a:pPr>
            <a:r>
              <a:rPr lang="en-US" dirty="0"/>
              <a:t>Nursing monitoring</a:t>
            </a:r>
          </a:p>
          <a:p>
            <a:pPr lvl="3" indent="-338138">
              <a:spcBef>
                <a:spcPct val="30000"/>
              </a:spcBef>
            </a:pPr>
            <a:r>
              <a:rPr lang="en-US" dirty="0"/>
              <a:t>Risk of death</a:t>
            </a:r>
          </a:p>
          <a:p>
            <a:pPr marL="787400" lvl="1" indent="-271463"/>
            <a:r>
              <a:rPr lang="en-US" dirty="0" smtClean="0"/>
              <a:t>Do not include conditions </a:t>
            </a:r>
            <a:r>
              <a:rPr lang="en-US" dirty="0"/>
              <a:t>resolved or no longer affect </a:t>
            </a:r>
            <a:r>
              <a:rPr lang="en-US" dirty="0" smtClean="0"/>
              <a:t>current status or do not drive plan </a:t>
            </a:r>
            <a:r>
              <a:rPr lang="en-US" dirty="0"/>
              <a:t>of </a:t>
            </a:r>
            <a:r>
              <a:rPr lang="en-US" dirty="0" smtClean="0"/>
              <a:t>care.</a:t>
            </a:r>
            <a:endParaRPr lang="en-US" b="1" u="sng" dirty="0" smtClean="0"/>
          </a:p>
          <a:p>
            <a:pPr algn="ctr">
              <a:spcBef>
                <a:spcPts val="0"/>
              </a:spcBef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32766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Active Diagnoses</a:t>
            </a:r>
          </a:p>
          <a:p>
            <a:endParaRPr lang="en-US" b="1" dirty="0" smtClean="0"/>
          </a:p>
          <a:p>
            <a:r>
              <a:rPr lang="en-US" sz="3000" dirty="0" smtClean="0"/>
              <a:t>Check all that apply</a:t>
            </a:r>
          </a:p>
          <a:p>
            <a:endParaRPr lang="en-US" sz="3000" b="1" dirty="0" smtClean="0"/>
          </a:p>
          <a:p>
            <a:r>
              <a:rPr lang="en-US" sz="3000" dirty="0" smtClean="0"/>
              <a:t>If disease or condition not specifically listed, </a:t>
            </a:r>
          </a:p>
          <a:p>
            <a:pPr lvl="1"/>
            <a:r>
              <a:rPr lang="en-US" sz="3000" dirty="0" smtClean="0"/>
              <a:t>“Other” box (I8000) </a:t>
            </a:r>
          </a:p>
          <a:p>
            <a:pPr lvl="1"/>
            <a:r>
              <a:rPr lang="en-US" sz="3000" dirty="0" smtClean="0"/>
              <a:t>ICD code &amp; name of diagnosis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78" y="-381"/>
            <a:ext cx="5774422" cy="6858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6090120" y="6482880"/>
              <a:ext cx="360" cy="3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74280" y="64195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/>
              <p14:cNvContentPartPr/>
              <p14:nvPr/>
            </p14:nvContentPartPr>
            <p14:xfrm>
              <a:off x="6090120" y="6473880"/>
              <a:ext cx="360" cy="3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74280" y="6410520"/>
                <a:ext cx="32040" cy="12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I2300: Urinary Tract Infection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30 day look-back period</a:t>
            </a:r>
            <a:r>
              <a:rPr lang="en-US" dirty="0" smtClean="0"/>
              <a:t> for active disease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Criteria  for Coding UTI (</a:t>
            </a:r>
            <a:r>
              <a:rPr lang="en-US" b="1" u="sng" dirty="0" smtClean="0"/>
              <a:t>All</a:t>
            </a:r>
            <a:r>
              <a:rPr lang="en-US" b="1" dirty="0" smtClean="0"/>
              <a:t> of these must be met)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Diagnosis in last 30 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Signs and symptom such as fever, burning, pain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Significant laboratory findings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Medication or treatment in last 30 days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Plan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Make sure the UTI diagnosis fits the criteria for a UTI. UTIs are an acute condition, but still needs to be care planned</a:t>
            </a:r>
          </a:p>
          <a:p>
            <a:r>
              <a:rPr lang="en-US" dirty="0"/>
              <a:t>Active diagnosis will be used in different care plan problems, i.e. Depression is addressed in Mood and/or Psychosocial, Stroke is </a:t>
            </a:r>
            <a:r>
              <a:rPr lang="en-US" dirty="0" smtClean="0"/>
              <a:t>addressed </a:t>
            </a:r>
            <a:r>
              <a:rPr lang="en-US" dirty="0"/>
              <a:t>in </a:t>
            </a:r>
            <a:r>
              <a:rPr lang="en-US" dirty="0" smtClean="0"/>
              <a:t>ADL, etc.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4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I’ll take a few minutes to answer any questions you might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1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feel free to contact me at any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Shirley L. Boltz, RN</a:t>
            </a:r>
          </a:p>
          <a:p>
            <a:pPr marL="0" indent="0" algn="ctr">
              <a:buNone/>
            </a:pPr>
            <a:r>
              <a:rPr lang="en-US" dirty="0" smtClean="0"/>
              <a:t>RAI/Education Coordinator</a:t>
            </a:r>
          </a:p>
          <a:p>
            <a:pPr marL="0" indent="0" algn="ctr">
              <a:buNone/>
            </a:pPr>
            <a:r>
              <a:rPr lang="en-US" dirty="0" smtClean="0"/>
              <a:t>785-296-1282</a:t>
            </a:r>
          </a:p>
          <a:p>
            <a:pPr marL="0" indent="0" algn="ctr">
              <a:buNone/>
            </a:pPr>
            <a:r>
              <a:rPr lang="en-US" smtClean="0">
                <a:hlinkClick r:id="rId2"/>
              </a:rPr>
              <a:t>shirley.boltz@kdads.ks.gov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0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319</Words>
  <Application>Microsoft Office PowerPoint</Application>
  <PresentationFormat>On-screen Show (4:3)</PresentationFormat>
  <Paragraphs>59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SECTION I ACTIVE DIAGNOSES  January 14, 2016 1-3PM</vt:lpstr>
      <vt:lpstr>Objectives</vt:lpstr>
      <vt:lpstr>10-1-2015 Changes</vt:lpstr>
      <vt:lpstr>Section I: Active Diagnoses  </vt:lpstr>
      <vt:lpstr>PowerPoint Presentation</vt:lpstr>
      <vt:lpstr>I2300: Urinary Tract Infection</vt:lpstr>
      <vt:lpstr>Care Plan Considerations</vt:lpstr>
      <vt:lpstr>Questions?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2013-08-28T03:32:35Z</dcterms:created>
  <dcterms:modified xsi:type="dcterms:W3CDTF">2015-11-03T15:39:44Z</dcterms:modified>
</cp:coreProperties>
</file>