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6" r:id="rId1"/>
  </p:sldMasterIdLst>
  <p:notesMasterIdLst>
    <p:notesMasterId r:id="rId21"/>
  </p:notesMasterIdLst>
  <p:handoutMasterIdLst>
    <p:handoutMasterId r:id="rId22"/>
  </p:handoutMasterIdLst>
  <p:sldIdLst>
    <p:sldId id="267" r:id="rId2"/>
    <p:sldId id="306" r:id="rId3"/>
    <p:sldId id="273" r:id="rId4"/>
    <p:sldId id="299" r:id="rId5"/>
    <p:sldId id="275" r:id="rId6"/>
    <p:sldId id="277" r:id="rId7"/>
    <p:sldId id="281" r:id="rId8"/>
    <p:sldId id="283" r:id="rId9"/>
    <p:sldId id="286" r:id="rId10"/>
    <p:sldId id="304" r:id="rId11"/>
    <p:sldId id="288" r:id="rId12"/>
    <p:sldId id="302" r:id="rId13"/>
    <p:sldId id="303" r:id="rId14"/>
    <p:sldId id="290" r:id="rId15"/>
    <p:sldId id="294" r:id="rId16"/>
    <p:sldId id="297" r:id="rId17"/>
    <p:sldId id="305" r:id="rId18"/>
    <p:sldId id="307" r:id="rId19"/>
    <p:sldId id="308" r:id="rId20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082" autoAdjust="0"/>
    <p:restoredTop sz="65029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763100-01A8-49CE-AA65-FD96F02D0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14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DA92E2-666D-46BC-B28D-B70BFCDD3164}" type="datetimeFigureOut">
              <a:rPr lang="en-US"/>
              <a:pPr>
                <a:defRPr/>
              </a:pPr>
              <a:t>11/06/2015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31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4677FD-9C84-41B8-88F2-ABEB73A1C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31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153988"/>
            <a:ext cx="5075237" cy="3808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xfrm>
            <a:off x="311574" y="4114800"/>
            <a:ext cx="6465147" cy="51816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93813" y="227013"/>
            <a:ext cx="4267200" cy="3200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xfrm>
            <a:off x="388940" y="3505201"/>
            <a:ext cx="6310312" cy="5791201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sz="140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677FD-9C84-41B8-88F2-ABEB73A1C84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50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677FD-9C84-41B8-88F2-ABEB73A1C84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22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5213" y="-1588"/>
            <a:ext cx="4646612" cy="3486151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xfrm>
            <a:off x="233364" y="3581400"/>
            <a:ext cx="6548436" cy="57150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60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4419600"/>
            <a:ext cx="6248400" cy="457516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7425" y="33338"/>
            <a:ext cx="4498975" cy="3375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xfrm>
            <a:off x="228600" y="3454400"/>
            <a:ext cx="6624317" cy="58674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indent="0">
              <a:spcBef>
                <a:spcPts val="1200"/>
              </a:spcBef>
              <a:spcAft>
                <a:spcPts val="900"/>
              </a:spcAft>
              <a:buFont typeface="Arial" pitchFamily="34" charset="0"/>
              <a:buNone/>
            </a:pPr>
            <a:endParaRPr lang="en-US" sz="3500" b="1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35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35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3500" dirty="0" smtClean="0">
              <a:solidFill>
                <a:srgbClr val="000000"/>
              </a:solidFill>
            </a:endParaRPr>
          </a:p>
          <a:p>
            <a:endParaRPr lang="en-US" sz="3500" dirty="0" smtClean="0">
              <a:solidFill>
                <a:srgbClr val="000000"/>
              </a:solidFill>
            </a:endParaRPr>
          </a:p>
          <a:p>
            <a:endParaRPr lang="en-US" sz="3500" dirty="0" smtClean="0">
              <a:solidFill>
                <a:srgbClr val="000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3963" y="227013"/>
            <a:ext cx="5029200" cy="37734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233680" y="4038601"/>
            <a:ext cx="6548120" cy="525779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4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2270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3681" y="3809999"/>
            <a:ext cx="6548119" cy="5486401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677FD-9C84-41B8-88F2-ABEB73A1C8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1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0788" y="457200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152400" y="3962400"/>
            <a:ext cx="6705599" cy="5334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en-US" sz="1600" b="1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304800"/>
            <a:ext cx="4646613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228600" y="3886200"/>
            <a:ext cx="6629400" cy="5257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7200" lvl="1" indent="0">
              <a:buFontTx/>
              <a:buNone/>
            </a:pPr>
            <a:endParaRPr lang="en-US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5213" y="76200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228600" y="3657599"/>
            <a:ext cx="6629400" cy="56388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28763" y="76200"/>
            <a:ext cx="4419600" cy="33147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xfrm>
            <a:off x="155792" y="3505201"/>
            <a:ext cx="6702208" cy="57912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5213" y="227013"/>
            <a:ext cx="46466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xfrm>
            <a:off x="233364" y="3886202"/>
            <a:ext cx="6624636" cy="5410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1600" u="sng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677FD-9C84-41B8-88F2-ABEB73A1C8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2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274" y="4066032"/>
            <a:ext cx="2682240" cy="2791968"/>
          </a:xfrm>
          <a:prstGeom prst="rect">
            <a:avLst/>
          </a:prstGeom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11/06/2015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06602-F5CC-4FEA-9B23-22952F0C66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11/06/2015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A1B3E-5355-469A-BF8C-B0DCEEFEE6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638800"/>
          </a:xfr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32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485900"/>
          </a:xfrm>
        </p:spPr>
        <p:txBody>
          <a:bodyPr anchor="b" anchorCtr="0">
            <a:normAutofit/>
          </a:bodyPr>
          <a:lstStyle>
            <a:lvl1pPr algn="ctr">
              <a:buNone/>
              <a:defRPr sz="4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66032"/>
            <a:ext cx="2682240" cy="2791968"/>
          </a:xfrm>
          <a:prstGeom prst="rect">
            <a:avLst/>
          </a:prstGeom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4267200" cy="5562600"/>
          </a:xfr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32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0" y="1066800"/>
            <a:ext cx="4572000" cy="5562600"/>
          </a:xfr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32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11/06/2015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4E992-97BF-4E5C-8315-B4073D8848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11/06/2015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5A898-AB66-467C-AFAC-5F2E5E5E32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11/06/2015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4E992-97BF-4E5C-8315-B4073D8848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17" y="4066032"/>
            <a:ext cx="2682240" cy="2791968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11/06/2015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194E992-97BF-4E5C-8315-B4073D8848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11/06/2015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194E992-97BF-4E5C-8315-B4073D8848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47889"/>
            <a:ext cx="2682240" cy="2791968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hirley.boltz@kdads.ks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http://www.fotosearch.com/bthumb/RBL/RBL008/b117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4600" y="3042760"/>
            <a:ext cx="1524000" cy="2024064"/>
          </a:xfrm>
          <a:prstGeom prst="rect">
            <a:avLst/>
          </a:prstGeom>
          <a:noFill/>
        </p:spPr>
      </p:pic>
      <p:sp>
        <p:nvSpPr>
          <p:cNvPr id="2050" name="Rectangle 1026"/>
          <p:cNvSpPr>
            <a:spLocks noGrp="1"/>
          </p:cNvSpPr>
          <p:nvPr>
            <p:ph type="ctrTitle"/>
          </p:nvPr>
        </p:nvSpPr>
        <p:spPr bwMode="auto">
          <a:xfrm>
            <a:off x="152400" y="1524000"/>
            <a:ext cx="8839200" cy="1447800"/>
          </a:xfrm>
          <a:noFill/>
        </p:spPr>
        <p:txBody>
          <a:bodyPr/>
          <a:lstStyle/>
          <a:p>
            <a:pPr eaLnBrk="1" hangingPunct="1"/>
            <a:r>
              <a:rPr lang="en-US" sz="4000" b="1" dirty="0" smtClean="0">
                <a:effectLst/>
              </a:rPr>
              <a:t>SECTION H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/>
              <a:t>BOWEL &amp; BLADDER </a:t>
            </a:r>
            <a:br>
              <a:rPr lang="en-US" sz="4000" b="1" dirty="0" smtClean="0"/>
            </a:br>
            <a:r>
              <a:rPr lang="en-US" sz="4000" b="1" dirty="0" smtClean="0"/>
              <a:t>January 14, 2016 1-3PM</a:t>
            </a:r>
            <a:endParaRPr lang="en-US" sz="4000" b="1" dirty="0" smtClean="0">
              <a:effectLst/>
            </a:endParaRPr>
          </a:p>
        </p:txBody>
      </p:sp>
      <p:pic>
        <p:nvPicPr>
          <p:cNvPr id="46082" name="Picture 2" descr="http://www.fotosearch.com/bthumb/RBL/RBL008/b117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572000"/>
            <a:ext cx="1781175" cy="195354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0" y="3429000"/>
            <a:ext cx="6172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Bowel and Bladder Appliances</a:t>
            </a:r>
          </a:p>
          <a:p>
            <a:r>
              <a:rPr lang="en-US" sz="3200" b="1" dirty="0" smtClean="0"/>
              <a:t>Toileting Programs</a:t>
            </a:r>
          </a:p>
          <a:p>
            <a:r>
              <a:rPr lang="en-US" sz="3200" b="1" dirty="0" smtClean="0"/>
              <a:t>Urinary and Bowel Continence</a:t>
            </a:r>
          </a:p>
          <a:p>
            <a:r>
              <a:rPr lang="en-US" sz="3200" b="1" dirty="0" smtClean="0"/>
              <a:t>Bowel Patterns </a:t>
            </a:r>
            <a:endParaRPr lang="en-US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8569">
        <p:fade/>
      </p:transition>
    </mc:Choice>
    <mc:Fallback xmlns="">
      <p:transition spd="med" advTm="5856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57200"/>
            <a:ext cx="8915400" cy="99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H0200 A, B, C, - Scenario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09600"/>
            <a:ext cx="9144000" cy="647700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Mr</a:t>
            </a:r>
            <a:r>
              <a:rPr lang="en-US" sz="2600" b="1" dirty="0"/>
              <a:t>. M., who has a </a:t>
            </a:r>
            <a:r>
              <a:rPr lang="en-US" sz="2600" b="1" dirty="0" smtClean="0"/>
              <a:t>DX </a:t>
            </a:r>
            <a:r>
              <a:rPr lang="en-US" sz="2600" b="1" dirty="0"/>
              <a:t>of </a:t>
            </a:r>
            <a:r>
              <a:rPr lang="en-US" sz="2600" b="1" dirty="0" smtClean="0"/>
              <a:t>CHF &amp; a Hx </a:t>
            </a:r>
            <a:r>
              <a:rPr lang="en-US" sz="2600" b="1" dirty="0"/>
              <a:t>of left-sided hemiplegia from a previous stroke, has had </a:t>
            </a:r>
            <a:r>
              <a:rPr lang="en-US" sz="2600" b="1" dirty="0" smtClean="0"/>
              <a:t>an  increase in UI.</a:t>
            </a:r>
            <a:endParaRPr lang="en-US" sz="2600" b="1" dirty="0"/>
          </a:p>
          <a:p>
            <a:r>
              <a:rPr lang="en-US" sz="2600" b="1" dirty="0" smtClean="0"/>
              <a:t>The </a:t>
            </a:r>
            <a:r>
              <a:rPr lang="en-US" sz="2600" b="1" dirty="0"/>
              <a:t>team has assessed him for a reversible cause of the incontinence </a:t>
            </a:r>
            <a:r>
              <a:rPr lang="en-US" sz="2600" b="1" dirty="0" smtClean="0"/>
              <a:t>&amp; </a:t>
            </a:r>
            <a:r>
              <a:rPr lang="en-US" sz="2600" b="1" dirty="0"/>
              <a:t>has evaluated his voiding pattern using a voiding assessment/ diary. </a:t>
            </a:r>
          </a:p>
          <a:p>
            <a:r>
              <a:rPr lang="en-US" sz="2600" b="1" dirty="0" smtClean="0"/>
              <a:t>After </a:t>
            </a:r>
            <a:r>
              <a:rPr lang="en-US" sz="2600" b="1" dirty="0"/>
              <a:t>completing the assessment, it was determined that incontinence episodes could be reduced. </a:t>
            </a:r>
            <a:endParaRPr lang="en-US" sz="2600" dirty="0"/>
          </a:p>
          <a:p>
            <a:r>
              <a:rPr lang="en-US" sz="2600" b="1" dirty="0"/>
              <a:t>A plan was developed that called for </a:t>
            </a:r>
            <a:r>
              <a:rPr lang="en-US" sz="2600" b="1" dirty="0" smtClean="0"/>
              <a:t>toileting: QH </a:t>
            </a:r>
            <a:r>
              <a:rPr lang="en-US" sz="2600" b="1" dirty="0"/>
              <a:t>for 4 hours after receiving his 8 a.m. </a:t>
            </a:r>
            <a:r>
              <a:rPr lang="en-US" sz="2600" b="1" dirty="0" smtClean="0"/>
              <a:t>diuretic, then Q3H </a:t>
            </a:r>
            <a:r>
              <a:rPr lang="en-US" sz="2600" b="1" dirty="0"/>
              <a:t>until bedtime at 9 p.m</a:t>
            </a:r>
            <a:r>
              <a:rPr lang="en-US" sz="2600" b="1" dirty="0" smtClean="0"/>
              <a:t>.</a:t>
            </a:r>
            <a:endParaRPr lang="en-US" sz="2600" b="1" dirty="0"/>
          </a:p>
          <a:p>
            <a:r>
              <a:rPr lang="en-US" sz="2600" b="1" dirty="0" smtClean="0"/>
              <a:t>The </a:t>
            </a:r>
            <a:r>
              <a:rPr lang="en-US" sz="2600" b="1" dirty="0"/>
              <a:t>team has communicated this approach to the resident.</a:t>
            </a:r>
          </a:p>
          <a:p>
            <a:r>
              <a:rPr lang="en-US" sz="2600" b="1" dirty="0" smtClean="0"/>
              <a:t>The </a:t>
            </a:r>
            <a:r>
              <a:rPr lang="en-US" sz="2600" b="1" dirty="0"/>
              <a:t>care team has placed these interventions in </a:t>
            </a:r>
            <a:r>
              <a:rPr lang="en-US" sz="2600" b="1" dirty="0" smtClean="0"/>
              <a:t>care </a:t>
            </a:r>
            <a:r>
              <a:rPr lang="en-US" sz="2600" b="1" dirty="0"/>
              <a:t>plan. </a:t>
            </a:r>
          </a:p>
          <a:p>
            <a:r>
              <a:rPr lang="en-US" sz="2600" b="1" dirty="0" smtClean="0"/>
              <a:t>The </a:t>
            </a:r>
            <a:r>
              <a:rPr lang="en-US" sz="2600" b="1" dirty="0"/>
              <a:t>team will reevaluate the resident’s response to the plan after 1 month </a:t>
            </a:r>
            <a:r>
              <a:rPr lang="en-US" sz="2600" b="1" dirty="0" smtClean="0"/>
              <a:t>&amp; </a:t>
            </a:r>
            <a:r>
              <a:rPr lang="en-US" sz="2600" b="1" dirty="0"/>
              <a:t>adjust as needed. </a:t>
            </a:r>
            <a:endParaRPr lang="en-US" sz="2600" b="1" dirty="0" smtClean="0"/>
          </a:p>
          <a:p>
            <a:pPr marL="0" indent="0" algn="ctr">
              <a:buNone/>
            </a:pPr>
            <a:r>
              <a:rPr lang="en-US" sz="2600" b="1" dirty="0" smtClean="0"/>
              <a:t>How would you code H0200 A, B, C?</a:t>
            </a:r>
            <a:endParaRPr lang="en-US" sz="2400" dirty="0"/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Code </a:t>
            </a:r>
            <a:r>
              <a:rPr lang="en-US" sz="2400" b="1" dirty="0" smtClean="0">
                <a:solidFill>
                  <a:srgbClr val="0070C0"/>
                </a:solidFill>
              </a:rPr>
              <a:t>H0200A. 1</a:t>
            </a:r>
            <a:r>
              <a:rPr lang="en-US" sz="2400" b="1" dirty="0">
                <a:solidFill>
                  <a:srgbClr val="0070C0"/>
                </a:solidFill>
              </a:rPr>
              <a:t>. Yes.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Code H0200B. 9</a:t>
            </a:r>
            <a:r>
              <a:rPr lang="en-US" sz="2400" b="1" dirty="0">
                <a:solidFill>
                  <a:srgbClr val="0070C0"/>
                </a:solidFill>
              </a:rPr>
              <a:t>. Unable to determine or trial in progress. 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Code H0200C. 1</a:t>
            </a:r>
            <a:r>
              <a:rPr lang="en-US" sz="2400" b="1" dirty="0">
                <a:solidFill>
                  <a:srgbClr val="0070C0"/>
                </a:solidFill>
              </a:rPr>
              <a:t>. </a:t>
            </a:r>
            <a:r>
              <a:rPr lang="en-US" sz="2400" b="1" dirty="0" smtClean="0">
                <a:solidFill>
                  <a:srgbClr val="0070C0"/>
                </a:solidFill>
              </a:rPr>
              <a:t>Current </a:t>
            </a:r>
            <a:r>
              <a:rPr lang="en-US" sz="2400" b="1" dirty="0">
                <a:solidFill>
                  <a:srgbClr val="0070C0"/>
                </a:solidFill>
              </a:rPr>
              <a:t>toileting program or trial.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36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22"/>
    </mc:Choice>
    <mc:Fallback xmlns="">
      <p:transition spd="slow" advTm="466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H0300: Urinary Continence</a:t>
            </a:r>
          </a:p>
        </p:txBody>
      </p:sp>
      <p:sp>
        <p:nvSpPr>
          <p:cNvPr id="17411" name="Rectangle 3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991600" cy="6032673"/>
          </a:xfrm>
        </p:spPr>
        <p:txBody>
          <a:bodyPr>
            <a:normAutofit fontScale="77500" lnSpcReduction="20000"/>
          </a:bodyPr>
          <a:lstStyle/>
          <a:p>
            <a:r>
              <a:rPr lang="en-US" sz="4000" u="sng" dirty="0"/>
              <a:t>Number of episodes of incontinence</a:t>
            </a:r>
            <a:r>
              <a:rPr lang="en-US" sz="4000" dirty="0"/>
              <a:t> during </a:t>
            </a:r>
            <a:r>
              <a:rPr lang="en-US" sz="4000" dirty="0" smtClean="0"/>
              <a:t>7</a:t>
            </a:r>
          </a:p>
          <a:p>
            <a:pPr marL="0" indent="0">
              <a:buNone/>
            </a:pPr>
            <a:r>
              <a:rPr lang="en-US" sz="4000" dirty="0" smtClean="0"/>
              <a:t>   day </a:t>
            </a:r>
            <a:r>
              <a:rPr lang="en-US" sz="4000" dirty="0"/>
              <a:t>look-back </a:t>
            </a:r>
            <a:r>
              <a:rPr lang="en-US" sz="4000" dirty="0" smtClean="0"/>
              <a:t>period</a:t>
            </a:r>
          </a:p>
          <a:p>
            <a:pPr lvl="1"/>
            <a:r>
              <a:rPr lang="en-US" sz="3600" b="1" dirty="0" smtClean="0"/>
              <a:t>Code 0</a:t>
            </a:r>
            <a:r>
              <a:rPr lang="en-US" sz="3600" b="1" dirty="0"/>
              <a:t>.</a:t>
            </a:r>
            <a:r>
              <a:rPr lang="en-US" sz="3600" dirty="0"/>
              <a:t> Always </a:t>
            </a:r>
            <a:r>
              <a:rPr lang="en-US" sz="3600" dirty="0" smtClean="0"/>
              <a:t>continent</a:t>
            </a:r>
          </a:p>
          <a:p>
            <a:pPr lvl="1"/>
            <a:r>
              <a:rPr lang="en-US" sz="3600" b="1" dirty="0" smtClean="0"/>
              <a:t>Code 1</a:t>
            </a:r>
            <a:r>
              <a:rPr lang="en-US" sz="3600" b="1" dirty="0"/>
              <a:t>.</a:t>
            </a:r>
            <a:r>
              <a:rPr lang="en-US" sz="3600" dirty="0"/>
              <a:t> Occasionally incontinent =</a:t>
            </a:r>
            <a:r>
              <a:rPr lang="en-US" sz="3600" dirty="0" smtClean="0"/>
              <a:t> &lt; 7</a:t>
            </a:r>
          </a:p>
          <a:p>
            <a:pPr lvl="1"/>
            <a:r>
              <a:rPr lang="en-US" sz="3600" b="1" dirty="0" smtClean="0"/>
              <a:t>Code 2</a:t>
            </a:r>
            <a:r>
              <a:rPr lang="en-US" sz="3600" b="1" dirty="0"/>
              <a:t>.</a:t>
            </a:r>
            <a:r>
              <a:rPr lang="en-US" sz="3600" dirty="0"/>
              <a:t> Frequently </a:t>
            </a:r>
            <a:r>
              <a:rPr lang="en-US" sz="3600" dirty="0" smtClean="0"/>
              <a:t>incontinent = 7 </a:t>
            </a:r>
            <a:r>
              <a:rPr lang="en-US" sz="3600" dirty="0"/>
              <a:t>or more, at </a:t>
            </a:r>
            <a:r>
              <a:rPr lang="en-US" sz="3600" dirty="0" smtClean="0"/>
              <a:t>least 		 1 continent episode</a:t>
            </a:r>
          </a:p>
          <a:p>
            <a:pPr lvl="1"/>
            <a:r>
              <a:rPr lang="en-US" sz="3600" b="1" dirty="0" smtClean="0"/>
              <a:t>Code 3</a:t>
            </a:r>
            <a:r>
              <a:rPr lang="en-US" sz="3600" b="1" dirty="0"/>
              <a:t>.</a:t>
            </a:r>
            <a:r>
              <a:rPr lang="en-US" sz="3600" dirty="0"/>
              <a:t> Always incontinent </a:t>
            </a:r>
            <a:r>
              <a:rPr lang="en-US" sz="3600" dirty="0" smtClean="0"/>
              <a:t>= 0 </a:t>
            </a:r>
            <a:r>
              <a:rPr lang="en-US" sz="3600" dirty="0"/>
              <a:t>continent </a:t>
            </a:r>
            <a:r>
              <a:rPr lang="en-US" sz="3600" dirty="0" smtClean="0"/>
              <a:t>episodes</a:t>
            </a:r>
          </a:p>
          <a:p>
            <a:pPr lvl="1"/>
            <a:r>
              <a:rPr lang="en-US" sz="3600" b="1" dirty="0" smtClean="0"/>
              <a:t>Code 9</a:t>
            </a:r>
            <a:r>
              <a:rPr lang="en-US" sz="3600" b="1" dirty="0"/>
              <a:t>.</a:t>
            </a:r>
            <a:r>
              <a:rPr lang="en-US" sz="3600" dirty="0"/>
              <a:t> Not </a:t>
            </a:r>
            <a:r>
              <a:rPr lang="en-US" sz="3600" dirty="0" smtClean="0"/>
              <a:t>rated = catheter, urinary ostomy </a:t>
            </a:r>
            <a:r>
              <a:rPr lang="en-US" sz="3600" dirty="0"/>
              <a:t>or </a:t>
            </a:r>
            <a:r>
              <a:rPr lang="en-US" sz="3600" dirty="0" smtClean="0"/>
              <a:t>no</a:t>
            </a:r>
          </a:p>
          <a:p>
            <a:pPr marL="0" indent="0">
              <a:buNone/>
            </a:pPr>
            <a:r>
              <a:rPr lang="en-US" sz="3600" dirty="0" smtClean="0"/>
              <a:t>		 urine output </a:t>
            </a:r>
          </a:p>
          <a:p>
            <a:r>
              <a:rPr lang="en-US" sz="3600" dirty="0" smtClean="0"/>
              <a:t>Intermittent catheterization, code status between catheterizations </a:t>
            </a:r>
          </a:p>
          <a:p>
            <a:endParaRPr lang="en-US" sz="3600" dirty="0"/>
          </a:p>
          <a:p>
            <a:pPr lvl="1"/>
            <a:r>
              <a:rPr lang="en-US" sz="4000" dirty="0" smtClean="0"/>
              <a:t>tween catheterizations</a:t>
            </a:r>
            <a:endParaRPr lang="en-US" sz="4000" dirty="0"/>
          </a:p>
          <a:p>
            <a:endParaRPr lang="en-US" dirty="0" smtClean="0"/>
          </a:p>
          <a:p>
            <a:pPr lvl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72708" name="Picture 2"/>
          <p:cNvPicPr>
            <a:picLocks noChangeAspect="1" noChangeArrowheads="1"/>
          </p:cNvPicPr>
          <p:nvPr/>
        </p:nvPicPr>
        <p:blipFill>
          <a:blip r:embed="rId3" cstate="print"/>
          <a:srcRect t="7637" r="12271"/>
          <a:stretch>
            <a:fillRect/>
          </a:stretch>
        </p:blipFill>
        <p:spPr bwMode="auto">
          <a:xfrm>
            <a:off x="0" y="5029200"/>
            <a:ext cx="9144000" cy="16892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4176">
        <p:fade/>
      </p:transition>
    </mc:Choice>
    <mc:Fallback xmlns="">
      <p:transition spd="med" advTm="6417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H0300. Scenario #1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686800" cy="5638800"/>
          </a:xfrm>
        </p:spPr>
        <p:txBody>
          <a:bodyPr/>
          <a:lstStyle/>
          <a:p>
            <a:r>
              <a:rPr lang="en-US" sz="3000" dirty="0" smtClean="0"/>
              <a:t>An </a:t>
            </a:r>
            <a:r>
              <a:rPr lang="en-US" sz="3000" dirty="0"/>
              <a:t>86-year-old female resident has had longstanding stress-type incontinence for many years. </a:t>
            </a:r>
          </a:p>
          <a:p>
            <a:r>
              <a:rPr lang="en-US" sz="3000" dirty="0" smtClean="0"/>
              <a:t>When </a:t>
            </a:r>
            <a:r>
              <a:rPr lang="en-US" sz="3000" dirty="0"/>
              <a:t>she has an upper respiratory infection and is coughing, she involuntarily loses urine. </a:t>
            </a:r>
          </a:p>
          <a:p>
            <a:r>
              <a:rPr lang="en-US" sz="3000" dirty="0" smtClean="0"/>
              <a:t>However</a:t>
            </a:r>
            <a:r>
              <a:rPr lang="en-US" sz="3000" dirty="0"/>
              <a:t>, during the current 7-day look-back period, the resident has been free of respiratory symptoms and has not had an episode of incontinence</a:t>
            </a:r>
            <a:r>
              <a:rPr lang="en-US" sz="3000" dirty="0" smtClean="0"/>
              <a:t>.</a:t>
            </a:r>
          </a:p>
          <a:p>
            <a:pPr marL="0" indent="0" algn="ctr">
              <a:buNone/>
            </a:pPr>
            <a:r>
              <a:rPr lang="en-US" sz="3000" b="1" dirty="0" smtClean="0"/>
              <a:t>How would you code H0300?</a:t>
            </a:r>
          </a:p>
          <a:p>
            <a:pPr marL="0" indent="0" algn="ctr">
              <a:buNone/>
            </a:pPr>
            <a:r>
              <a:rPr lang="en-US" sz="3000" b="1" dirty="0" smtClean="0">
                <a:solidFill>
                  <a:srgbClr val="0070C0"/>
                </a:solidFill>
              </a:rPr>
              <a:t>Code 0. Always Continent</a:t>
            </a:r>
            <a:endParaRPr lang="en-US" sz="3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53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304">
        <p:fade/>
      </p:transition>
    </mc:Choice>
    <mc:Fallback xmlns="">
      <p:transition spd="med" advTm="1330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H0300. Scenario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 smtClean="0"/>
              <a:t>A </a:t>
            </a:r>
            <a:r>
              <a:rPr lang="en-US" sz="3000" dirty="0"/>
              <a:t>resident with multi-infarct dementia</a:t>
            </a:r>
            <a:r>
              <a:rPr lang="en-US" sz="3000" dirty="0" smtClean="0"/>
              <a:t>:</a:t>
            </a:r>
          </a:p>
          <a:p>
            <a:r>
              <a:rPr lang="en-US" sz="3000" dirty="0" smtClean="0"/>
              <a:t>incontinent </a:t>
            </a:r>
            <a:r>
              <a:rPr lang="en-US" sz="3000" dirty="0"/>
              <a:t>of urine on three occasions on day one of observation</a:t>
            </a:r>
          </a:p>
          <a:p>
            <a:r>
              <a:rPr lang="en-US" sz="3000" dirty="0" smtClean="0"/>
              <a:t>continent </a:t>
            </a:r>
            <a:r>
              <a:rPr lang="en-US" sz="3000" dirty="0"/>
              <a:t>of urine in response to toileting on days two and three</a:t>
            </a:r>
          </a:p>
          <a:p>
            <a:r>
              <a:rPr lang="en-US" sz="3000" dirty="0" smtClean="0"/>
              <a:t>one </a:t>
            </a:r>
            <a:r>
              <a:rPr lang="en-US" sz="3000" dirty="0"/>
              <a:t>urinary incontinence episode during each of the nights of days four, five, six, and seven of the look-back period. </a:t>
            </a:r>
            <a:endParaRPr lang="en-US" sz="3000" dirty="0" smtClean="0"/>
          </a:p>
          <a:p>
            <a:pPr marL="0" indent="0" algn="ctr">
              <a:buNone/>
            </a:pPr>
            <a:r>
              <a:rPr lang="en-US" b="1" dirty="0" smtClean="0"/>
              <a:t>What do you code H0300?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2. Frequently Incontinent 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062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79"/>
    </mc:Choice>
    <mc:Fallback xmlns="">
      <p:transition spd="slow" advTm="111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991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H0400: Bowel Continence</a:t>
            </a:r>
          </a:p>
        </p:txBody>
      </p:sp>
      <p:sp>
        <p:nvSpPr>
          <p:cNvPr id="18435" name="Rectangle 3"/>
          <p:cNvSpPr>
            <a:spLocks noGrp="1"/>
          </p:cNvSpPr>
          <p:nvPr>
            <p:ph sz="quarter" idx="1"/>
          </p:nvPr>
        </p:nvSpPr>
        <p:spPr>
          <a:xfrm>
            <a:off x="152400" y="533400"/>
            <a:ext cx="8991600" cy="6019800"/>
          </a:xfrm>
        </p:spPr>
        <p:txBody>
          <a:bodyPr/>
          <a:lstStyle/>
          <a:p>
            <a:pPr eaLnBrk="1" hangingPunct="1"/>
            <a:r>
              <a:rPr lang="en-US" u="sng" dirty="0" smtClean="0"/>
              <a:t>Number of episodes of incontinence</a:t>
            </a:r>
            <a:r>
              <a:rPr lang="en-US" dirty="0" smtClean="0"/>
              <a:t> during 7 day look-back period</a:t>
            </a:r>
          </a:p>
          <a:p>
            <a:pPr lvl="1"/>
            <a:r>
              <a:rPr lang="en-US" sz="3000" b="1" dirty="0" smtClean="0"/>
              <a:t>Code 0.</a:t>
            </a:r>
            <a:r>
              <a:rPr lang="en-US" sz="3000" dirty="0" smtClean="0"/>
              <a:t> Always continent</a:t>
            </a:r>
          </a:p>
          <a:p>
            <a:pPr lvl="1"/>
            <a:r>
              <a:rPr lang="en-US" sz="3000" b="1" dirty="0" smtClean="0"/>
              <a:t>Code 1. </a:t>
            </a:r>
            <a:r>
              <a:rPr lang="en-US" sz="3000" dirty="0" smtClean="0"/>
              <a:t>Occasionally incontinent = 1</a:t>
            </a:r>
          </a:p>
          <a:p>
            <a:pPr lvl="1"/>
            <a:r>
              <a:rPr lang="en-US" sz="3000" b="1" dirty="0" smtClean="0"/>
              <a:t>Code 2. </a:t>
            </a:r>
            <a:r>
              <a:rPr lang="en-US" sz="3000" dirty="0" smtClean="0"/>
              <a:t>Frequently incontinent = 2 or more, at		  least 1 continent BM</a:t>
            </a:r>
          </a:p>
          <a:p>
            <a:pPr lvl="1"/>
            <a:r>
              <a:rPr lang="en-US" sz="3000" b="1" dirty="0" smtClean="0"/>
              <a:t>Code 3. </a:t>
            </a:r>
            <a:r>
              <a:rPr lang="en-US" sz="3000" dirty="0" smtClean="0"/>
              <a:t>Always incontinent = 0 continent			  episodes</a:t>
            </a:r>
          </a:p>
          <a:p>
            <a:pPr lvl="1"/>
            <a:r>
              <a:rPr lang="en-US" sz="3000" b="1" dirty="0" smtClean="0"/>
              <a:t>Code 9.</a:t>
            </a:r>
            <a:r>
              <a:rPr lang="en-US" sz="3000" dirty="0" smtClean="0"/>
              <a:t> Not rated = ostomy or no BM</a:t>
            </a:r>
          </a:p>
        </p:txBody>
      </p:sp>
      <p:pic>
        <p:nvPicPr>
          <p:cNvPr id="74756" name="Picture 2"/>
          <p:cNvPicPr>
            <a:picLocks noChangeAspect="1" noChangeArrowheads="1"/>
          </p:cNvPicPr>
          <p:nvPr/>
        </p:nvPicPr>
        <p:blipFill>
          <a:blip r:embed="rId3" cstate="print"/>
          <a:srcRect t="3034" r="11765"/>
          <a:stretch>
            <a:fillRect/>
          </a:stretch>
        </p:blipFill>
        <p:spPr bwMode="auto">
          <a:xfrm>
            <a:off x="18143" y="5083175"/>
            <a:ext cx="9144000" cy="1774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3961">
        <p:fade/>
      </p:transition>
    </mc:Choice>
    <mc:Fallback xmlns="">
      <p:transition spd="med" advTm="4396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47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H0500: Bowel Toileting Program</a:t>
            </a:r>
          </a:p>
        </p:txBody>
      </p:sp>
      <p:sp>
        <p:nvSpPr>
          <p:cNvPr id="21507" name="Rectangle 3"/>
          <p:cNvSpPr>
            <a:spLocks noGrp="1"/>
          </p:cNvSpPr>
          <p:nvPr>
            <p:ph sz="quarter" idx="1"/>
          </p:nvPr>
        </p:nvSpPr>
        <p:spPr>
          <a:xfrm>
            <a:off x="2362200" y="1828800"/>
            <a:ext cx="6172200" cy="2362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Is toileting program used to manage bowel continence during 7 day look back period?</a:t>
            </a:r>
          </a:p>
          <a:p>
            <a:pPr lvl="1"/>
            <a:r>
              <a:rPr lang="en-US" b="1" dirty="0" smtClean="0"/>
              <a:t>Code 0.</a:t>
            </a:r>
            <a:r>
              <a:rPr lang="en-US" dirty="0" smtClean="0"/>
              <a:t> No</a:t>
            </a:r>
          </a:p>
          <a:p>
            <a:pPr lvl="1"/>
            <a:r>
              <a:rPr lang="en-US" b="1" dirty="0" smtClean="0"/>
              <a:t>Code 1. Yes</a:t>
            </a:r>
          </a:p>
        </p:txBody>
      </p:sp>
      <p:pic>
        <p:nvPicPr>
          <p:cNvPr id="78852" name="Picture 2"/>
          <p:cNvPicPr>
            <a:picLocks noChangeAspect="1" noChangeArrowheads="1"/>
          </p:cNvPicPr>
          <p:nvPr/>
        </p:nvPicPr>
        <p:blipFill>
          <a:blip r:embed="rId3" cstate="print"/>
          <a:srcRect t="3738" r="30636"/>
          <a:stretch>
            <a:fillRect/>
          </a:stretch>
        </p:blipFill>
        <p:spPr bwMode="auto">
          <a:xfrm>
            <a:off x="0" y="4800600"/>
            <a:ext cx="9144000" cy="1276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1799750" cy="21948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834">
        <p:fade/>
      </p:transition>
    </mc:Choice>
    <mc:Fallback xmlns="">
      <p:transition spd="med" advTm="118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457200" y="-304800"/>
            <a:ext cx="8153400" cy="10668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H0600: Bowel Patterns</a:t>
            </a:r>
          </a:p>
        </p:txBody>
      </p:sp>
      <p:sp>
        <p:nvSpPr>
          <p:cNvPr id="23555" name="Rectangle 3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8915400" cy="54737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Constipation Present?  </a:t>
            </a:r>
            <a:endParaRPr lang="en-US" b="1" dirty="0" smtClean="0"/>
          </a:p>
          <a:p>
            <a:pPr eaLnBrk="1" hangingPunct="1"/>
            <a:r>
              <a:rPr lang="en-US" dirty="0" smtClean="0"/>
              <a:t>Signs of constipation during 7 day look-back period</a:t>
            </a:r>
            <a:r>
              <a:rPr lang="en-US" dirty="0"/>
              <a:t>:</a:t>
            </a:r>
            <a:endParaRPr lang="en-US" dirty="0" smtClean="0"/>
          </a:p>
          <a:p>
            <a:pPr lvl="1" eaLnBrk="1" hangingPunct="1"/>
            <a:r>
              <a:rPr lang="en-US" dirty="0" smtClean="0"/>
              <a:t>Two or fewer bowel movements  </a:t>
            </a:r>
          </a:p>
          <a:p>
            <a:pPr lvl="1" eaLnBrk="1" hangingPunct="1"/>
            <a:r>
              <a:rPr lang="en-US" dirty="0" smtClean="0"/>
              <a:t>Most bowel movements, stool hard and difficult  pass (no matter frequency of bowel movements)</a:t>
            </a:r>
          </a:p>
          <a:p>
            <a:pPr lvl="1" eaLnBrk="1" hangingPunct="1"/>
            <a:r>
              <a:rPr lang="en-US" dirty="0" smtClean="0"/>
              <a:t>Fecal Impaction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 cstate="print"/>
          <a:srcRect t="10628" r="63687"/>
          <a:stretch>
            <a:fillRect/>
          </a:stretch>
        </p:blipFill>
        <p:spPr bwMode="auto">
          <a:xfrm>
            <a:off x="275416" y="4849558"/>
            <a:ext cx="8868584" cy="19881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6964">
        <p:fade/>
      </p:transition>
    </mc:Choice>
    <mc:Fallback xmlns="">
      <p:transition spd="med" advTm="269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Plan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they have a foley, external catheter, ostomy, intermittent catheterization. Include any care needed, i.e. cath care each shift, how to empty a Urostomy bag</a:t>
            </a:r>
          </a:p>
          <a:p>
            <a:r>
              <a:rPr lang="en-US" dirty="0" smtClean="0"/>
              <a:t>Put the toileting program here. Be specific, do a 3 day voiding pattern and calculate their needs, i.e. if they’re incontinent every day at 3 then offer to take them to the BR every day at 2:30. A toileting program of taking them to the BR when they get up, before and after each meal, and before they go to bed is </a:t>
            </a:r>
            <a:r>
              <a:rPr lang="en-US" smtClean="0"/>
              <a:t>not acceptable. </a:t>
            </a:r>
            <a:r>
              <a:rPr lang="en-US" dirty="0" smtClean="0"/>
              <a:t>It must be individualized.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0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I’ll take a few minutes to answer any questions you might have.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32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feel free to contact me at any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Shirley L. Boltz, RN</a:t>
            </a:r>
          </a:p>
          <a:p>
            <a:pPr marL="0" indent="0" algn="ctr">
              <a:buNone/>
            </a:pPr>
            <a:r>
              <a:rPr lang="en-US" dirty="0" smtClean="0"/>
              <a:t>RAI/Education Coordinator</a:t>
            </a:r>
          </a:p>
          <a:p>
            <a:pPr marL="0" indent="0" algn="ctr">
              <a:buNone/>
            </a:pPr>
            <a:r>
              <a:rPr lang="en-US" dirty="0" smtClean="0"/>
              <a:t>785-296-1282</a:t>
            </a:r>
          </a:p>
          <a:p>
            <a:pPr marL="0" indent="0" algn="ctr">
              <a:buNone/>
            </a:pPr>
            <a:r>
              <a:rPr lang="en-US" smtClean="0">
                <a:hlinkClick r:id="rId2"/>
              </a:rPr>
              <a:t>shirley.boltz@kdads.ks.gov</a:t>
            </a:r>
            <a:r>
              <a:rPr lang="en-US" smtClean="0"/>
              <a:t> 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2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Understand this section is for achieving or maintaining as normal elimination function as possible</a:t>
            </a:r>
          </a:p>
          <a:p>
            <a:r>
              <a:rPr lang="en-US" dirty="0" smtClean="0"/>
              <a:t>Understand how to correctly code Section H</a:t>
            </a:r>
          </a:p>
          <a:p>
            <a:r>
              <a:rPr lang="en-US" dirty="0" smtClean="0"/>
              <a:t>Understand the steps needed to determine a urinary toileting program</a:t>
            </a:r>
          </a:p>
          <a:p>
            <a:r>
              <a:rPr lang="en-US" dirty="0" smtClean="0"/>
              <a:t>Understand what needs to be on the </a:t>
            </a:r>
            <a:r>
              <a:rPr lang="en-US" smtClean="0"/>
              <a:t>care plan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1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991600" cy="1371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H0100: Appliances</a:t>
            </a:r>
            <a:br>
              <a:rPr lang="en-US" b="1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1029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915400" cy="1981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Urinary or Bowel Appliances used during 7 day look-back period</a:t>
            </a:r>
          </a:p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 smtClean="0"/>
          </a:p>
        </p:txBody>
      </p:sp>
      <p:pic>
        <p:nvPicPr>
          <p:cNvPr id="57350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-1" r="38740"/>
          <a:stretch/>
        </p:blipFill>
        <p:spPr bwMode="auto">
          <a:xfrm>
            <a:off x="0" y="2820320"/>
            <a:ext cx="9144000" cy="39059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9926">
        <p:fade/>
      </p:transition>
    </mc:Choice>
    <mc:Fallback xmlns="">
      <p:transition spd="med" advTm="699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Toileting Program Requirements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534400" cy="65532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900" b="1" dirty="0" smtClean="0"/>
              <a:t>Restorative Program:</a:t>
            </a:r>
            <a:endParaRPr lang="en-US" sz="5900" b="1" dirty="0"/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sz="5900" b="1" dirty="0"/>
              <a:t>Organized, planned, documented, monitored, </a:t>
            </a:r>
            <a:r>
              <a:rPr lang="en-US" sz="5900" b="1" dirty="0" smtClean="0"/>
              <a:t>&amp; </a:t>
            </a:r>
            <a:r>
              <a:rPr lang="en-US" sz="5900" b="1" dirty="0"/>
              <a:t>evaluated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sz="5900" b="1" dirty="0"/>
              <a:t>Consistent with nursing home </a:t>
            </a:r>
            <a:r>
              <a:rPr lang="en-US" sz="5900" b="1" dirty="0" smtClean="0"/>
              <a:t>policies &amp; procedures</a:t>
            </a:r>
          </a:p>
          <a:p>
            <a:pPr lvl="1">
              <a:lnSpc>
                <a:spcPct val="120000"/>
              </a:lnSpc>
              <a:spcBef>
                <a:spcPct val="30000"/>
              </a:spcBef>
            </a:pPr>
            <a:r>
              <a:rPr lang="en-US" sz="5900" b="1" dirty="0" smtClean="0"/>
              <a:t>Consistent with current </a:t>
            </a:r>
            <a:r>
              <a:rPr lang="en-US" sz="5900" b="1" dirty="0"/>
              <a:t>standards of </a:t>
            </a:r>
            <a:r>
              <a:rPr lang="en-US" sz="5900" b="1" dirty="0" smtClean="0"/>
              <a:t>practice</a:t>
            </a:r>
            <a:endParaRPr lang="en-US" sz="5900" b="1" dirty="0"/>
          </a:p>
          <a:p>
            <a:pPr>
              <a:lnSpc>
                <a:spcPct val="120000"/>
              </a:lnSpc>
            </a:pPr>
            <a:r>
              <a:rPr lang="en-US" sz="5900" b="1" dirty="0" smtClean="0"/>
              <a:t>Documentation:</a:t>
            </a:r>
          </a:p>
          <a:p>
            <a:pPr lvl="1">
              <a:lnSpc>
                <a:spcPct val="120000"/>
              </a:lnSpc>
            </a:pPr>
            <a:r>
              <a:rPr lang="en-US" sz="5900" b="1" dirty="0" smtClean="0"/>
              <a:t>Implementation of  individualized resident specific  program based on assessment of  resident’s unique pattern of voiding &amp;/or having bowel movement</a:t>
            </a:r>
          </a:p>
          <a:p>
            <a:pPr lvl="1">
              <a:lnSpc>
                <a:spcPct val="120000"/>
              </a:lnSpc>
            </a:pPr>
            <a:r>
              <a:rPr lang="en-US" sz="5900" b="1" dirty="0" smtClean="0"/>
              <a:t>Evidence of communication to staff &amp; resident (as appropriate) verbally &amp; through care plan, flow sheet, or written report </a:t>
            </a:r>
          </a:p>
          <a:p>
            <a:pPr lvl="1">
              <a:lnSpc>
                <a:spcPct val="120000"/>
              </a:lnSpc>
            </a:pPr>
            <a:r>
              <a:rPr lang="en-US" sz="5900" b="1" dirty="0" smtClean="0"/>
              <a:t>Resident’s response to toileting program &amp; subsequent evaluations, as needed </a:t>
            </a:r>
          </a:p>
          <a:p>
            <a:pPr>
              <a:lnSpc>
                <a:spcPct val="90000"/>
              </a:lnSpc>
            </a:pPr>
            <a:endParaRPr lang="en-US" sz="5100" b="1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5100" b="1" dirty="0" smtClean="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7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4181">
        <p:fade/>
      </p:transition>
    </mc:Choice>
    <mc:Fallback xmlns="">
      <p:transition spd="med" advTm="1041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906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H0200: Urinary Toileting Program</a:t>
            </a:r>
          </a:p>
        </p:txBody>
      </p:sp>
      <p:sp>
        <p:nvSpPr>
          <p:cNvPr id="7171" name="Rectangle 3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458200" cy="5802086"/>
          </a:xfrm>
        </p:spPr>
        <p:txBody>
          <a:bodyPr>
            <a:noAutofit/>
          </a:bodyPr>
          <a:lstStyle/>
          <a:p>
            <a:r>
              <a:rPr lang="en-US" b="1" dirty="0"/>
              <a:t>A. </a:t>
            </a:r>
            <a:r>
              <a:rPr lang="en-US" b="1" dirty="0" smtClean="0"/>
              <a:t>Has a trial of a Toileting </a:t>
            </a:r>
            <a:r>
              <a:rPr lang="en-US" b="1" dirty="0"/>
              <a:t>Program </a:t>
            </a:r>
            <a:r>
              <a:rPr lang="en-US" b="1" dirty="0" smtClean="0"/>
              <a:t>been attempted since</a:t>
            </a:r>
          </a:p>
          <a:p>
            <a:pPr lvl="2">
              <a:lnSpc>
                <a:spcPct val="90000"/>
              </a:lnSpc>
            </a:pPr>
            <a:r>
              <a:rPr lang="en-US" sz="3200" dirty="0"/>
              <a:t> </a:t>
            </a:r>
            <a:r>
              <a:rPr lang="en-US" sz="3200" dirty="0" smtClean="0"/>
              <a:t>Most recent admission/entry or reentry</a:t>
            </a:r>
          </a:p>
          <a:p>
            <a:pPr lvl="2">
              <a:lnSpc>
                <a:spcPct val="90000"/>
              </a:lnSpc>
            </a:pPr>
            <a:r>
              <a:rPr lang="en-US" sz="3200" dirty="0" smtClean="0"/>
              <a:t> UI first noted within facility</a:t>
            </a:r>
          </a:p>
          <a:p>
            <a:pPr lvl="2">
              <a:lnSpc>
                <a:spcPct val="90000"/>
              </a:lnSpc>
            </a:pPr>
            <a:r>
              <a:rPr lang="en-US" sz="3200" dirty="0" smtClean="0"/>
              <a:t> Consider when change in cognition,</a:t>
            </a:r>
          </a:p>
          <a:p>
            <a:pPr marL="594360" lvl="2" indent="0">
              <a:lnSpc>
                <a:spcPct val="90000"/>
              </a:lnSpc>
              <a:buNone/>
            </a:pPr>
            <a:r>
              <a:rPr lang="en-US" sz="3200" dirty="0" smtClean="0"/>
              <a:t>   physical ability &amp; urinary tract function</a:t>
            </a:r>
            <a:endParaRPr lang="en-US" sz="3200" dirty="0"/>
          </a:p>
          <a:p>
            <a:r>
              <a:rPr lang="en-US" b="1" dirty="0"/>
              <a:t>B. Response to Toileting Program </a:t>
            </a:r>
            <a:r>
              <a:rPr lang="en-US" b="1" dirty="0" smtClean="0"/>
              <a:t>Trial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C. On Current Toileting Program or Trial</a:t>
            </a:r>
          </a:p>
          <a:p>
            <a:pPr lvl="2"/>
            <a:r>
              <a:rPr lang="en-US" sz="3200" dirty="0" smtClean="0"/>
              <a:t>7 day look- back </a:t>
            </a:r>
          </a:p>
          <a:p>
            <a:pPr marL="594360" lvl="2" indent="0">
              <a:buNone/>
            </a:pPr>
            <a:endParaRPr lang="en-US" sz="3200" dirty="0" smtClean="0"/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9670">
        <p:fade/>
      </p:transition>
    </mc:Choice>
    <mc:Fallback xmlns="">
      <p:transition spd="med" advTm="696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xfrm>
            <a:off x="0" y="-457200"/>
            <a:ext cx="8915400" cy="1066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A. Trial of Toileting Program  </a:t>
            </a:r>
          </a:p>
        </p:txBody>
      </p:sp>
      <p:sp>
        <p:nvSpPr>
          <p:cNvPr id="8195" name="Rectangle 3"/>
          <p:cNvSpPr>
            <a:spLocks noGrp="1"/>
          </p:cNvSpPr>
          <p:nvPr>
            <p:ph sz="quarter" idx="1"/>
          </p:nvPr>
        </p:nvSpPr>
        <p:spPr>
          <a:xfrm>
            <a:off x="0" y="533400"/>
            <a:ext cx="9144000" cy="6172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Documented evidence of trial of </a:t>
            </a:r>
            <a:r>
              <a:rPr lang="en-US" u="sng" dirty="0" smtClean="0"/>
              <a:t>individualized resident specific</a:t>
            </a:r>
            <a:r>
              <a:rPr lang="en-US" dirty="0" smtClean="0"/>
              <a:t> toileting program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Communication to resident &amp; staff on program</a:t>
            </a:r>
          </a:p>
          <a:p>
            <a:pPr lvl="1">
              <a:spcBef>
                <a:spcPts val="0"/>
              </a:spcBef>
            </a:pPr>
            <a:r>
              <a:rPr lang="en-US" dirty="0"/>
              <a:t>Observations of at least 3 days of toileting patterns </a:t>
            </a:r>
            <a:r>
              <a:rPr lang="en-US" u="sng" dirty="0"/>
              <a:t>with prompting to toilet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Recording results in bladder record or voiding diary &amp; evaluation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Not just tracking continence status</a:t>
            </a:r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Toileting programs: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 smtClean="0"/>
              <a:t>Habit training/ scheduled voiding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 smtClean="0"/>
              <a:t>Bladder rehabilitation/ bladder retraining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 smtClean="0"/>
              <a:t>Prompted voiding 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800" dirty="0" smtClean="0"/>
              <a:t>Check and Change</a:t>
            </a:r>
          </a:p>
          <a:p>
            <a:pPr lvl="1" eaLnBrk="1" hangingPunct="1">
              <a:spcBef>
                <a:spcPts val="0"/>
              </a:spcBef>
            </a:pPr>
            <a:endParaRPr lang="en-US" sz="2800" dirty="0" smtClean="0"/>
          </a:p>
          <a:p>
            <a:pPr eaLnBrk="1" hangingPunct="1"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2838">
        <p:fade/>
      </p:transition>
    </mc:Choice>
    <mc:Fallback xmlns="">
      <p:transition spd="med" advTm="5283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A. Trial of Toileting Program   </a:t>
            </a:r>
          </a:p>
        </p:txBody>
      </p:sp>
      <p:sp>
        <p:nvSpPr>
          <p:cNvPr id="10243" name="Rectangle 3"/>
          <p:cNvSpPr>
            <a:spLocks noGrp="1"/>
          </p:cNvSpPr>
          <p:nvPr>
            <p:ph sz="quarter" idx="1"/>
          </p:nvPr>
        </p:nvSpPr>
        <p:spPr>
          <a:xfrm>
            <a:off x="-39916" y="685800"/>
            <a:ext cx="9144000" cy="50927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Has trial of a toileting program been attempted on admission/reentry or since UI noted in this facility?  </a:t>
            </a:r>
            <a:endParaRPr lang="en-US" sz="2800" b="1" dirty="0"/>
          </a:p>
          <a:p>
            <a:pPr lvl="1">
              <a:spcBef>
                <a:spcPts val="0"/>
              </a:spcBef>
            </a:pPr>
            <a:r>
              <a:rPr lang="en-US" sz="2800" b="1" dirty="0" smtClean="0"/>
              <a:t>Code 0. No. </a:t>
            </a:r>
            <a:r>
              <a:rPr lang="en-US" sz="2800" dirty="0" smtClean="0"/>
              <a:t>If for any reason didn’t attempt trial TP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Continent with or without toileting assistance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Uses permanent catheter or ostomy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Prefer not to participate in trial</a:t>
            </a:r>
          </a:p>
          <a:p>
            <a:pPr lvl="2"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SKIP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to H0300: Urinary Continence</a:t>
            </a:r>
            <a:endParaRPr lang="en-US" dirty="0" smtClean="0">
              <a:solidFill>
                <a:schemeClr val="accent2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800" b="1" dirty="0" smtClean="0"/>
              <a:t>Code 1. Yes</a:t>
            </a:r>
            <a:r>
              <a:rPr lang="en-US" sz="2800" dirty="0" smtClean="0"/>
              <a:t>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Underwent trial at least once or trial in progress</a:t>
            </a:r>
          </a:p>
          <a:p>
            <a:pPr lvl="1">
              <a:spcBef>
                <a:spcPts val="0"/>
              </a:spcBef>
            </a:pPr>
            <a:r>
              <a:rPr lang="en-US" sz="2800" b="1" dirty="0" smtClean="0"/>
              <a:t>Code 9</a:t>
            </a:r>
            <a:r>
              <a:rPr lang="en-US" sz="2800" dirty="0" smtClean="0"/>
              <a:t>. </a:t>
            </a:r>
            <a:r>
              <a:rPr lang="en-US" sz="2800" b="1" dirty="0" smtClean="0"/>
              <a:t>Unable to determine</a:t>
            </a:r>
            <a:r>
              <a:rPr lang="en-US" sz="2800" dirty="0" smtClean="0"/>
              <a:t>.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No documentation</a:t>
            </a:r>
          </a:p>
          <a:p>
            <a:pPr lvl="2"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 SKIP </a:t>
            </a:r>
            <a:r>
              <a:rPr lang="en-US" dirty="0" smtClean="0">
                <a:sym typeface="Wingdings" pitchFamily="2" charset="2"/>
              </a:rPr>
              <a:t>to H0200C: Current Toileting Program/Trial</a:t>
            </a:r>
            <a:r>
              <a:rPr lang="en-US" dirty="0" smtClean="0"/>
              <a:t> </a:t>
            </a:r>
          </a:p>
          <a:p>
            <a:pPr eaLnBrk="1" hangingPunct="1">
              <a:spcBef>
                <a:spcPts val="0"/>
              </a:spcBef>
            </a:pPr>
            <a:endParaRPr lang="en-US" sz="2800" dirty="0" smtClean="0"/>
          </a:p>
        </p:txBody>
      </p:sp>
      <p:pic>
        <p:nvPicPr>
          <p:cNvPr id="65540" name="Picture 2"/>
          <p:cNvPicPr>
            <a:picLocks noChangeAspect="1" noChangeArrowheads="1"/>
          </p:cNvPicPr>
          <p:nvPr/>
        </p:nvPicPr>
        <p:blipFill>
          <a:blip r:embed="rId3" cstate="print"/>
          <a:srcRect t="1964" r="6400" b="58756"/>
          <a:stretch>
            <a:fillRect/>
          </a:stretch>
        </p:blipFill>
        <p:spPr bwMode="auto">
          <a:xfrm>
            <a:off x="-14516" y="5486400"/>
            <a:ext cx="9144002" cy="1172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80">
        <p:fade/>
      </p:transition>
    </mc:Choice>
    <mc:Fallback xmlns="">
      <p:transition spd="med" advTm="7008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991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B. Resident’s Respons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 to Trial </a:t>
            </a: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Toileting Program  </a:t>
            </a:r>
          </a:p>
        </p:txBody>
      </p:sp>
      <p:sp>
        <p:nvSpPr>
          <p:cNvPr id="12291" name="Rectangle 3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893629" cy="43434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</a:pPr>
            <a:r>
              <a:rPr lang="en-US" b="1" dirty="0" smtClean="0"/>
              <a:t>Code 0.  No improvement</a:t>
            </a:r>
            <a:r>
              <a:rPr lang="en-US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Incontinence did </a:t>
            </a:r>
            <a:r>
              <a:rPr lang="en-US" b="1" u="sng" dirty="0" smtClean="0"/>
              <a:t>not</a:t>
            </a:r>
            <a:r>
              <a:rPr lang="en-US" dirty="0" smtClean="0"/>
              <a:t> decrease</a:t>
            </a:r>
          </a:p>
          <a:p>
            <a:pPr eaLnBrk="1" hangingPunct="1">
              <a:spcBef>
                <a:spcPts val="0"/>
              </a:spcBef>
            </a:pPr>
            <a:r>
              <a:rPr lang="en-US" b="1" dirty="0" smtClean="0"/>
              <a:t>Code 1.</a:t>
            </a:r>
            <a:r>
              <a:rPr lang="en-US" dirty="0" smtClean="0"/>
              <a:t> </a:t>
            </a:r>
            <a:r>
              <a:rPr lang="en-US" b="1" dirty="0" smtClean="0"/>
              <a:t>Decreased wetness.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Frequency decreased but still incontinent</a:t>
            </a:r>
          </a:p>
          <a:p>
            <a:pPr lvl="2">
              <a:spcBef>
                <a:spcPts val="0"/>
              </a:spcBef>
            </a:pPr>
            <a:r>
              <a:rPr lang="en-US" sz="3200" dirty="0" smtClean="0"/>
              <a:t>i.e. one less incontinent void/day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Code 2.</a:t>
            </a:r>
            <a:r>
              <a:rPr lang="en-US" dirty="0" smtClean="0"/>
              <a:t> </a:t>
            </a:r>
            <a:r>
              <a:rPr lang="en-US" b="1" dirty="0" smtClean="0"/>
              <a:t>Completely dry.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Completely continent of urine</a:t>
            </a:r>
          </a:p>
          <a:p>
            <a:pPr eaLnBrk="1" hangingPunct="1">
              <a:spcBef>
                <a:spcPts val="0"/>
              </a:spcBef>
            </a:pPr>
            <a:r>
              <a:rPr lang="en-US" b="1" dirty="0" smtClean="0"/>
              <a:t>Code 9. Unable to determine. or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 </a:t>
            </a:r>
            <a:r>
              <a:rPr lang="en-US" u="sng" dirty="0"/>
              <a:t>T</a:t>
            </a:r>
            <a:r>
              <a:rPr lang="en-US" u="sng" dirty="0" smtClean="0"/>
              <a:t>rial in progress</a:t>
            </a:r>
          </a:p>
          <a:p>
            <a:pPr eaLnBrk="1" hangingPunct="1">
              <a:spcBef>
                <a:spcPct val="40000"/>
              </a:spcBef>
            </a:pPr>
            <a:endParaRPr lang="en-US" sz="2400" u="sng" dirty="0" smtClean="0"/>
          </a:p>
          <a:p>
            <a:pPr eaLnBrk="1" hangingPunct="1">
              <a:spcBef>
                <a:spcPct val="40000"/>
              </a:spcBef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67588" name="Picture 2"/>
          <p:cNvPicPr>
            <a:picLocks noChangeAspect="1" noChangeArrowheads="1"/>
          </p:cNvPicPr>
          <p:nvPr/>
        </p:nvPicPr>
        <p:blipFill>
          <a:blip r:embed="rId3" cstate="print"/>
          <a:srcRect t="42380" r="45080" b="28138"/>
          <a:stretch>
            <a:fillRect/>
          </a:stretch>
        </p:blipFill>
        <p:spPr bwMode="auto">
          <a:xfrm>
            <a:off x="-21771" y="5417457"/>
            <a:ext cx="9144000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5948">
        <p:fade/>
      </p:transition>
    </mc:Choice>
    <mc:Fallback xmlns="">
      <p:transition spd="med" advTm="359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 bwMode="auto">
          <a:xfrm>
            <a:off x="0" y="-152400"/>
            <a:ext cx="8915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effectLst/>
                <a:latin typeface="Arial" pitchFamily="34" charset="0"/>
                <a:cs typeface="Arial" pitchFamily="34" charset="0"/>
              </a:rPr>
              <a:t>C. Current Toileting Program or Trial </a:t>
            </a:r>
          </a:p>
        </p:txBody>
      </p:sp>
      <p:sp>
        <p:nvSpPr>
          <p:cNvPr id="15363" name="Rectangle 3"/>
          <p:cNvSpPr>
            <a:spLocks noGrp="1"/>
          </p:cNvSpPr>
          <p:nvPr>
            <p:ph sz="quarter" idx="1"/>
          </p:nvPr>
        </p:nvSpPr>
        <p:spPr>
          <a:xfrm>
            <a:off x="249237" y="838200"/>
            <a:ext cx="8763000" cy="5168900"/>
          </a:xfrm>
        </p:spPr>
        <p:txBody>
          <a:bodyPr/>
          <a:lstStyle/>
          <a:p>
            <a:pPr eaLnBrk="1" hangingPunct="1"/>
            <a:r>
              <a:rPr lang="en-US" b="1" dirty="0" smtClean="0"/>
              <a:t>Is a toileting program currently being used to manage UI?</a:t>
            </a:r>
          </a:p>
          <a:p>
            <a:pPr lvl="1"/>
            <a:r>
              <a:rPr lang="en-US" sz="3000" b="1" dirty="0" smtClean="0"/>
              <a:t>Code 1. Yes.</a:t>
            </a:r>
            <a:r>
              <a:rPr lang="en-US" sz="3000" dirty="0" smtClean="0"/>
              <a:t> </a:t>
            </a:r>
          </a:p>
          <a:p>
            <a:pPr lvl="2"/>
            <a:r>
              <a:rPr lang="en-US" sz="3000" dirty="0" smtClean="0"/>
              <a:t>Individualized resident centered toileting program used to manage urinary continence 4 or more days of 7 day look-back period</a:t>
            </a:r>
          </a:p>
          <a:p>
            <a:pPr marL="594360" lvl="2" indent="0">
              <a:buNone/>
            </a:pPr>
            <a:endParaRPr lang="en-US" sz="3000" dirty="0" smtClean="0"/>
          </a:p>
          <a:p>
            <a:pPr lvl="1"/>
            <a:r>
              <a:rPr lang="en-US" sz="3000" dirty="0" smtClean="0"/>
              <a:t>May be implemented only during day if resident preference not to be awakened at night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3" cstate="print"/>
          <a:srcRect t="72389"/>
          <a:stretch>
            <a:fillRect/>
          </a:stretch>
        </p:blipFill>
        <p:spPr bwMode="auto">
          <a:xfrm>
            <a:off x="117475" y="5791200"/>
            <a:ext cx="9026525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6594">
        <p:fade/>
      </p:transition>
    </mc:Choice>
    <mc:Fallback xmlns="">
      <p:transition spd="med" advTm="365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8.9|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1104</Words>
  <Application>Microsoft Office PowerPoint</Application>
  <PresentationFormat>On-screen Show (4:3)</PresentationFormat>
  <Paragraphs>157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SECTION H BOWEL &amp; BLADDER  January 14, 2016 1-3PM</vt:lpstr>
      <vt:lpstr>Objectives</vt:lpstr>
      <vt:lpstr>H0100: Appliances </vt:lpstr>
      <vt:lpstr> Toileting Program Requirements</vt:lpstr>
      <vt:lpstr>H0200: Urinary Toileting Program</vt:lpstr>
      <vt:lpstr>A. Trial of Toileting Program  </vt:lpstr>
      <vt:lpstr>A. Trial of Toileting Program   </vt:lpstr>
      <vt:lpstr>B. Resident’s Response to Trial Toileting Program  </vt:lpstr>
      <vt:lpstr>C. Current Toileting Program or Trial </vt:lpstr>
      <vt:lpstr>H0200 A, B, C, - Scenario</vt:lpstr>
      <vt:lpstr> H0300: Urinary Continence</vt:lpstr>
      <vt:lpstr>H0300. Scenario #1</vt:lpstr>
      <vt:lpstr>H0300. Scenario #2</vt:lpstr>
      <vt:lpstr> H0400: Bowel Continence</vt:lpstr>
      <vt:lpstr>H0500: Bowel Toileting Program</vt:lpstr>
      <vt:lpstr>H0600: Bowel Patterns</vt:lpstr>
      <vt:lpstr>Care Plan Considerations</vt:lpstr>
      <vt:lpstr>Questions?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2013-08-28T03:31:43Z</dcterms:created>
  <dcterms:modified xsi:type="dcterms:W3CDTF">2015-11-06T20:18:02Z</dcterms:modified>
</cp:coreProperties>
</file>