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7" r:id="rId1"/>
  </p:sldMasterIdLst>
  <p:notesMasterIdLst>
    <p:notesMasterId r:id="rId35"/>
  </p:notesMasterIdLst>
  <p:handoutMasterIdLst>
    <p:handoutMasterId r:id="rId36"/>
  </p:handoutMasterIdLst>
  <p:sldIdLst>
    <p:sldId id="256" r:id="rId2"/>
    <p:sldId id="355" r:id="rId3"/>
    <p:sldId id="335" r:id="rId4"/>
    <p:sldId id="336" r:id="rId5"/>
    <p:sldId id="286" r:id="rId6"/>
    <p:sldId id="353" r:id="rId7"/>
    <p:sldId id="343" r:id="rId8"/>
    <p:sldId id="292" r:id="rId9"/>
    <p:sldId id="298" r:id="rId10"/>
    <p:sldId id="296" r:id="rId11"/>
    <p:sldId id="297" r:id="rId12"/>
    <p:sldId id="300" r:id="rId13"/>
    <p:sldId id="301" r:id="rId14"/>
    <p:sldId id="352" r:id="rId15"/>
    <p:sldId id="306" r:id="rId16"/>
    <p:sldId id="308" r:id="rId17"/>
    <p:sldId id="309" r:id="rId18"/>
    <p:sldId id="310" r:id="rId19"/>
    <p:sldId id="315" r:id="rId20"/>
    <p:sldId id="333" r:id="rId21"/>
    <p:sldId id="320" r:id="rId22"/>
    <p:sldId id="321" r:id="rId23"/>
    <p:sldId id="277" r:id="rId24"/>
    <p:sldId id="323" r:id="rId25"/>
    <p:sldId id="324" r:id="rId26"/>
    <p:sldId id="325" r:id="rId27"/>
    <p:sldId id="327" r:id="rId28"/>
    <p:sldId id="328" r:id="rId29"/>
    <p:sldId id="329" r:id="rId30"/>
    <p:sldId id="331" r:id="rId31"/>
    <p:sldId id="354" r:id="rId32"/>
    <p:sldId id="356" r:id="rId33"/>
    <p:sldId id="357" r:id="rId3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84" autoAdjust="0"/>
    <p:restoredTop sz="65029" autoAdjust="0"/>
  </p:normalViewPr>
  <p:slideViewPr>
    <p:cSldViewPr>
      <p:cViewPr>
        <p:scale>
          <a:sx n="112" d="100"/>
          <a:sy n="112" d="100"/>
        </p:scale>
        <p:origin x="-176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>
        <p:scale>
          <a:sx n="50" d="100"/>
          <a:sy n="50" d="100"/>
        </p:scale>
        <p:origin x="-2886" y="-15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3CFD40-5D2D-44FD-A66E-E7EB98B4B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8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205D73-DE02-44A2-A155-553DD02096E0}" type="datetimeFigureOut">
              <a:rPr lang="en-US"/>
              <a:pPr>
                <a:defRPr/>
              </a:pPr>
              <a:t>11/06/2015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9603"/>
            <a:ext cx="5485158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8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46C6-B29A-4877-A422-B7F042C20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53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6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6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6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6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600" kern="1200" baseline="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4572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6420" y="4191001"/>
            <a:ext cx="5638179" cy="5181600"/>
          </a:xfrm>
          <a:noFill/>
        </p:spPr>
        <p:txBody>
          <a:bodyPr>
            <a:noAutofit/>
          </a:bodyPr>
          <a:lstStyle/>
          <a:p>
            <a:pPr marL="171450" indent="-171450">
              <a:buFont typeface="Arial" pitchFamily="34" charset="0"/>
              <a:buChar char="•"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478EC-A407-4CB7-963D-FA2CCF8FC6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xfrm>
            <a:off x="228600" y="3505200"/>
            <a:ext cx="6325015" cy="5791200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4572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686421" y="4191001"/>
            <a:ext cx="5485158" cy="4411664"/>
          </a:xfrm>
          <a:noFill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pPr eaLnBrk="1" hangingPunct="1"/>
            <a:endParaRPr lang="en-US" dirty="0" smtClean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679575" y="0"/>
            <a:ext cx="2892425" cy="21701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xfrm>
            <a:off x="0" y="2209800"/>
            <a:ext cx="6858000" cy="7086600"/>
          </a:xfrm>
          <a:noFill/>
        </p:spPr>
        <p:txBody>
          <a:bodyPr>
            <a:normAutofit fontScale="92500"/>
          </a:bodyPr>
          <a:lstStyle/>
          <a:p>
            <a:pPr marL="228600" lvl="2" eaLnBrk="1" hangingPunct="1">
              <a:spcBef>
                <a:spcPct val="0"/>
              </a:spcBef>
            </a:pPr>
            <a:endParaRPr lang="en-US" sz="14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4572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xfrm>
            <a:off x="686421" y="4114801"/>
            <a:ext cx="5485158" cy="4487864"/>
          </a:xfrm>
          <a:noFill/>
        </p:spPr>
        <p:txBody>
          <a:bodyPr/>
          <a:lstStyle/>
          <a:p>
            <a:pPr marL="457200" lvl="1" indent="0" eaLnBrk="1" hangingPunct="1">
              <a:buFontTx/>
              <a:buNone/>
            </a:pPr>
            <a:endParaRPr lang="en-US" sz="160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6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6213" y="304800"/>
            <a:ext cx="4064000" cy="3048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xfrm>
            <a:off x="228292" y="3581400"/>
            <a:ext cx="6097035" cy="5715000"/>
          </a:xfrm>
          <a:noFill/>
        </p:spPr>
        <p:txBody>
          <a:bodyPr/>
          <a:lstStyle/>
          <a:p>
            <a:pPr marL="1143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endParaRPr lang="en-US" sz="1600" dirty="0" smtClean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68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421" y="4038601"/>
            <a:ext cx="5485158" cy="4564064"/>
          </a:xfrm>
        </p:spPr>
        <p:txBody>
          <a:bodyPr>
            <a:noAutofit/>
          </a:bodyPr>
          <a:lstStyle/>
          <a:p>
            <a:pPr marL="274320" lvl="1" indent="-274320">
              <a:spcBef>
                <a:spcPts val="0"/>
              </a:spcBef>
              <a:buClr>
                <a:schemeClr val="accent1"/>
              </a:buClr>
            </a:pPr>
            <a:endParaRPr lang="en-US" sz="1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446C6-B29A-4877-A422-B7F042C2053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0"/>
            <a:ext cx="3860800" cy="28956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386" y="2971800"/>
            <a:ext cx="6249228" cy="5943600"/>
          </a:xfrm>
          <a:noFill/>
        </p:spPr>
        <p:txBody>
          <a:bodyPr>
            <a:noAutofit/>
          </a:bodyPr>
          <a:lstStyle/>
          <a:p>
            <a:pPr>
              <a:buFontTx/>
              <a:buNone/>
            </a:pPr>
            <a:endParaRPr lang="en-US" dirty="0" smtClean="0">
              <a:solidFill>
                <a:srgbClr val="000000"/>
              </a:solidFill>
              <a:latin typeface="+mn-lt"/>
            </a:endParaRPr>
          </a:p>
          <a:p>
            <a:pPr>
              <a:buFontTx/>
              <a:buChar char="•"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139D07-B6F0-474C-B693-184D462892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3016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52400" y="3505200"/>
            <a:ext cx="6553200" cy="5638799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446C6-B29A-4877-A422-B7F042C205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2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152400"/>
            <a:ext cx="46466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3630" y="3733800"/>
            <a:ext cx="6634370" cy="52578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94C89-6096-4A88-A64E-B9541240AD8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68425" y="457200"/>
            <a:ext cx="4468813" cy="3352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98174" y="4267200"/>
            <a:ext cx="6261652" cy="29718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endParaRPr lang="en-US" sz="1600" dirty="0" smtClean="0">
              <a:latin typeface="+mn-lt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A8D634-CAB1-4345-AEBB-C309AF9B2E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E5344A-6A7A-454D-905A-45ED3E068EC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1" y="3581400"/>
            <a:ext cx="6019800" cy="5715000"/>
          </a:xfrm>
        </p:spPr>
        <p:txBody>
          <a:bodyPr>
            <a:noAutofit/>
          </a:bodyPr>
          <a:lstStyle/>
          <a:p>
            <a:pPr marL="339725" indent="-339725">
              <a:lnSpc>
                <a:spcPct val="90000"/>
              </a:lnSpc>
              <a:defRPr/>
            </a:pPr>
            <a:endParaRPr lang="en-US" dirty="0" smtClean="0">
              <a:latin typeface="+mn-lt"/>
            </a:endParaRPr>
          </a:p>
          <a:p>
            <a:pPr marL="339725" indent="-339725">
              <a:lnSpc>
                <a:spcPct val="90000"/>
              </a:lnSpc>
              <a:buFontTx/>
              <a:buChar char="•"/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9C9D70-D0D2-41EE-93B3-EDBA0888214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0"/>
            <a:ext cx="4191000" cy="3143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386" y="3200400"/>
            <a:ext cx="6249228" cy="6096000"/>
          </a:xfrm>
          <a:noFill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0A72D-051A-48A9-BD17-D13863F8D04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06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386" y="3733800"/>
            <a:ext cx="6249228" cy="5562600"/>
          </a:xfrm>
          <a:noFill/>
        </p:spPr>
        <p:txBody>
          <a:bodyPr>
            <a:normAutofit fontScale="85000" lnSpcReduction="20000"/>
          </a:bodyPr>
          <a:lstStyle/>
          <a:p>
            <a:endParaRPr lang="en-US" sz="1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53B5C-84C3-4312-8DD1-A9A54721368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3810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346075" indent="-346075" eaLnBrk="1" hangingPunct="1">
              <a:lnSpc>
                <a:spcPct val="90000"/>
              </a:lnSpc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BF9B3C-0868-43C4-ABBC-736F29A5AD6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304800"/>
            <a:ext cx="4775200" cy="358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04387" y="3962400"/>
            <a:ext cx="6325325" cy="5334000"/>
          </a:xfrm>
          <a:noFill/>
        </p:spPr>
        <p:txBody>
          <a:bodyPr>
            <a:normAutofit fontScale="92500" lnSpcReduction="10000"/>
          </a:bodyPr>
          <a:lstStyle/>
          <a:p>
            <a:endParaRPr lang="en-US" sz="1600" dirty="0" smtClean="0">
              <a:latin typeface="+mn-lt"/>
              <a:cs typeface="Times New Roman" pitchFamily="18" charset="0"/>
            </a:endParaRPr>
          </a:p>
          <a:p>
            <a:endParaRPr lang="en-US" sz="16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AD93C-0D51-4A51-90F9-16AD9D038E4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DE9D1-D12F-4A09-B63C-B8CE3958FA9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446C6-B29A-4877-A422-B7F042C205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7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95400" y="381000"/>
            <a:ext cx="4164013" cy="31242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xfrm>
            <a:off x="298174" y="3733800"/>
            <a:ext cx="6261652" cy="5715000"/>
          </a:xfrm>
          <a:noFill/>
        </p:spPr>
        <p:txBody>
          <a:bodyPr>
            <a:normAutofit/>
          </a:bodyPr>
          <a:lstStyle/>
          <a:p>
            <a:pPr marL="566738" lvl="1" indent="-109538" eaLnBrk="1" hangingPunct="1">
              <a:spcBef>
                <a:spcPct val="0"/>
              </a:spcBef>
            </a:pPr>
            <a:endParaRPr lang="en-US" sz="1600" b="1" u="sng" dirty="0" smtClean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eaLnBrk="1" hangingPunct="1"/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1027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xfrm>
            <a:off x="609600" y="4419603"/>
            <a:ext cx="5485158" cy="4183063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endParaRPr lang="en-US" sz="1600" dirty="0" smtClean="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6800" y="3810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xfrm>
            <a:off x="686421" y="4114803"/>
            <a:ext cx="5485158" cy="4487863"/>
          </a:xfrm>
        </p:spPr>
        <p:txBody>
          <a:bodyPr>
            <a:normAutofit/>
          </a:bodyPr>
          <a:lstStyle/>
          <a:p>
            <a:pPr marL="228600" indent="-228600" algn="l" eaLnBrk="1" hangingPunct="1">
              <a:spcAft>
                <a:spcPts val="300"/>
              </a:spcAft>
              <a:defRPr/>
            </a:pPr>
            <a:endParaRPr lang="en-US" b="1" dirty="0" smtClean="0">
              <a:solidFill>
                <a:srgbClr val="000000"/>
              </a:solidFill>
              <a:latin typeface="+mn-lt"/>
              <a:cs typeface="Raavi" pitchFamily="2"/>
            </a:endParaRPr>
          </a:p>
          <a:p>
            <a:pPr marL="0" indent="0" eaLnBrk="1" hangingPunct="1">
              <a:buFontTx/>
              <a:buNone/>
              <a:defRPr/>
            </a:pPr>
            <a:endParaRPr lang="en-US" sz="1600" dirty="0" smtClean="0">
              <a:solidFill>
                <a:srgbClr val="000000"/>
              </a:solidFill>
              <a:cs typeface="Raavi" pitchFamily="2"/>
            </a:endParaRPr>
          </a:p>
          <a:p>
            <a:pPr marL="228600" indent="-228600" eaLnBrk="1" hangingPunct="1">
              <a:defRPr/>
            </a:pPr>
            <a:endParaRPr lang="en-US" sz="1600" dirty="0" smtClean="0">
              <a:solidFill>
                <a:srgbClr val="000000"/>
              </a:solidFill>
              <a:cs typeface="Raavi" pitchFamily="2"/>
            </a:endParaRPr>
          </a:p>
          <a:p>
            <a:pPr marL="228600" indent="-228600" eaLnBrk="1" hangingPunct="1">
              <a:defRPr/>
            </a:pPr>
            <a:endParaRPr lang="en-US" sz="16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None/>
            </a:pPr>
            <a:endParaRPr lang="en-US" sz="1600" b="1" dirty="0" smtClean="0">
              <a:latin typeface="+mn-lt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E9509D-E1AE-4B65-8650-8F213FE816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z="1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>
            <a:noAutofit/>
          </a:bodyPr>
          <a:lstStyle>
            <a:lvl1pPr algn="ctr">
              <a:defRPr lang="en-US" sz="4800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11/06/2015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BD574A43-7700-4405-8EBA-1DC74997A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11/06/2015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42013421-0624-47EA-B55D-C6628BD00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915400" cy="5410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>
            <a:noAutofit/>
          </a:bodyPr>
          <a:lstStyle>
            <a:lvl1pPr algn="ctr">
              <a:buNone/>
              <a:defRPr sz="4400" b="0" cap="none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4511040" cy="5410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19200"/>
            <a:ext cx="4057650" cy="54102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11/06/2015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9DB9B19-B45D-4124-8DD8-65DB0A3230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b" anchorCtr="0"/>
          <a:lstStyle>
            <a:lvl1pPr algn="ctr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143000"/>
            <a:ext cx="1905000" cy="5486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438400" y="1219200"/>
            <a:ext cx="6705600" cy="5334000"/>
          </a:xfrm>
        </p:spPr>
        <p:txBody>
          <a:bodyPr vert="horz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66032"/>
            <a:ext cx="2682240" cy="27919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11/06/2015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fld id="{E9DB9B19-B45D-4124-8DD8-65DB0A3230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915400" cy="56388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60" y="4049467"/>
            <a:ext cx="2682240" cy="27919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shirley.boltz@kdads.ks.go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762000" y="3276600"/>
            <a:ext cx="7772400" cy="3048000"/>
          </a:xfrm>
        </p:spPr>
        <p:txBody>
          <a:bodyPr>
            <a:normAutofit fontScale="77500" lnSpcReduction="20000"/>
          </a:bodyPr>
          <a:lstStyle/>
          <a:p>
            <a:pPr marR="0" algn="ctr" eaLnBrk="1" hangingPunct="1"/>
            <a:r>
              <a:rPr lang="en-US" sz="69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Hallucinations</a:t>
            </a:r>
          </a:p>
          <a:p>
            <a:pPr marR="0" algn="ctr" eaLnBrk="1" hangingPunct="1"/>
            <a:r>
              <a:rPr lang="en-US" sz="69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Delusion </a:t>
            </a:r>
          </a:p>
          <a:p>
            <a:pPr marR="0" algn="ctr" eaLnBrk="1" hangingPunct="1"/>
            <a:r>
              <a:rPr lang="en-US" sz="6900" b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Problem Behaviors &amp; Impact</a:t>
            </a:r>
          </a:p>
          <a:p>
            <a:pPr marR="0" algn="ctr" eaLnBrk="1" hangingPunct="1"/>
            <a:endParaRPr lang="en-US" sz="4400" b="1" dirty="0" smtClean="0"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2400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SECTION E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BEHAVIOR </a:t>
            </a:r>
          </a:p>
          <a:p>
            <a:pPr algn="ctr"/>
            <a:r>
              <a:rPr lang="en-US" sz="5000" b="1" dirty="0" smtClean="0">
                <a:solidFill>
                  <a:schemeClr val="bg1"/>
                </a:solidFill>
              </a:rPr>
              <a:t>January 14, 2016 1-3PM</a:t>
            </a:r>
            <a:endParaRPr lang="en-US" sz="5000" b="1" dirty="0">
              <a:solidFill>
                <a:schemeClr val="bg1"/>
              </a:solidFill>
            </a:endParaRPr>
          </a:p>
        </p:txBody>
      </p:sp>
      <p:pic>
        <p:nvPicPr>
          <p:cNvPr id="83970" name="Picture 2" descr="http://www.fotosearch.com/bthumb/OJO/OJO172/pe0062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0470"/>
            <a:ext cx="2438400" cy="1620820"/>
          </a:xfrm>
          <a:prstGeom prst="rect">
            <a:avLst/>
          </a:prstGeom>
          <a:noFill/>
        </p:spPr>
      </p:pic>
      <p:pic>
        <p:nvPicPr>
          <p:cNvPr id="83972" name="Picture 4" descr="http://www.fotosearch.com/bthumb/AGE/AGE059/J10-48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810410"/>
            <a:ext cx="2152650" cy="1430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E0200 - Categories of Behavioral Symptoms</a:t>
            </a:r>
          </a:p>
        </p:txBody>
      </p:sp>
      <p:sp>
        <p:nvSpPr>
          <p:cNvPr id="15363" name="Rectangle 3"/>
          <p:cNvSpPr>
            <a:spLocks noGrp="1"/>
          </p:cNvSpPr>
          <p:nvPr>
            <p:ph sz="quarter" idx="1"/>
          </p:nvPr>
        </p:nvSpPr>
        <p:spPr>
          <a:xfrm>
            <a:off x="990600" y="2743200"/>
            <a:ext cx="3429000" cy="160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Hitting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Kicking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Pushing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sz="quarter" idx="2"/>
          </p:nvPr>
        </p:nvSpPr>
        <p:spPr>
          <a:xfrm>
            <a:off x="4343400" y="2667000"/>
            <a:ext cx="4572000" cy="160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Scratching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Grabbing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Abusing others sexually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1676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08000" indent="-50800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A. </a:t>
            </a:r>
            <a:r>
              <a:rPr lang="en-US" sz="3200" b="1" dirty="0"/>
              <a:t>Physical behaviors directed toward others: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" y="4267200"/>
            <a:ext cx="79406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08000" indent="-508000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B. </a:t>
            </a:r>
            <a:r>
              <a:rPr lang="en-US" sz="3200" b="1" dirty="0"/>
              <a:t>Verbal behaviors directed toward others: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38200" y="5334000"/>
            <a:ext cx="26463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3000" dirty="0"/>
              <a:t>Threatening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657600" y="5334000"/>
            <a:ext cx="19081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3000" dirty="0"/>
              <a:t>Cursing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791200" y="5334000"/>
            <a:ext cx="25908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3000" dirty="0"/>
              <a:t>Screaming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28600" y="6096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This </a:t>
            </a:r>
            <a:r>
              <a:rPr lang="en-US" sz="2800" b="1" dirty="0"/>
              <a:t>does not represent all possible </a:t>
            </a:r>
            <a:r>
              <a:rPr lang="en-US" sz="2800" b="1" dirty="0" smtClean="0"/>
              <a:t>behaviors.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E0200 - Categories of Behavioral Symptoms</a:t>
            </a:r>
          </a:p>
        </p:txBody>
      </p:sp>
      <p:sp>
        <p:nvSpPr>
          <p:cNvPr id="16387" name="Rectangle 3"/>
          <p:cNvSpPr>
            <a:spLocks noGrp="1"/>
          </p:cNvSpPr>
          <p:nvPr>
            <p:ph sz="quarter" idx="1"/>
          </p:nvPr>
        </p:nvSpPr>
        <p:spPr>
          <a:xfrm>
            <a:off x="762000" y="2895600"/>
            <a:ext cx="4038600" cy="2209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Hitting or scratching self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Pacing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Rummaging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" charset="0"/>
                <a:cs typeface="Arial" charset="0"/>
              </a:rPr>
              <a:t>Public sexual acts</a:t>
            </a:r>
          </a:p>
        </p:txBody>
      </p:sp>
      <p:sp>
        <p:nvSpPr>
          <p:cNvPr id="16388" name="Rectangle 4"/>
          <p:cNvSpPr>
            <a:spLocks noGrp="1"/>
          </p:cNvSpPr>
          <p:nvPr>
            <p:ph sz="quarter" idx="2"/>
          </p:nvPr>
        </p:nvSpPr>
        <p:spPr>
          <a:xfrm>
            <a:off x="4724400" y="2819400"/>
            <a:ext cx="4038600" cy="2438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Disrobing in public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Throwing or smearing food or bodily wastes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Screaming</a:t>
            </a:r>
          </a:p>
          <a:p>
            <a:pPr eaLnBrk="1" hangingPunct="1"/>
            <a:r>
              <a:rPr lang="en-US" sz="2800" dirty="0" smtClean="0">
                <a:latin typeface="Arial" charset="0"/>
                <a:cs typeface="Arial" charset="0"/>
              </a:rPr>
              <a:t>Disruptive sounds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08000" indent="-508000"/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200" b="1" dirty="0"/>
              <a:t>Other behaviors not directed toward others: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915400" cy="1676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effectLst/>
              </a:rPr>
              <a:t>E0200: Behavioral Symptom Presence &amp; Frequency - Coding 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3704"/>
          <a:stretch>
            <a:fillRect/>
          </a:stretch>
        </p:blipFill>
        <p:spPr>
          <a:xfrm>
            <a:off x="152400" y="4419600"/>
            <a:ext cx="8839200" cy="24384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0" y="1676400"/>
            <a:ext cx="9144000" cy="2667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Number of days each type of behavior category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2800" dirty="0" smtClean="0">
                <a:latin typeface="Arial" charset="0"/>
                <a:cs typeface="Arial" charset="0"/>
              </a:rPr>
              <a:t>	Regardless of number or severity of episodes 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Code 0.</a:t>
            </a:r>
            <a:r>
              <a:rPr lang="en-US" dirty="0" smtClean="0">
                <a:latin typeface="Arial" charset="0"/>
                <a:cs typeface="Arial" charset="0"/>
              </a:rPr>
              <a:t> Behavior </a:t>
            </a:r>
            <a:r>
              <a:rPr lang="en-US" u="sng" dirty="0" smtClean="0">
                <a:latin typeface="Arial" charset="0"/>
                <a:cs typeface="Arial" charset="0"/>
              </a:rPr>
              <a:t>not</a:t>
            </a:r>
            <a:r>
              <a:rPr lang="en-US" dirty="0" smtClean="0">
                <a:latin typeface="Arial" charset="0"/>
                <a:cs typeface="Arial" charset="0"/>
              </a:rPr>
              <a:t> exhibited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Code 1.</a:t>
            </a:r>
            <a:r>
              <a:rPr lang="en-US" dirty="0" smtClean="0">
                <a:latin typeface="Arial" charset="0"/>
                <a:cs typeface="Arial" charset="0"/>
              </a:rPr>
              <a:t> Occurred 1-3 days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Code 2.</a:t>
            </a:r>
            <a:r>
              <a:rPr lang="en-US" dirty="0" smtClean="0">
                <a:latin typeface="Arial" charset="0"/>
                <a:cs typeface="Arial" charset="0"/>
              </a:rPr>
              <a:t> Occurred 4-6 days </a:t>
            </a:r>
          </a:p>
          <a:p>
            <a:pPr lvl="2" eaLnBrk="1" hangingPunct="1">
              <a:spcBef>
                <a:spcPct val="0"/>
              </a:spcBef>
            </a:pPr>
            <a:r>
              <a:rPr lang="en-US" b="1" dirty="0" smtClean="0">
                <a:latin typeface="Arial" charset="0"/>
                <a:cs typeface="Arial" charset="0"/>
              </a:rPr>
              <a:t>Code 3.</a:t>
            </a:r>
            <a:r>
              <a:rPr lang="en-US" dirty="0" smtClean="0">
                <a:latin typeface="Arial" charset="0"/>
                <a:cs typeface="Arial" charset="0"/>
              </a:rPr>
              <a:t> Occurred daily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686800" cy="141763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E0200: Behavioral Symptom</a:t>
            </a:r>
            <a:br>
              <a:rPr lang="en-US" dirty="0" smtClean="0">
                <a:effectLst/>
                <a:latin typeface="Arial" charset="0"/>
                <a:cs typeface="Arial" charset="0"/>
              </a:rPr>
            </a:br>
            <a:r>
              <a:rPr lang="en-US" dirty="0" smtClean="0">
                <a:effectLst/>
                <a:latin typeface="Arial" charset="0"/>
                <a:cs typeface="Arial" charset="0"/>
              </a:rPr>
              <a:t>Presence &amp; Frequency – Example </a:t>
            </a:r>
          </a:p>
        </p:txBody>
      </p:sp>
      <p:sp>
        <p:nvSpPr>
          <p:cNvPr id="19459" name="Rectangle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915400" cy="3886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ja-JP" dirty="0" smtClean="0">
                <a:latin typeface="Arial" charset="0"/>
                <a:cs typeface="Arial" charset="0"/>
              </a:rPr>
              <a:t>Every morning, a nursing assistant </a:t>
            </a:r>
            <a:br>
              <a:rPr lang="en-US" altLang="ja-JP" dirty="0" smtClean="0">
                <a:latin typeface="Arial" charset="0"/>
                <a:cs typeface="Arial" charset="0"/>
              </a:rPr>
            </a:br>
            <a:r>
              <a:rPr lang="en-US" altLang="ja-JP" dirty="0" smtClean="0">
                <a:latin typeface="Arial" charset="0"/>
                <a:cs typeface="Arial" charset="0"/>
              </a:rPr>
              <a:t>tries to help a resident who is unable to dress himself.</a:t>
            </a:r>
          </a:p>
          <a:p>
            <a:pPr eaLnBrk="1" hangingPunct="1"/>
            <a:r>
              <a:rPr lang="en-US" altLang="ja-JP" dirty="0" smtClean="0">
                <a:latin typeface="Arial" charset="0"/>
                <a:cs typeface="Arial" charset="0"/>
              </a:rPr>
              <a:t>On the last 4 out of 6 mornings, the resident has hit or scratched the nursing assistant during attempts to dress him.</a:t>
            </a:r>
          </a:p>
          <a:p>
            <a:pPr eaLnBrk="1" hangingPunct="1">
              <a:buNone/>
            </a:pPr>
            <a:r>
              <a:rPr lang="en-US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How would you code E0200?</a:t>
            </a:r>
          </a:p>
          <a:p>
            <a:pPr marL="284163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A. Physical behavior directed toward others with a frequency response of 2. Behavior occurred 4-6 days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E0300: Overall Presence of Behavioral Symptoms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763000" cy="4038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Were any behavioral symptoms in E0200 coded 1, 2, or 3?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Code 0. No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800" b="1" u="sng" dirty="0" smtClean="0">
                <a:latin typeface="Arial" charset="0"/>
                <a:cs typeface="Arial" charset="0"/>
              </a:rPr>
              <a:t>All</a:t>
            </a:r>
            <a:r>
              <a:rPr lang="en-US" sz="2800" b="1" dirty="0" smtClean="0"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E0200 options </a:t>
            </a:r>
            <a:r>
              <a:rPr lang="en-US" sz="2800" b="1" dirty="0" smtClean="0">
                <a:latin typeface="Arial" charset="0"/>
                <a:cs typeface="Arial" charset="0"/>
              </a:rPr>
              <a:t>Coded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latin typeface="Arial" charset="0"/>
                <a:cs typeface="Arial" charset="0"/>
              </a:rPr>
              <a:t>0. </a:t>
            </a:r>
            <a:r>
              <a:rPr lang="en-US" sz="2800" dirty="0" smtClean="0">
                <a:latin typeface="Arial" charset="0"/>
                <a:cs typeface="Arial" charset="0"/>
              </a:rPr>
              <a:t>No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SKIP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dirty="0" smtClean="0">
                <a:latin typeface="Arial" charset="0"/>
                <a:cs typeface="Arial" charset="0"/>
              </a:rPr>
              <a:t>to E0800 Rejection of Care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smtClean="0">
                <a:latin typeface="Arial" charset="0"/>
                <a:cs typeface="Arial" charset="0"/>
              </a:rPr>
              <a:t>Code 1. Yes</a:t>
            </a:r>
          </a:p>
          <a:p>
            <a:pPr lvl="1" eaLnBrk="1" hangingPunct="1">
              <a:spcBef>
                <a:spcPct val="20000"/>
              </a:spcBef>
            </a:pPr>
            <a:r>
              <a:rPr lang="en-US" sz="2800" b="1" u="sng" dirty="0" smtClean="0">
                <a:latin typeface="Arial" charset="0"/>
                <a:cs typeface="Arial" charset="0"/>
              </a:rPr>
              <a:t>Any</a:t>
            </a:r>
            <a:r>
              <a:rPr lang="en-US" sz="2800" dirty="0" smtClean="0">
                <a:latin typeface="Arial" charset="0"/>
                <a:cs typeface="Arial" charset="0"/>
              </a:rPr>
              <a:t> E0200 options coded </a:t>
            </a:r>
            <a:r>
              <a:rPr lang="en-US" sz="2800" b="1" dirty="0" smtClean="0">
                <a:latin typeface="Arial" charset="0"/>
                <a:cs typeface="Arial" charset="0"/>
              </a:rPr>
              <a:t>1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b="1" dirty="0" smtClean="0">
                <a:latin typeface="Arial" charset="0"/>
                <a:cs typeface="Arial" charset="0"/>
              </a:rPr>
              <a:t>2</a:t>
            </a:r>
            <a:r>
              <a:rPr lang="en-US" sz="2800" dirty="0" smtClean="0">
                <a:latin typeface="Arial" charset="0"/>
                <a:cs typeface="Arial" charset="0"/>
              </a:rPr>
              <a:t>, or </a:t>
            </a:r>
            <a:r>
              <a:rPr lang="en-US" sz="2800" b="1" dirty="0" smtClean="0">
                <a:latin typeface="Arial" charset="0"/>
                <a:cs typeface="Arial" charset="0"/>
              </a:rPr>
              <a:t>3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lvl="1" eaLnBrk="1" hangingPunct="1">
              <a:spcBef>
                <a:spcPct val="2000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Complete E0500 and E0600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0556"/>
          <a:stretch>
            <a:fillRect/>
          </a:stretch>
        </p:blipFill>
        <p:spPr bwMode="auto">
          <a:xfrm>
            <a:off x="152400" y="5516562"/>
            <a:ext cx="8839200" cy="1341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20574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E0500: Impact on Resident </a:t>
            </a:r>
            <a:br>
              <a:rPr lang="en-US" dirty="0" smtClean="0">
                <a:effectLst/>
                <a:latin typeface="Arial" charset="0"/>
                <a:cs typeface="Arial" charset="0"/>
              </a:rPr>
            </a:br>
            <a:r>
              <a:rPr lang="en-US" dirty="0" smtClean="0">
                <a:effectLst/>
                <a:latin typeface="Arial" charset="0"/>
                <a:cs typeface="Arial" charset="0"/>
              </a:rPr>
              <a:t>E0600: Impact on Others Assessment</a:t>
            </a:r>
          </a:p>
        </p:txBody>
      </p:sp>
      <p:sp>
        <p:nvSpPr>
          <p:cNvPr id="22531" name="Rectangle 3"/>
          <p:cNvSpPr>
            <a:spLocks noGrp="1"/>
          </p:cNvSpPr>
          <p:nvPr>
            <p:ph sz="quarter" idx="1"/>
          </p:nvPr>
        </p:nvSpPr>
        <p:spPr>
          <a:xfrm>
            <a:off x="0" y="1981200"/>
            <a:ext cx="9144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3000" dirty="0" smtClean="0">
                <a:latin typeface="Arial" charset="0"/>
                <a:cs typeface="Arial" charset="0"/>
              </a:rPr>
              <a:t>Determine </a:t>
            </a:r>
            <a:r>
              <a:rPr lang="en-US" sz="3000" b="1" dirty="0" smtClean="0">
                <a:latin typeface="Arial" charset="0"/>
                <a:cs typeface="Arial" charset="0"/>
              </a:rPr>
              <a:t>significant</a:t>
            </a:r>
            <a:r>
              <a:rPr lang="en-US" sz="3000" dirty="0" smtClean="0">
                <a:latin typeface="Arial" charset="0"/>
                <a:cs typeface="Arial" charset="0"/>
              </a:rPr>
              <a:t> impact of E0200 behaviors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u="sng" dirty="0" smtClean="0">
                <a:latin typeface="Arial" charset="0"/>
                <a:cs typeface="Arial" charset="0"/>
              </a:rPr>
              <a:t>E0500: On Resident</a:t>
            </a:r>
            <a:r>
              <a:rPr lang="en-US" sz="2800" b="1" dirty="0" smtClean="0">
                <a:latin typeface="Arial" charset="0"/>
                <a:cs typeface="Arial" charset="0"/>
              </a:rPr>
              <a:t>:</a:t>
            </a:r>
          </a:p>
          <a:p>
            <a:pPr marL="1108710" lvl="2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Risk for physical illness or injury</a:t>
            </a:r>
          </a:p>
          <a:p>
            <a:pPr marL="1108710" lvl="2" indent="-514350" algn="just">
              <a:lnSpc>
                <a:spcPct val="11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Interfere with care</a:t>
            </a:r>
          </a:p>
          <a:p>
            <a:pPr marL="1129983" lvl="2" indent="-508000">
              <a:lnSpc>
                <a:spcPct val="11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Interfere with participation in activities or social interactions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sz="2800" b="1" u="sng" dirty="0" smtClean="0">
                <a:latin typeface="Arial" charset="0"/>
                <a:cs typeface="Arial" charset="0"/>
              </a:rPr>
              <a:t>E0600: On Others</a:t>
            </a:r>
            <a:r>
              <a:rPr lang="en-US" sz="2800" b="1" dirty="0" smtClean="0">
                <a:latin typeface="Arial" charset="0"/>
                <a:cs typeface="Arial" charset="0"/>
              </a:rPr>
              <a:t>:</a:t>
            </a:r>
          </a:p>
          <a:p>
            <a:pPr marL="1108710" lvl="2" indent="-514350">
              <a:lnSpc>
                <a:spcPct val="11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Risk for physical injury</a:t>
            </a:r>
          </a:p>
          <a:p>
            <a:pPr marL="1108710" lvl="2" indent="-514350">
              <a:lnSpc>
                <a:spcPct val="11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Intrude on privacy or activities</a:t>
            </a:r>
          </a:p>
          <a:p>
            <a:pPr marL="1108710" lvl="2" indent="-514350">
              <a:lnSpc>
                <a:spcPct val="110000"/>
              </a:lnSpc>
              <a:spcBef>
                <a:spcPts val="0"/>
              </a:spcBef>
              <a:buFont typeface="+mj-lt"/>
              <a:buAutoNum type="alphaUcPeriod"/>
              <a:defRPr/>
            </a:pPr>
            <a:r>
              <a:rPr lang="en-US" dirty="0" smtClean="0">
                <a:latin typeface="Arial" charset="0"/>
                <a:cs typeface="Arial" charset="0"/>
              </a:rPr>
              <a:t>Disrupt care or living </a:t>
            </a:r>
            <a:r>
              <a:rPr lang="en-US" sz="2600" dirty="0" smtClean="0">
                <a:latin typeface="Arial" charset="0"/>
                <a:cs typeface="Arial" charset="0"/>
              </a:rPr>
              <a:t>environment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915400" cy="1371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>
                <a:effectLst/>
                <a:latin typeface="Arial" charset="0"/>
                <a:cs typeface="Arial" charset="0"/>
              </a:rPr>
              <a:t>E0500 &amp; E0600</a:t>
            </a:r>
            <a:r>
              <a:rPr lang="en-US" dirty="0" smtClean="0">
                <a:effectLst/>
                <a:latin typeface="Arial" charset="0"/>
                <a:cs typeface="Arial" charset="0"/>
              </a:rPr>
              <a:t/>
            </a:r>
            <a:br>
              <a:rPr lang="en-US" dirty="0" smtClean="0">
                <a:effectLst/>
                <a:latin typeface="Arial" charset="0"/>
                <a:cs typeface="Arial" charset="0"/>
              </a:rPr>
            </a:br>
            <a:r>
              <a:rPr lang="en-US" sz="3100" dirty="0" smtClean="0">
                <a:effectLst/>
                <a:latin typeface="Arial" charset="0"/>
                <a:cs typeface="Arial" charset="0"/>
              </a:rPr>
              <a:t>Code 0. No   Code 1. Yes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26852"/>
          <a:stretch>
            <a:fillRect/>
          </a:stretch>
        </p:blipFill>
        <p:spPr>
          <a:xfrm>
            <a:off x="257036" y="1295400"/>
            <a:ext cx="8905107" cy="31083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 cstate="print"/>
          <a:srcRect r="46297"/>
          <a:stretch>
            <a:fillRect/>
          </a:stretch>
        </p:blipFill>
        <p:spPr bwMode="auto">
          <a:xfrm>
            <a:off x="2667000" y="3919538"/>
            <a:ext cx="6248400" cy="2938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E0500 - Impact on Resident</a:t>
            </a:r>
            <a:br>
              <a:rPr lang="en-US" dirty="0" smtClean="0">
                <a:effectLst/>
                <a:latin typeface="Arial" charset="0"/>
                <a:cs typeface="Arial" charset="0"/>
              </a:rPr>
            </a:br>
            <a:r>
              <a:rPr lang="en-US" dirty="0" smtClean="0">
                <a:effectLst/>
                <a:latin typeface="Arial" charset="0"/>
                <a:cs typeface="Arial" charset="0"/>
              </a:rPr>
              <a:t>Example </a:t>
            </a:r>
          </a:p>
        </p:txBody>
      </p:sp>
      <p:sp>
        <p:nvSpPr>
          <p:cNvPr id="27651" name="Rectangle 3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ja-JP" dirty="0" smtClean="0">
                <a:latin typeface="Arial" charset="0"/>
                <a:cs typeface="Arial" charset="0"/>
              </a:rPr>
              <a:t>A resident paces incessantly.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>
                <a:latin typeface="Arial" charset="0"/>
                <a:cs typeface="Arial" charset="0"/>
              </a:rPr>
              <a:t>When staff encourage him to sit at the dinner table, he returns to pacing after less than a minute, even after cueing and reminders. </a:t>
            </a:r>
          </a:p>
          <a:p>
            <a:pPr eaLnBrk="1" hangingPunct="1">
              <a:spcBef>
                <a:spcPct val="0"/>
              </a:spcBef>
            </a:pPr>
            <a:r>
              <a:rPr lang="en-US" altLang="ja-JP" dirty="0" smtClean="0">
                <a:latin typeface="Arial" charset="0"/>
                <a:cs typeface="Arial" charset="0"/>
              </a:rPr>
              <a:t>He is so restless that he cannot sit still long enough to feed himself or receive assistance in obtaining adequate nutrition.</a:t>
            </a:r>
          </a:p>
          <a:p>
            <a:pPr eaLnBrk="1" hangingPunct="1">
              <a:spcBef>
                <a:spcPct val="0"/>
              </a:spcBef>
            </a:pPr>
            <a:endParaRPr lang="en-US" altLang="ja-JP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How would you code E0500?</a:t>
            </a:r>
          </a:p>
          <a:p>
            <a:pPr marL="273050" indent="11113" eaLnBrk="1" hangingPunct="1">
              <a:spcBef>
                <a:spcPct val="0"/>
              </a:spcBef>
              <a:buNone/>
            </a:pPr>
            <a:r>
              <a:rPr lang="en-US" altLang="ja-JP" b="1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A. &amp; B. Code 1. Yes</a:t>
            </a:r>
          </a:p>
          <a:p>
            <a:pPr>
              <a:buFontTx/>
              <a:buChar char="•"/>
            </a:pPr>
            <a:endParaRPr lang="en-US" sz="1600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E0600 - Impact on Others</a:t>
            </a:r>
            <a:br>
              <a:rPr lang="en-US" dirty="0" smtClean="0">
                <a:effectLst/>
                <a:latin typeface="Arial" charset="0"/>
                <a:cs typeface="Arial" charset="0"/>
              </a:rPr>
            </a:br>
            <a:r>
              <a:rPr lang="en-US" dirty="0" smtClean="0">
                <a:effectLst/>
                <a:latin typeface="Arial" charset="0"/>
                <a:cs typeface="Arial" charset="0"/>
              </a:rPr>
              <a:t>Example</a:t>
            </a:r>
          </a:p>
        </p:txBody>
      </p:sp>
      <p:sp>
        <p:nvSpPr>
          <p:cNvPr id="28675" name="Rectangle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915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latin typeface="Arial" charset="0"/>
                <a:cs typeface="Arial" charset="0"/>
              </a:rPr>
              <a:t>A resident, when sitting in the hallway outside the community activity room, continually yells, repeating the same phrase.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dirty="0" smtClean="0">
                <a:latin typeface="Arial" charset="0"/>
                <a:cs typeface="Arial" charset="0"/>
              </a:rPr>
              <a:t>The yelling can be heard by other residents in hallways, activity and recreational areas but not in their private rooms.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altLang="ja-JP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How would you code E0600?</a:t>
            </a:r>
          </a:p>
          <a:p>
            <a:pPr marL="742950" lvl="1" indent="-285750">
              <a:buNone/>
            </a:pPr>
            <a:r>
              <a:rPr lang="en-US" altLang="ja-JP" b="1" dirty="0" smtClean="0">
                <a:solidFill>
                  <a:schemeClr val="tx2"/>
                </a:solidFill>
              </a:rPr>
              <a:t>A. </a:t>
            </a:r>
            <a:r>
              <a:rPr lang="en-US" altLang="ja-JP" b="1" dirty="0">
                <a:solidFill>
                  <a:schemeClr val="tx2"/>
                </a:solidFill>
              </a:rPr>
              <a:t>C</a:t>
            </a:r>
            <a:r>
              <a:rPr lang="en-US" altLang="ja-JP" b="1" dirty="0" smtClean="0">
                <a:solidFill>
                  <a:schemeClr val="tx2"/>
                </a:solidFill>
              </a:rPr>
              <a:t>ode 0. No</a:t>
            </a:r>
          </a:p>
          <a:p>
            <a:pPr marL="742950" lvl="1" indent="-285750">
              <a:buNone/>
            </a:pPr>
            <a:r>
              <a:rPr lang="en-US" altLang="ja-JP" b="1" dirty="0" smtClean="0">
                <a:solidFill>
                  <a:schemeClr val="tx2"/>
                </a:solidFill>
              </a:rPr>
              <a:t>B. &amp; C. Code 1. Yes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E0800: Rejection of Care</a:t>
            </a:r>
            <a:br>
              <a:rPr lang="en-US" dirty="0" smtClean="0">
                <a:effectLst/>
                <a:latin typeface="Arial" charset="0"/>
                <a:cs typeface="Arial" charset="0"/>
              </a:rPr>
            </a:br>
            <a:r>
              <a:rPr lang="en-US" dirty="0" smtClean="0">
                <a:effectLst/>
                <a:latin typeface="Arial" charset="0"/>
                <a:cs typeface="Arial" charset="0"/>
              </a:rPr>
              <a:t>Goals for Health &amp; Well-Being</a:t>
            </a:r>
          </a:p>
        </p:txBody>
      </p:sp>
      <p:sp>
        <p:nvSpPr>
          <p:cNvPr id="29699" name="Rectangle 3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915400" cy="495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Goals reflect resident’s wishes and objectives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for health, function, and life satisfaction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Care preferences reflect desires, wishes, inclinations, or choices for care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Preferences </a:t>
            </a:r>
            <a:r>
              <a:rPr lang="en-US" b="1" u="sng" dirty="0" smtClean="0">
                <a:latin typeface="Arial" charset="0"/>
                <a:cs typeface="Arial" charset="0"/>
              </a:rPr>
              <a:t>do not </a:t>
            </a:r>
            <a:r>
              <a:rPr lang="en-US" dirty="0" smtClean="0">
                <a:latin typeface="Arial" charset="0"/>
                <a:cs typeface="Arial" charset="0"/>
              </a:rPr>
              <a:t>have to appear logical or rational to clinician, or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based on facts or scientific knowledge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consistent with “good judgment” </a:t>
            </a: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Understand that behavioral symptoms may cause distress to the resident, other residents, staff or environment</a:t>
            </a:r>
          </a:p>
          <a:p>
            <a:r>
              <a:rPr lang="en-US" dirty="0" smtClean="0"/>
              <a:t>Understand how to code Section E correctly</a:t>
            </a:r>
          </a:p>
          <a:p>
            <a:r>
              <a:rPr lang="en-US" dirty="0" smtClean="0"/>
              <a:t>Understand that care planning </a:t>
            </a:r>
            <a:r>
              <a:rPr lang="en-US" smtClean="0"/>
              <a:t>should be </a:t>
            </a:r>
            <a:r>
              <a:rPr lang="en-US" dirty="0" smtClean="0"/>
              <a:t>focused on minimizing </a:t>
            </a:r>
            <a:r>
              <a:rPr lang="en-US" smtClean="0"/>
              <a:t>the behaviors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56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r>
              <a:rPr lang="en-US" dirty="0" smtClean="0"/>
              <a:t>E0800: Rejection of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915400" cy="5334000"/>
          </a:xfrm>
        </p:spPr>
        <p:txBody>
          <a:bodyPr>
            <a:noAutofit/>
          </a:bodyPr>
          <a:lstStyle/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Rejection of care </a:t>
            </a:r>
            <a:r>
              <a:rPr lang="en-US" sz="2800" dirty="0" smtClean="0"/>
              <a:t>– Interrupts or interferes with delivery or receipt of care by:</a:t>
            </a:r>
          </a:p>
          <a:p>
            <a:pPr lvl="1"/>
            <a:r>
              <a:rPr lang="en-US" sz="2800" dirty="0" smtClean="0"/>
              <a:t>Verbally declining or statements of refusal</a:t>
            </a:r>
          </a:p>
          <a:p>
            <a:pPr lvl="1"/>
            <a:r>
              <a:rPr lang="en-US" sz="2800" dirty="0" smtClean="0"/>
              <a:t>Physical behaviors that convey aversion to, result in avoidance of, or interfere with receipt of care</a:t>
            </a:r>
          </a:p>
          <a:p>
            <a:pPr marL="320040" lvl="1" indent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E0800: Rejection of Care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838200"/>
            <a:ext cx="8915400" cy="6324600"/>
          </a:xfrm>
        </p:spPr>
        <p:txBody>
          <a:bodyPr>
            <a:noAutofit/>
          </a:bodyPr>
          <a:lstStyle/>
          <a:p>
            <a:pPr marL="339725" indent="-339725" eaLnBrk="1" hangingPunct="1">
              <a:spcBef>
                <a:spcPts val="0"/>
              </a:spcBef>
              <a:defRPr/>
            </a:pPr>
            <a:endParaRPr lang="en-US" dirty="0" smtClean="0"/>
          </a:p>
          <a:p>
            <a:pPr marL="339725" indent="-339725" eaLnBrk="1" hangingPunct="1">
              <a:spcBef>
                <a:spcPts val="0"/>
              </a:spcBef>
              <a:defRPr/>
            </a:pPr>
            <a:r>
              <a:rPr lang="en-US" dirty="0" smtClean="0"/>
              <a:t>When </a:t>
            </a:r>
            <a:r>
              <a:rPr lang="en-US" dirty="0" smtClean="0"/>
              <a:t>rejection of care first identified during look back period:</a:t>
            </a:r>
          </a:p>
          <a:p>
            <a:pPr marL="614045" lvl="1" indent="-339725">
              <a:spcBef>
                <a:spcPts val="0"/>
              </a:spcBef>
              <a:defRPr/>
            </a:pPr>
            <a:r>
              <a:rPr lang="en-US" dirty="0" smtClean="0"/>
              <a:t>Investigate &amp; determine resident </a:t>
            </a:r>
            <a:r>
              <a:rPr lang="en-US" b="1" u="sng" dirty="0" smtClean="0"/>
              <a:t>choice</a:t>
            </a:r>
          </a:p>
          <a:p>
            <a:pPr marL="595313" lvl="1" indent="-339725" eaLnBrk="1" hangingPunct="1">
              <a:spcBef>
                <a:spcPts val="0"/>
              </a:spcBef>
              <a:defRPr/>
            </a:pPr>
            <a:r>
              <a:rPr lang="en-US" dirty="0" smtClean="0"/>
              <a:t>Provide education</a:t>
            </a:r>
          </a:p>
          <a:p>
            <a:pPr marL="595313" lvl="1" indent="-339725" eaLnBrk="1" hangingPunct="1">
              <a:spcBef>
                <a:spcPts val="0"/>
              </a:spcBef>
              <a:defRPr/>
            </a:pPr>
            <a:r>
              <a:rPr lang="en-US" sz="3200" dirty="0" smtClean="0"/>
              <a:t>If remains resident choice, include in plan of care</a:t>
            </a:r>
          </a:p>
          <a:p>
            <a:pPr marL="595313" lvl="1" indent="-339725" eaLnBrk="1" hangingPunct="1">
              <a:spcBef>
                <a:spcPts val="0"/>
              </a:spcBef>
              <a:defRPr/>
            </a:pPr>
            <a:r>
              <a:rPr lang="en-US" sz="3200" dirty="0" smtClean="0"/>
              <a:t>May need to provide alternative care and approaches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marL="347663" lvl="2" indent="0">
              <a:spcBef>
                <a:spcPct val="0"/>
              </a:spcBef>
              <a:buClr>
                <a:schemeClr val="accent2"/>
              </a:buClr>
              <a:buNone/>
            </a:pPr>
            <a:endParaRPr lang="en-US" sz="3200" dirty="0">
              <a:latin typeface="Arial" charset="0"/>
              <a:cs typeface="Arial" charset="0"/>
            </a:endParaRPr>
          </a:p>
          <a:p>
            <a:pPr marL="595313" lvl="1" indent="-339725" eaLnBrk="1" hangingPunct="1">
              <a:spcBef>
                <a:spcPts val="0"/>
              </a:spcBef>
              <a:defRPr/>
            </a:pPr>
            <a:endParaRPr lang="en-US" dirty="0" smtClean="0"/>
          </a:p>
          <a:p>
            <a:pPr marL="255588" lvl="1" indent="0" eaLnBrk="1" hangingPunct="1">
              <a:spcBef>
                <a:spcPts val="0"/>
              </a:spcBef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36"/>
            <a:ext cx="9096703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E0800: Rejection of Care</a:t>
            </a:r>
            <a:endParaRPr lang="en-US" dirty="0"/>
          </a:p>
        </p:txBody>
      </p:sp>
      <p:sp>
        <p:nvSpPr>
          <p:cNvPr id="35842" name="Content Placeholder 1"/>
          <p:cNvSpPr>
            <a:spLocks noGrp="1"/>
          </p:cNvSpPr>
          <p:nvPr>
            <p:ph sz="quarter" idx="1"/>
          </p:nvPr>
        </p:nvSpPr>
        <p:spPr>
          <a:xfrm>
            <a:off x="137948" y="762001"/>
            <a:ext cx="9006052" cy="3810000"/>
          </a:xfrm>
        </p:spPr>
        <p:txBody>
          <a:bodyPr>
            <a:normAutofit fontScale="92500" lnSpcReduction="10000"/>
          </a:bodyPr>
          <a:lstStyle/>
          <a:p>
            <a:pPr marL="339725" indent="-339725" eaLnBrk="1" hangingPunct="1">
              <a:spcBef>
                <a:spcPts val="0"/>
              </a:spcBef>
            </a:pPr>
            <a:r>
              <a:rPr lang="en-US" sz="3500" b="1" dirty="0" smtClean="0">
                <a:latin typeface="Arial" charset="0"/>
                <a:cs typeface="Arial" charset="0"/>
              </a:rPr>
              <a:t>Number of days </a:t>
            </a:r>
            <a:r>
              <a:rPr lang="en-US" sz="3500" dirty="0" smtClean="0">
                <a:latin typeface="Arial" charset="0"/>
                <a:cs typeface="Arial" charset="0"/>
              </a:rPr>
              <a:t>in look-back period resident exhibited rejection of evaluation or care consistent with resident’s goals.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3500" dirty="0" smtClean="0">
              <a:latin typeface="Arial" charset="0"/>
              <a:cs typeface="Arial" charset="0"/>
            </a:endParaRPr>
          </a:p>
          <a:p>
            <a:pPr marL="339725" indent="-339725" eaLnBrk="1" hangingPunct="1">
              <a:spcBef>
                <a:spcPts val="0"/>
              </a:spcBef>
            </a:pPr>
            <a:r>
              <a:rPr lang="en-US" sz="3500" b="1" dirty="0" smtClean="0">
                <a:latin typeface="Arial" charset="0"/>
                <a:cs typeface="Arial" charset="0"/>
              </a:rPr>
              <a:t>Code 0. </a:t>
            </a:r>
            <a:r>
              <a:rPr lang="en-US" sz="3500" dirty="0" smtClean="0">
                <a:latin typeface="Arial" charset="0"/>
                <a:cs typeface="Arial" charset="0"/>
              </a:rPr>
              <a:t>Behavior not exhibited </a:t>
            </a:r>
          </a:p>
          <a:p>
            <a:pPr marL="339725" indent="-339725" eaLnBrk="1" hangingPunct="1">
              <a:spcBef>
                <a:spcPts val="0"/>
              </a:spcBef>
            </a:pPr>
            <a:r>
              <a:rPr lang="en-US" sz="3500" b="1" dirty="0" smtClean="0">
                <a:latin typeface="Arial" charset="0"/>
                <a:cs typeface="Arial" charset="0"/>
              </a:rPr>
              <a:t>Code 1. </a:t>
            </a:r>
            <a:r>
              <a:rPr lang="en-US" sz="3500" dirty="0" smtClean="0">
                <a:latin typeface="Arial" charset="0"/>
                <a:cs typeface="Arial" charset="0"/>
              </a:rPr>
              <a:t>1-3 days</a:t>
            </a:r>
          </a:p>
          <a:p>
            <a:pPr marL="339725" indent="-339725" eaLnBrk="1" hangingPunct="1">
              <a:spcBef>
                <a:spcPts val="0"/>
              </a:spcBef>
            </a:pPr>
            <a:r>
              <a:rPr lang="en-US" sz="3500" b="1" dirty="0" smtClean="0">
                <a:latin typeface="Arial" charset="0"/>
                <a:cs typeface="Arial" charset="0"/>
              </a:rPr>
              <a:t>Code 2. </a:t>
            </a:r>
            <a:r>
              <a:rPr lang="en-US" sz="3500" dirty="0" smtClean="0">
                <a:latin typeface="Arial" charset="0"/>
                <a:cs typeface="Arial" charset="0"/>
              </a:rPr>
              <a:t>4-6 days</a:t>
            </a:r>
          </a:p>
          <a:p>
            <a:pPr marL="339725" indent="-339725" eaLnBrk="1" hangingPunct="1">
              <a:spcBef>
                <a:spcPts val="0"/>
              </a:spcBef>
            </a:pPr>
            <a:r>
              <a:rPr lang="en-US" sz="3500" b="1" dirty="0" smtClean="0">
                <a:latin typeface="Arial" charset="0"/>
                <a:cs typeface="Arial" charset="0"/>
              </a:rPr>
              <a:t>Code 3. </a:t>
            </a:r>
            <a:r>
              <a:rPr lang="en-US" sz="3500" dirty="0" smtClean="0">
                <a:latin typeface="Arial" charset="0"/>
                <a:cs typeface="Arial" charset="0"/>
              </a:rPr>
              <a:t>Daily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9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39725" indent="-339725" eaLnBrk="1" hangingPunct="1">
              <a:spcBef>
                <a:spcPts val="0"/>
              </a:spcBef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marL="339725" indent="-339725" eaLnBrk="1" hangingPunct="1">
              <a:spcBef>
                <a:spcPts val="0"/>
              </a:spcBef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1"/>
            <a:ext cx="7467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17638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E0800: Rejection of Care Presence &amp; Frequency – Example</a:t>
            </a:r>
            <a:endParaRPr lang="en-US" dirty="0"/>
          </a:p>
        </p:txBody>
      </p:sp>
      <p:sp>
        <p:nvSpPr>
          <p:cNvPr id="36867" name="Content Placeholder 3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92500" lnSpcReduction="10000"/>
          </a:bodyPr>
          <a:lstStyle/>
          <a:p>
            <a:pPr marL="231775" indent="-231775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ja-JP" sz="2900" dirty="0" smtClean="0">
                <a:latin typeface="Arial" charset="0"/>
                <a:cs typeface="Arial" charset="0"/>
              </a:rPr>
              <a:t>A resident with heart failure who recently returned to </a:t>
            </a:r>
            <a:br>
              <a:rPr lang="en-US" altLang="ja-JP" sz="2900" dirty="0" smtClean="0">
                <a:latin typeface="Arial" charset="0"/>
                <a:cs typeface="Arial" charset="0"/>
              </a:rPr>
            </a:br>
            <a:r>
              <a:rPr lang="en-US" altLang="ja-JP" sz="2900" dirty="0" smtClean="0">
                <a:latin typeface="Arial" charset="0"/>
                <a:cs typeface="Arial" charset="0"/>
              </a:rPr>
              <a:t>the nursing home after surgical repair of a hip fracture </a:t>
            </a:r>
            <a:br>
              <a:rPr lang="en-US" altLang="ja-JP" sz="2900" dirty="0" smtClean="0">
                <a:latin typeface="Arial" charset="0"/>
                <a:cs typeface="Arial" charset="0"/>
              </a:rPr>
            </a:br>
            <a:r>
              <a:rPr lang="en-US" altLang="ja-JP" sz="2900" dirty="0" smtClean="0">
                <a:latin typeface="Arial" charset="0"/>
                <a:cs typeface="Arial" charset="0"/>
              </a:rPr>
              <a:t>is offered physical therapy and declines.</a:t>
            </a:r>
          </a:p>
          <a:p>
            <a:pPr marL="231775" indent="-231775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ja-JP" sz="2900" dirty="0" smtClean="0">
                <a:latin typeface="Arial" charset="0"/>
                <a:cs typeface="Arial" charset="0"/>
              </a:rPr>
              <a:t>She says that she gets too short of breath when she tries to walk even a short distance, making physical therapy intolerable.</a:t>
            </a:r>
          </a:p>
          <a:p>
            <a:pPr marL="231775" indent="-231775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ja-JP" sz="2900" dirty="0" smtClean="0">
                <a:latin typeface="Arial" charset="0"/>
                <a:cs typeface="Arial" charset="0"/>
              </a:rPr>
              <a:t>She does not expect to walk again and does not want to try. </a:t>
            </a:r>
          </a:p>
          <a:p>
            <a:pPr marL="231775" indent="-231775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altLang="ja-JP" sz="2900" dirty="0" smtClean="0">
                <a:latin typeface="Arial" charset="0"/>
                <a:cs typeface="Arial" charset="0"/>
              </a:rPr>
              <a:t>Her physician has discussed this with her and has indicated that her prognosis for regaining ambulatory function is poor.</a:t>
            </a:r>
          </a:p>
          <a:p>
            <a:pPr marL="339725" indent="-339725" algn="ctr" eaLnBrk="1" hangingPunct="1">
              <a:lnSpc>
                <a:spcPct val="11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en-US" altLang="ja-JP" sz="2900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How would you code 0800?</a:t>
            </a:r>
          </a:p>
          <a:p>
            <a:pPr marL="339725" indent="-55563">
              <a:lnSpc>
                <a:spcPct val="110000"/>
              </a:lnSpc>
              <a:spcBef>
                <a:spcPct val="0"/>
              </a:spcBef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Code 0. Behavior not exhibited</a:t>
            </a:r>
            <a:endParaRPr lang="en-US" sz="29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E0800: Rejection of Care Presence &amp; Frequency – Example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>
            <a:noAutofit/>
          </a:bodyPr>
          <a:lstStyle/>
          <a:p>
            <a:pPr marL="225425" indent="-225425" eaLnBrk="1" hangingPunct="1">
              <a:spcBef>
                <a:spcPts val="0"/>
              </a:spcBef>
              <a:defRPr/>
            </a:pPr>
            <a:r>
              <a:rPr lang="en-US" altLang="ja-JP" sz="2700" dirty="0" smtClean="0"/>
              <a:t>A resident goes to bed at night without changing out of the clothes he wore during the day.</a:t>
            </a:r>
          </a:p>
          <a:p>
            <a:pPr marL="225425" indent="-225425" eaLnBrk="1" hangingPunct="1">
              <a:spcBef>
                <a:spcPts val="0"/>
              </a:spcBef>
              <a:defRPr/>
            </a:pPr>
            <a:r>
              <a:rPr lang="en-US" altLang="ja-JP" sz="2700" dirty="0" smtClean="0"/>
              <a:t>When a nursing assistant offers to help him get undressed, he declines, stating that he prefers to sleep in his clothes tonight.</a:t>
            </a:r>
          </a:p>
          <a:p>
            <a:pPr marL="225425" indent="-225425" eaLnBrk="1" hangingPunct="1">
              <a:spcBef>
                <a:spcPts val="0"/>
              </a:spcBef>
              <a:defRPr/>
            </a:pPr>
            <a:r>
              <a:rPr lang="en-US" altLang="ja-JP" sz="2700" dirty="0" smtClean="0"/>
              <a:t>The clothes are wet with urine.</a:t>
            </a:r>
          </a:p>
          <a:p>
            <a:pPr marL="225425" indent="-225425" eaLnBrk="1" hangingPunct="1">
              <a:spcBef>
                <a:spcPts val="0"/>
              </a:spcBef>
              <a:defRPr/>
            </a:pPr>
            <a:r>
              <a:rPr lang="en-US" altLang="ja-JP" sz="2700" dirty="0" smtClean="0"/>
              <a:t>This has happened 2 of the past 7 days.</a:t>
            </a:r>
          </a:p>
          <a:p>
            <a:pPr marL="225425" indent="-225425" eaLnBrk="1" hangingPunct="1">
              <a:spcBef>
                <a:spcPts val="0"/>
              </a:spcBef>
              <a:defRPr/>
            </a:pPr>
            <a:r>
              <a:rPr lang="en-US" altLang="ja-JP" sz="2700" dirty="0" smtClean="0"/>
              <a:t>The resident was previously meticulous, recently has expressed embarrassment at being incontinent, and has care goals that include maintaining personal hygiene and skin integrity. </a:t>
            </a:r>
          </a:p>
          <a:p>
            <a:pPr marL="1941513" lvl="4" indent="-1941513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altLang="ja-JP" sz="2700" b="1" dirty="0" smtClean="0">
                <a:solidFill>
                  <a:schemeClr val="accent2"/>
                </a:solidFill>
              </a:rPr>
              <a:t>How would you code E0800?</a:t>
            </a:r>
          </a:p>
          <a:p>
            <a:pPr marL="1941513" lvl="4" indent="-1657350">
              <a:spcBef>
                <a:spcPts val="0"/>
              </a:spcBef>
              <a:buNone/>
              <a:defRPr/>
            </a:pPr>
            <a:r>
              <a:rPr lang="en-US" sz="2400" b="1" dirty="0" smtClean="0">
                <a:solidFill>
                  <a:schemeClr val="accent1"/>
                </a:solidFill>
                <a:latin typeface="Arial" charset="0"/>
              </a:rPr>
              <a:t>Code 1. Behavior of this type occurred 1-3 days</a:t>
            </a:r>
            <a:endParaRPr lang="en-US" altLang="ja-JP" sz="2700" b="1" dirty="0" smtClean="0">
              <a:solidFill>
                <a:schemeClr val="accent1"/>
              </a:solidFill>
            </a:endParaRPr>
          </a:p>
          <a:p>
            <a:pPr marL="1941513" lvl="4" indent="-1941513" eaLnBrk="1" hangingPunct="1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E0900: Wandering </a:t>
            </a:r>
            <a:br>
              <a:rPr lang="en-US" dirty="0" smtClean="0"/>
            </a:br>
            <a:r>
              <a:rPr lang="en-US" dirty="0" smtClean="0"/>
              <a:t> Presence &amp; Frequency </a:t>
            </a:r>
            <a:endParaRPr lang="en-US" dirty="0"/>
          </a:p>
        </p:txBody>
      </p:sp>
      <p:sp>
        <p:nvSpPr>
          <p:cNvPr id="38914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915400" cy="5181600"/>
          </a:xfrm>
        </p:spPr>
        <p:txBody>
          <a:bodyPr>
            <a:noAutofit/>
          </a:bodyPr>
          <a:lstStyle/>
          <a:p>
            <a:pPr marL="339725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Act of moving from place to place with or without specified course or known direction</a:t>
            </a:r>
          </a:p>
          <a:p>
            <a:pPr marL="339725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May or may not be:</a:t>
            </a:r>
          </a:p>
          <a:p>
            <a:pPr marL="614045" lvl="1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aimless</a:t>
            </a:r>
          </a:p>
          <a:p>
            <a:pPr marL="614045" lvl="1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driven by confused thoughts or delusional ideas</a:t>
            </a:r>
          </a:p>
          <a:p>
            <a:pPr marL="339725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May be:</a:t>
            </a:r>
          </a:p>
          <a:p>
            <a:pPr marL="614045" lvl="1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oblivious to physical or safety needs</a:t>
            </a:r>
          </a:p>
          <a:p>
            <a:pPr marL="614045" lvl="1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for purpose such as searching but not knowing direction or location</a:t>
            </a:r>
          </a:p>
          <a:p>
            <a:pPr marL="339725" indent="-339725">
              <a:spcBef>
                <a:spcPts val="0"/>
              </a:spcBef>
            </a:pPr>
            <a:r>
              <a:rPr lang="en-US" sz="2800" dirty="0" smtClean="0">
                <a:latin typeface="Arial" charset="0"/>
                <a:cs typeface="Arial" charset="0"/>
              </a:rPr>
              <a:t>May occur even if resident in locked unit</a:t>
            </a:r>
          </a:p>
          <a:p>
            <a:pPr marL="339725" indent="-339725">
              <a:spcBef>
                <a:spcPts val="0"/>
              </a:spcBef>
            </a:pPr>
            <a:r>
              <a:rPr lang="en-US" altLang="zh-CN" sz="2800" dirty="0" smtClean="0">
                <a:latin typeface="Arial" charset="0"/>
                <a:ea typeface="SimSun" pitchFamily="2" charset="-122"/>
                <a:cs typeface="Arial" charset="0"/>
              </a:rPr>
              <a:t>Pacing/ traveling via planned course not wandering</a:t>
            </a:r>
          </a:p>
          <a:p>
            <a:pPr marL="339725" indent="-339725">
              <a:spcBef>
                <a:spcPts val="0"/>
              </a:spcBef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E0900: Wandering </a:t>
            </a:r>
            <a:br>
              <a:rPr lang="en-US" dirty="0" smtClean="0"/>
            </a:br>
            <a:r>
              <a:rPr lang="en-US" dirty="0" smtClean="0"/>
              <a:t>Presence &amp; Frequency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839200" cy="4525963"/>
          </a:xfrm>
        </p:spPr>
        <p:txBody>
          <a:bodyPr/>
          <a:lstStyle/>
          <a:p>
            <a:pPr marL="339725" indent="-339725" eaLnBrk="1" hangingPunct="1">
              <a:spcBef>
                <a:spcPts val="0"/>
              </a:spcBef>
              <a:defRPr/>
            </a:pPr>
            <a:r>
              <a:rPr lang="en-US" sz="2900" dirty="0" smtClean="0"/>
              <a:t>Did wandering occur &amp; if occurred, how frequently</a:t>
            </a:r>
          </a:p>
          <a:p>
            <a:pPr marL="347663" indent="-347663" eaLnBrk="1" hangingPunct="1">
              <a:spcBef>
                <a:spcPts val="0"/>
              </a:spcBef>
              <a:defRPr/>
            </a:pPr>
            <a:r>
              <a:rPr lang="en-US" sz="2900" b="1" dirty="0" smtClean="0"/>
              <a:t>Code 0.</a:t>
            </a:r>
            <a:r>
              <a:rPr lang="en-US" sz="2900" dirty="0" smtClean="0"/>
              <a:t> Behavior </a:t>
            </a:r>
            <a:r>
              <a:rPr lang="en-US" sz="2900" b="1" u="sng" dirty="0" smtClean="0"/>
              <a:t>not</a:t>
            </a:r>
            <a:r>
              <a:rPr lang="en-US" sz="2900" dirty="0" smtClean="0"/>
              <a:t> exhibited</a:t>
            </a:r>
          </a:p>
          <a:p>
            <a:pPr marL="660401" lvl="1" indent="-206375" eaLnBrk="1" hangingPunct="1">
              <a:spcBef>
                <a:spcPts val="0"/>
              </a:spcBef>
              <a:defRPr/>
            </a:pPr>
            <a:r>
              <a:rPr lang="en-US" sz="2900" b="1" dirty="0" smtClean="0">
                <a:solidFill>
                  <a:srgbClr val="FF0000"/>
                </a:solidFill>
                <a:sym typeface="Wingdings" pitchFamily="2" charset="2"/>
              </a:rPr>
              <a:t> SKIP </a:t>
            </a:r>
            <a:r>
              <a:rPr lang="en-US" sz="2900" dirty="0" smtClean="0">
                <a:sym typeface="Wingdings" pitchFamily="2" charset="2"/>
              </a:rPr>
              <a:t>to E1100:Change in Behavioral or Other Symptoms</a:t>
            </a:r>
          </a:p>
          <a:p>
            <a:pPr marL="404813" indent="-404813" eaLnBrk="1" hangingPunct="1">
              <a:spcBef>
                <a:spcPts val="0"/>
              </a:spcBef>
              <a:defRPr/>
            </a:pPr>
            <a:r>
              <a:rPr lang="en-US" sz="2900" b="1" dirty="0" smtClean="0"/>
              <a:t>Code 1. </a:t>
            </a:r>
            <a:r>
              <a:rPr lang="en-US" sz="2900" dirty="0" smtClean="0"/>
              <a:t>Behavior exhibited 1-3 days</a:t>
            </a:r>
          </a:p>
          <a:p>
            <a:pPr marL="404813" indent="-404813" eaLnBrk="1" hangingPunct="1">
              <a:spcBef>
                <a:spcPts val="0"/>
              </a:spcBef>
              <a:defRPr/>
            </a:pPr>
            <a:r>
              <a:rPr lang="en-US" sz="2900" b="1" dirty="0" smtClean="0"/>
              <a:t>Code 2. </a:t>
            </a:r>
            <a:r>
              <a:rPr lang="en-US" sz="2900" dirty="0" smtClean="0"/>
              <a:t>Behavior exhibited 4-6 days, but not daily</a:t>
            </a:r>
          </a:p>
          <a:p>
            <a:pPr marL="404813" indent="-404813" eaLnBrk="1" hangingPunct="1">
              <a:spcBef>
                <a:spcPts val="0"/>
              </a:spcBef>
              <a:defRPr/>
            </a:pPr>
            <a:r>
              <a:rPr lang="en-US" sz="2900" b="1" dirty="0" smtClean="0"/>
              <a:t>Code 3. </a:t>
            </a:r>
            <a:r>
              <a:rPr lang="en-US" sz="2900" dirty="0" smtClean="0"/>
              <a:t>Behavior exhibited daily </a:t>
            </a:r>
          </a:p>
          <a:p>
            <a:pPr>
              <a:spcBef>
                <a:spcPts val="0"/>
              </a:spcBef>
              <a:defRPr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31480"/>
          <a:stretch>
            <a:fillRect/>
          </a:stretch>
        </p:blipFill>
        <p:spPr bwMode="auto">
          <a:xfrm>
            <a:off x="0" y="5029200"/>
            <a:ext cx="9050338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E1000: Wandering – Impact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2542"/>
          <a:stretch>
            <a:fillRect/>
          </a:stretch>
        </p:blipFill>
        <p:spPr>
          <a:xfrm>
            <a:off x="0" y="5230681"/>
            <a:ext cx="9144772" cy="162732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762001"/>
            <a:ext cx="8915400" cy="5476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1"/>
              </a:buClr>
              <a:buSzPct val="95000"/>
              <a:buFontTx/>
              <a:buAutoNum type="alphaUcPeriod"/>
              <a:defRPr/>
            </a:pPr>
            <a:r>
              <a:rPr lang="en-US" sz="2400" b="1" dirty="0"/>
              <a:t>Does Wandering place resident at significant risk of getting to a potentially dangerous place</a:t>
            </a:r>
            <a:r>
              <a:rPr lang="en-US" sz="2400" dirty="0"/>
              <a:t>?</a:t>
            </a:r>
          </a:p>
          <a:p>
            <a:pPr lvl="1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  <a:r>
              <a:rPr lang="en-US" sz="2400" b="1" dirty="0"/>
              <a:t>Code 1. Yes</a:t>
            </a:r>
            <a:r>
              <a:rPr lang="en-US" sz="2400" dirty="0"/>
              <a:t>. Includes but not limited to: outside facility </a:t>
            </a:r>
            <a:endParaRPr lang="en-US" sz="2400" dirty="0" smtClean="0"/>
          </a:p>
          <a:p>
            <a:pPr lvl="1">
              <a:buClr>
                <a:schemeClr val="accent1"/>
              </a:buClr>
              <a:defRPr/>
            </a:pPr>
            <a:r>
              <a:rPr lang="en-US" sz="2400" dirty="0"/>
              <a:t> </a:t>
            </a:r>
            <a:r>
              <a:rPr lang="en-US" sz="2400" dirty="0" smtClean="0"/>
              <a:t> where </a:t>
            </a:r>
            <a:r>
              <a:rPr lang="en-US" sz="2400" dirty="0"/>
              <a:t>heavy traffic or into room of another resident </a:t>
            </a:r>
            <a:r>
              <a:rPr lang="en-US" sz="2400" dirty="0" smtClean="0"/>
              <a:t>with</a:t>
            </a:r>
          </a:p>
          <a:p>
            <a:pPr lvl="1">
              <a:buClr>
                <a:schemeClr val="accent1"/>
              </a:buClr>
              <a:defRPr/>
            </a:pP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dementia known for physically aggressive toward intruders.  </a:t>
            </a:r>
          </a:p>
          <a:p>
            <a:pPr marL="514350" indent="-514350">
              <a:buClr>
                <a:schemeClr val="accent1"/>
              </a:buClr>
              <a:buSzPct val="95000"/>
              <a:buFont typeface="+mj-lt"/>
              <a:buAutoNum type="alphaUcPeriod"/>
              <a:defRPr/>
            </a:pPr>
            <a:r>
              <a:rPr lang="en-US" sz="2400" b="1" dirty="0" smtClean="0"/>
              <a:t>Does </a:t>
            </a:r>
            <a:r>
              <a:rPr lang="en-US" sz="2400" b="1" dirty="0"/>
              <a:t>Wandering significantly intrude on privacy or activities of others?</a:t>
            </a:r>
          </a:p>
          <a:p>
            <a:pPr marL="631825" lvl="1" indent="-174625"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400" b="1" dirty="0"/>
              <a:t>Code 1. </a:t>
            </a:r>
            <a:r>
              <a:rPr lang="en-US" sz="2400" b="1" dirty="0" smtClean="0"/>
              <a:t>Yes.</a:t>
            </a:r>
            <a:r>
              <a:rPr lang="en-US" sz="2400" dirty="0" smtClean="0"/>
              <a:t> </a:t>
            </a:r>
            <a:r>
              <a:rPr lang="en-US" sz="2400" dirty="0"/>
              <a:t>Violates other residents’ privacy or interrupts their performance of  ADLs or limits engagement in or enjoyment of social or recreational activities, </a:t>
            </a:r>
            <a:r>
              <a:rPr lang="en-US" sz="2400" u="sng" dirty="0"/>
              <a:t>whether or not other resident complains or communicates displeasure or annoyance. </a:t>
            </a:r>
          </a:p>
          <a:p>
            <a:pPr marL="514350" indent="-514350">
              <a:defRPr/>
            </a:pPr>
            <a:endParaRPr lang="en-US" sz="2400" dirty="0"/>
          </a:p>
          <a:p>
            <a:pPr marL="514350" indent="-514350">
              <a:defRPr/>
            </a:pP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E1000: Wandering – Impact 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3010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915400" cy="556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A resident wanders away from the nursing home in his pajamas at 3 a.m.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When staff members talk to him, he insists he is looking for his wife.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This elopement behavior had occurred when he was living at home, and on one occasion he became lost and was missing for 3 days, leading his family to choose nursing home admission for his personal safety. </a:t>
            </a:r>
          </a:p>
          <a:p>
            <a:pPr>
              <a:spcBef>
                <a:spcPts val="0"/>
              </a:spcBef>
            </a:pPr>
            <a:endParaRPr lang="en-US" altLang="ja-JP" dirty="0" smtClean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altLang="ja-JP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How would you code E1000?</a:t>
            </a:r>
          </a:p>
          <a:p>
            <a:pPr marL="273050" indent="11113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Code 1. Yes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E1100: Change in Behavioral or Other Symptoms  </a:t>
            </a:r>
            <a:endParaRPr lang="en-US" dirty="0"/>
          </a:p>
        </p:txBody>
      </p:sp>
      <p:sp>
        <p:nvSpPr>
          <p:cNvPr id="44034" name="Content Placeholder 1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8839200" cy="5334000"/>
          </a:xfrm>
        </p:spPr>
        <p:txBody>
          <a:bodyPr>
            <a:normAutofit/>
          </a:bodyPr>
          <a:lstStyle/>
          <a:p>
            <a:pPr marL="339725" indent="-339725" eaLnBrk="1" hangingPunct="1">
              <a:spcBef>
                <a:spcPts val="0"/>
              </a:spcBef>
            </a:pPr>
            <a:endParaRPr lang="en-US" dirty="0" smtClean="0">
              <a:latin typeface="Arial" charset="0"/>
              <a:cs typeface="Arial" charset="0"/>
            </a:endParaRPr>
          </a:p>
          <a:p>
            <a:pPr marL="339725" indent="-339725"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Important </a:t>
            </a:r>
            <a:r>
              <a:rPr lang="en-US" dirty="0" smtClean="0">
                <a:latin typeface="Arial" charset="0"/>
                <a:cs typeface="Arial" charset="0"/>
              </a:rPr>
              <a:t>indicator </a:t>
            </a:r>
          </a:p>
          <a:p>
            <a:pPr marL="801688" lvl="1" indent="-347663"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Change in health status or environmental stimuli</a:t>
            </a:r>
          </a:p>
          <a:p>
            <a:pPr marL="801688" lvl="1" indent="-347663"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Positive response to or adverse effects of treatment</a:t>
            </a:r>
          </a:p>
          <a:p>
            <a:pPr marL="339725" indent="-339725" eaLnBrk="1" hangingPunct="1">
              <a:spcBef>
                <a:spcPts val="0"/>
              </a:spcBef>
            </a:pPr>
            <a:r>
              <a:rPr lang="en-US" altLang="ja-JP" dirty="0" smtClean="0">
                <a:latin typeface="Arial" charset="0"/>
                <a:cs typeface="Arial" charset="0"/>
              </a:rPr>
              <a:t>Compare to responses to E0100-E1000 on prior MDS with current MDS </a:t>
            </a:r>
            <a:r>
              <a:rPr lang="en-US" altLang="ja-JP" dirty="0" smtClean="0">
                <a:latin typeface="Arial" charset="0"/>
                <a:cs typeface="Arial" charset="0"/>
              </a:rPr>
              <a:t>assessment </a:t>
            </a: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3000" dirty="0">
                <a:latin typeface="Arial" charset="0"/>
                <a:cs typeface="Arial" charset="0"/>
              </a:rPr>
              <a:t>Identify behavioral symptoms in last 7 days </a:t>
            </a:r>
            <a:r>
              <a:rPr lang="en-US" sz="3000" dirty="0" smtClean="0">
                <a:latin typeface="Arial" charset="0"/>
                <a:cs typeface="Arial" charset="0"/>
              </a:rPr>
              <a:t>that may:</a:t>
            </a:r>
            <a:endParaRPr lang="en-US" sz="3000" dirty="0">
              <a:latin typeface="Arial" charset="0"/>
              <a:cs typeface="Arial" charset="0"/>
            </a:endParaRPr>
          </a:p>
          <a:p>
            <a:pPr lvl="1">
              <a:spcBef>
                <a:spcPct val="0"/>
              </a:spcBef>
            </a:pPr>
            <a:r>
              <a:rPr lang="en-US" sz="3000" dirty="0">
                <a:latin typeface="Arial" charset="0"/>
                <a:cs typeface="Arial" charset="0"/>
              </a:rPr>
              <a:t>c</a:t>
            </a:r>
            <a:r>
              <a:rPr lang="en-US" sz="3000" dirty="0" smtClean="0">
                <a:latin typeface="Arial" charset="0"/>
                <a:cs typeface="Arial" charset="0"/>
              </a:rPr>
              <a:t>ause </a:t>
            </a:r>
            <a:r>
              <a:rPr lang="en-US" sz="3000" dirty="0">
                <a:latin typeface="Arial" charset="0"/>
                <a:cs typeface="Arial" charset="0"/>
              </a:rPr>
              <a:t>distress to resident</a:t>
            </a:r>
          </a:p>
          <a:p>
            <a:pPr lvl="1">
              <a:spcBef>
                <a:spcPct val="0"/>
              </a:spcBef>
            </a:pPr>
            <a:r>
              <a:rPr lang="en-US" sz="3000" dirty="0" smtClean="0">
                <a:latin typeface="Arial" charset="0"/>
                <a:cs typeface="Arial" charset="0"/>
              </a:rPr>
              <a:t>be </a:t>
            </a:r>
            <a:r>
              <a:rPr lang="en-US" sz="3000" dirty="0">
                <a:latin typeface="Arial" charset="0"/>
                <a:cs typeface="Arial" charset="0"/>
              </a:rPr>
              <a:t>distressing or disruptive to facility residents, staff members, or care </a:t>
            </a:r>
            <a:r>
              <a:rPr lang="en-US" sz="3000" dirty="0" smtClean="0">
                <a:latin typeface="Arial" charset="0"/>
                <a:cs typeface="Arial" charset="0"/>
              </a:rPr>
              <a:t>environment</a:t>
            </a:r>
          </a:p>
          <a:p>
            <a:pPr lvl="1">
              <a:spcBef>
                <a:spcPct val="0"/>
              </a:spcBef>
            </a:pPr>
            <a:endParaRPr lang="en-US" sz="30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en-US" sz="3000" dirty="0">
                <a:latin typeface="Arial" charset="0"/>
                <a:cs typeface="Arial" charset="0"/>
              </a:rPr>
              <a:t>Behaviors may:</a:t>
            </a:r>
          </a:p>
          <a:p>
            <a:pPr lvl="1">
              <a:spcBef>
                <a:spcPct val="0"/>
              </a:spcBef>
            </a:pPr>
            <a:r>
              <a:rPr lang="en-US" sz="3000" dirty="0">
                <a:latin typeface="Arial" charset="0"/>
                <a:cs typeface="Arial" charset="0"/>
              </a:rPr>
              <a:t>place resident at risk for injury, isolation, inactivity</a:t>
            </a:r>
          </a:p>
          <a:p>
            <a:pPr lvl="1">
              <a:spcBef>
                <a:spcPct val="0"/>
              </a:spcBef>
            </a:pPr>
            <a:r>
              <a:rPr lang="en-US" sz="3000" dirty="0">
                <a:latin typeface="Arial" charset="0"/>
                <a:cs typeface="Arial" charset="0"/>
              </a:rPr>
              <a:t>indicate unrecognized needs, preferences,</a:t>
            </a:r>
          </a:p>
          <a:p>
            <a:pPr lvl="1">
              <a:spcBef>
                <a:spcPct val="0"/>
              </a:spcBef>
              <a:buNone/>
            </a:pPr>
            <a:r>
              <a:rPr lang="en-US" sz="3000" dirty="0">
                <a:latin typeface="Arial" charset="0"/>
                <a:cs typeface="Arial" charset="0"/>
              </a:rPr>
              <a:t>  illnesses</a:t>
            </a:r>
          </a:p>
          <a:p>
            <a:pPr lvl="1">
              <a:spcBef>
                <a:spcPct val="0"/>
              </a:spcBef>
            </a:pPr>
            <a:r>
              <a:rPr lang="en-US" sz="3000" dirty="0">
                <a:latin typeface="Arial" charset="0"/>
                <a:cs typeface="Arial" charset="0"/>
              </a:rPr>
              <a:t>be potentially harmful to </a:t>
            </a:r>
            <a:r>
              <a:rPr lang="en-US" sz="3000" dirty="0" smtClean="0">
                <a:latin typeface="Arial" charset="0"/>
                <a:cs typeface="Arial" charset="0"/>
              </a:rPr>
              <a:t>resident</a:t>
            </a:r>
          </a:p>
          <a:p>
            <a:pPr marL="0" indent="0">
              <a:spcBef>
                <a:spcPct val="0"/>
              </a:spcBef>
              <a:buNone/>
            </a:pPr>
            <a:endParaRPr lang="en-US" sz="3000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E1100: Change in Behavioral or Other Symptoms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 r="12745"/>
          <a:stretch>
            <a:fillRect/>
          </a:stretch>
        </p:blipFill>
        <p:spPr>
          <a:xfrm>
            <a:off x="457200" y="5257801"/>
            <a:ext cx="7924800" cy="1600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28600" y="1219200"/>
            <a:ext cx="8915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3200" dirty="0"/>
              <a:t>Rate overall behavior</a:t>
            </a:r>
          </a:p>
          <a:p>
            <a:pPr marL="508000" lvl="1" indent="-252413">
              <a:buClr>
                <a:schemeClr val="accent2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3200" b="1" dirty="0"/>
              <a:t>Code 0. </a:t>
            </a:r>
            <a:r>
              <a:rPr lang="en-US" sz="3200" dirty="0"/>
              <a:t>Same. Unchanged</a:t>
            </a:r>
          </a:p>
          <a:p>
            <a:pPr marL="508000" lvl="1" indent="-252413">
              <a:buClr>
                <a:schemeClr val="accent2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3200" b="1" dirty="0"/>
              <a:t>Code 1.</a:t>
            </a:r>
            <a:r>
              <a:rPr lang="en-US" sz="3200" dirty="0"/>
              <a:t> Improved</a:t>
            </a:r>
          </a:p>
          <a:p>
            <a:pPr marL="508000" lvl="1" indent="-252413">
              <a:buClr>
                <a:schemeClr val="accent2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3200" b="1" dirty="0"/>
              <a:t>Code 2.</a:t>
            </a:r>
            <a:r>
              <a:rPr lang="en-US" sz="3200" dirty="0"/>
              <a:t> Worse</a:t>
            </a:r>
          </a:p>
          <a:p>
            <a:pPr marL="508000" lvl="1" indent="-252413">
              <a:buClr>
                <a:schemeClr val="accent2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3200" b="1" dirty="0"/>
              <a:t>Code 9. </a:t>
            </a:r>
            <a:r>
              <a:rPr lang="en-US" sz="3200" dirty="0"/>
              <a:t>N/A. </a:t>
            </a:r>
            <a:r>
              <a:rPr lang="en-US" sz="3200" u="sng" dirty="0"/>
              <a:t>No prior assessment</a:t>
            </a:r>
          </a:p>
          <a:p>
            <a:pPr marL="260350" indent="-260350">
              <a:buClr>
                <a:schemeClr val="accent1"/>
              </a:buClr>
              <a:buSzPct val="85000"/>
              <a:buFont typeface="Wingdings 2" pitchFamily="18" charset="2"/>
              <a:buChar char=""/>
              <a:defRPr/>
            </a:pPr>
            <a:r>
              <a:rPr lang="en-US" sz="3200" dirty="0" smtClean="0"/>
              <a:t>If </a:t>
            </a:r>
            <a:r>
              <a:rPr lang="en-US" sz="3200" dirty="0"/>
              <a:t>multiple behavioral symptoms – same </a:t>
            </a:r>
            <a:r>
              <a:rPr lang="en-US" sz="3200" dirty="0" smtClean="0"/>
              <a:t>or varying changes, use </a:t>
            </a:r>
            <a:r>
              <a:rPr lang="en-US" sz="3200" dirty="0"/>
              <a:t>clinical judgment </a:t>
            </a:r>
            <a:r>
              <a:rPr lang="en-US" sz="3200" dirty="0" smtClean="0"/>
              <a:t>of overall </a:t>
            </a:r>
            <a:r>
              <a:rPr lang="en-US" sz="3200" dirty="0"/>
              <a:t>direction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Plan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the cause for negative behavior is not reversible the focus needs to minimize the amount of disability and distress</a:t>
            </a:r>
          </a:p>
          <a:p>
            <a:r>
              <a:rPr lang="en-US" dirty="0" smtClean="0"/>
              <a:t>All behaviors happen for a reason and interventions need to be in place to decrease/diminish the </a:t>
            </a:r>
            <a:r>
              <a:rPr lang="en-US" smtClean="0"/>
              <a:t>bhavior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2257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I’ll take a few minutes to answer any questions you might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9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Please contact me at any time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Shirley L. Boltz, RN</a:t>
            </a:r>
          </a:p>
          <a:p>
            <a:pPr marL="0" indent="0" algn="ctr">
              <a:buNone/>
            </a:pPr>
            <a:r>
              <a:rPr lang="en-US" dirty="0" smtClean="0"/>
              <a:t>RAI/Education Coordinator</a:t>
            </a:r>
          </a:p>
          <a:p>
            <a:pPr marL="0" indent="0" algn="ctr">
              <a:buNone/>
            </a:pPr>
            <a:r>
              <a:rPr lang="en-US" dirty="0" smtClean="0"/>
              <a:t>785-296-1282</a:t>
            </a:r>
          </a:p>
          <a:p>
            <a:pPr marL="0" indent="0" algn="ctr">
              <a:buNone/>
            </a:pPr>
            <a:r>
              <a:rPr lang="en-US" smtClean="0">
                <a:hlinkClick r:id="rId2"/>
              </a:rPr>
              <a:t>shirley.boltz@kdads.ks.gov</a:t>
            </a:r>
            <a:r>
              <a:rPr lang="en-US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2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for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medical record</a:t>
            </a:r>
          </a:p>
          <a:p>
            <a:r>
              <a:rPr lang="en-US" dirty="0" smtClean="0"/>
              <a:t>Interview staff members and others who have observed the resident in a variety of situations</a:t>
            </a:r>
          </a:p>
          <a:p>
            <a:r>
              <a:rPr lang="en-US" dirty="0" smtClean="0"/>
              <a:t>Observe resident during</a:t>
            </a:r>
          </a:p>
          <a:p>
            <a:pPr lvl="2"/>
            <a:r>
              <a:rPr lang="en-US" sz="3200" dirty="0" smtClean="0"/>
              <a:t>Conversations</a:t>
            </a:r>
          </a:p>
          <a:p>
            <a:pPr lvl="2"/>
            <a:r>
              <a:rPr lang="en-US" sz="3200" dirty="0" smtClean="0"/>
              <a:t>Structured interviews</a:t>
            </a:r>
          </a:p>
          <a:p>
            <a:pPr lvl="1"/>
            <a:r>
              <a:rPr lang="en-US" dirty="0" smtClean="0"/>
              <a:t>Listen for statements indicating hallucinations and delusions</a:t>
            </a:r>
          </a:p>
        </p:txBody>
      </p:sp>
    </p:spTree>
    <p:extLst>
      <p:ext uri="{BB962C8B-B14F-4D97-AF65-F5344CB8AC3E}">
        <p14:creationId xmlns:p14="http://schemas.microsoft.com/office/powerpoint/2010/main" val="3482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524000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E0100: Potential Indicators of Psychosis </a:t>
            </a:r>
          </a:p>
        </p:txBody>
      </p:sp>
      <p:sp>
        <p:nvSpPr>
          <p:cNvPr id="6147" name="Rectangle 3"/>
          <p:cNvSpPr>
            <a:spLocks noGrp="1"/>
          </p:cNvSpPr>
          <p:nvPr>
            <p:ph sz="quarter" idx="1"/>
          </p:nvPr>
        </p:nvSpPr>
        <p:spPr>
          <a:xfrm>
            <a:off x="228600" y="1481138"/>
            <a:ext cx="8915400" cy="52244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Hallucination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Perception of presence of something not actually there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Auditory or visual or involve smells, tastes or touch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Delusion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Fixed false belief not shared by others that resident holds even in face of evidence to contrary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E0100: Potential Indicators of  Psychosis - Coding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Behaviors observed and/or thoughts expressed </a:t>
            </a:r>
            <a:r>
              <a:rPr lang="en-US" b="1" u="sng" dirty="0" smtClean="0"/>
              <a:t>only</a:t>
            </a:r>
            <a:r>
              <a:rPr lang="en-US" dirty="0" smtClean="0"/>
              <a:t> in look back period</a:t>
            </a:r>
          </a:p>
          <a:p>
            <a:r>
              <a:rPr lang="en-US" b="1" u="sng" dirty="0" smtClean="0"/>
              <a:t>Not</a:t>
            </a:r>
            <a:r>
              <a:rPr lang="en-US" dirty="0" smtClean="0"/>
              <a:t> based on Medical Diagnosis</a:t>
            </a:r>
          </a:p>
          <a:p>
            <a:endParaRPr lang="en-US" dirty="0" smtClean="0"/>
          </a:p>
          <a:p>
            <a:r>
              <a:rPr lang="en-US" dirty="0" smtClean="0"/>
              <a:t>Note: E0100 reads,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“Potential</a:t>
            </a:r>
            <a:r>
              <a:rPr lang="en-US" b="1" u="sng" dirty="0" smtClean="0"/>
              <a:t> Indicators of Psychosis”</a:t>
            </a:r>
            <a:endParaRPr lang="en-US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71"/>
          <a:stretch/>
        </p:blipFill>
        <p:spPr bwMode="auto">
          <a:xfrm>
            <a:off x="533399" y="4953000"/>
            <a:ext cx="7924801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9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E0100: Psychosis - Example</a:t>
            </a:r>
          </a:p>
        </p:txBody>
      </p:sp>
      <p:sp>
        <p:nvSpPr>
          <p:cNvPr id="11267" name="Rectangle 1027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915400" cy="5562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A resident carries on one sided conversation, mentioning her daughter’s name as if she is addressing her in person.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When asked about this, she reports hearing her daughter’s voice, even though the daughter is not present and no other voices can be heard in the environment. </a:t>
            </a:r>
          </a:p>
          <a:p>
            <a:pPr eaLnBrk="1" hangingPunct="1">
              <a:spcBef>
                <a:spcPts val="0"/>
              </a:spcBef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How would you code E0100?</a:t>
            </a:r>
          </a:p>
          <a:p>
            <a:pPr marL="273050" indent="73025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tx2"/>
                </a:solidFill>
              </a:rPr>
              <a:t>Code A</a:t>
            </a:r>
            <a:r>
              <a:rPr lang="en-US" b="1" dirty="0">
                <a:solidFill>
                  <a:schemeClr val="tx2"/>
                </a:solidFill>
              </a:rPr>
              <a:t>.</a:t>
            </a:r>
            <a:r>
              <a:rPr lang="en-US" b="1" dirty="0" smtClean="0">
                <a:solidFill>
                  <a:schemeClr val="tx2"/>
                </a:solidFill>
              </a:rPr>
              <a:t> Hallucination 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E0100: Psychosis - Example</a:t>
            </a:r>
          </a:p>
        </p:txBody>
      </p:sp>
      <p:sp>
        <p:nvSpPr>
          <p:cNvPr id="12291" name="Rectangle 1027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686800" cy="47117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A resident announces he must go to work. In fact, he’s been retired for 15 years. When reminded of this, he continues to insist he must go to work.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None/>
            </a:pPr>
            <a:r>
              <a:rPr lang="en-US" b="1" dirty="0" smtClean="0">
                <a:solidFill>
                  <a:schemeClr val="accent2"/>
                </a:solidFill>
                <a:latin typeface="Arial" charset="0"/>
                <a:cs typeface="Arial" charset="0"/>
              </a:rPr>
              <a:t>How would you code E0100?</a:t>
            </a:r>
            <a:endParaRPr lang="en-US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marL="273050" indent="11113">
              <a:buNone/>
            </a:pPr>
            <a:r>
              <a:rPr lang="en-US" b="1" dirty="0" smtClean="0">
                <a:solidFill>
                  <a:schemeClr val="tx2"/>
                </a:solidFill>
              </a:rPr>
              <a:t>Code B.  Delusions</a:t>
            </a:r>
            <a:endParaRPr lang="en-US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905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effectLst/>
                <a:latin typeface="Arial" charset="0"/>
                <a:cs typeface="Arial" charset="0"/>
              </a:rPr>
              <a:t>E0200: Behavioral Symptom </a:t>
            </a:r>
            <a:br>
              <a:rPr lang="en-US" dirty="0" smtClean="0">
                <a:effectLst/>
                <a:latin typeface="Arial" charset="0"/>
                <a:cs typeface="Arial" charset="0"/>
              </a:rPr>
            </a:br>
            <a:r>
              <a:rPr lang="en-US" dirty="0" smtClean="0">
                <a:effectLst/>
                <a:latin typeface="Arial" charset="0"/>
                <a:cs typeface="Arial" charset="0"/>
              </a:rPr>
              <a:t>Presence &amp; Frequency </a:t>
            </a:r>
          </a:p>
        </p:txBody>
      </p:sp>
      <p:sp>
        <p:nvSpPr>
          <p:cNvPr id="14339" name="Rectangle 3"/>
          <p:cNvSpPr>
            <a:spLocks noGrp="1"/>
          </p:cNvSpPr>
          <p:nvPr>
            <p:ph sz="quarter" idx="1"/>
          </p:nvPr>
        </p:nvSpPr>
        <p:spPr>
          <a:xfrm>
            <a:off x="228600" y="2133600"/>
            <a:ext cx="8915400" cy="4724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Problematic behaviors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Physical, verbal, other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Directed toward self or others</a:t>
            </a:r>
          </a:p>
          <a:p>
            <a:pPr lvl="1" eaLnBrk="1" hangingPunct="1">
              <a:spcBef>
                <a:spcPct val="0"/>
              </a:spcBef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Identified behavior: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Frequency of behavior </a:t>
            </a:r>
          </a:p>
          <a:p>
            <a:pPr lvl="1" eaLnBrk="1" hangingPunct="1">
              <a:spcBef>
                <a:spcPct val="0"/>
              </a:spcBef>
            </a:pPr>
            <a:r>
              <a:rPr lang="en-US" dirty="0" smtClean="0">
                <a:latin typeface="Arial" charset="0"/>
                <a:cs typeface="Arial" charset="0"/>
              </a:rPr>
              <a:t>Impact of behavior on self and others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1467</Words>
  <Application>Microsoft Office PowerPoint</Application>
  <PresentationFormat>On-screen Show (4:3)</PresentationFormat>
  <Paragraphs>246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PowerPoint Presentation</vt:lpstr>
      <vt:lpstr>Objectives </vt:lpstr>
      <vt:lpstr>Intent </vt:lpstr>
      <vt:lpstr>Steps for Assessment </vt:lpstr>
      <vt:lpstr>E0100: Potential Indicators of Psychosis </vt:lpstr>
      <vt:lpstr>E0100: Potential Indicators of  Psychosis - Coding </vt:lpstr>
      <vt:lpstr>E0100: Psychosis - Example</vt:lpstr>
      <vt:lpstr>E0100: Psychosis - Example</vt:lpstr>
      <vt:lpstr>E0200: Behavioral Symptom  Presence &amp; Frequency </vt:lpstr>
      <vt:lpstr>E0200 - Categories of Behavioral Symptoms</vt:lpstr>
      <vt:lpstr>E0200 - Categories of Behavioral Symptoms</vt:lpstr>
      <vt:lpstr>E0200: Behavioral Symptom Presence &amp; Frequency - Coding  </vt:lpstr>
      <vt:lpstr>E0200: Behavioral Symptom Presence &amp; Frequency – Example </vt:lpstr>
      <vt:lpstr>E0300: Overall Presence of Behavioral Symptoms</vt:lpstr>
      <vt:lpstr>E0500: Impact on Resident  E0600: Impact on Others Assessment</vt:lpstr>
      <vt:lpstr>E0500 &amp; E0600 Code 0. No   Code 1. Yes</vt:lpstr>
      <vt:lpstr>E0500 - Impact on Resident Example </vt:lpstr>
      <vt:lpstr>E0600 - Impact on Others Example</vt:lpstr>
      <vt:lpstr>E0800: Rejection of Care Goals for Health &amp; Well-Being</vt:lpstr>
      <vt:lpstr>E0800: Rejection of Care </vt:lpstr>
      <vt:lpstr> E0800: Rejection of Care </vt:lpstr>
      <vt:lpstr>E0800: Rejection of Care</vt:lpstr>
      <vt:lpstr>E0800: Rejection of Care Presence &amp; Frequency – Example</vt:lpstr>
      <vt:lpstr>E0800: Rejection of Care Presence &amp; Frequency – Example</vt:lpstr>
      <vt:lpstr>E0900: Wandering   Presence &amp; Frequency </vt:lpstr>
      <vt:lpstr>E0900: Wandering  Presence &amp; Frequency</vt:lpstr>
      <vt:lpstr>E1000: Wandering – Impact  </vt:lpstr>
      <vt:lpstr>E1000: Wandering – Impact  Example</vt:lpstr>
      <vt:lpstr>E1100: Change in Behavioral or Other Symptoms  </vt:lpstr>
      <vt:lpstr>E1100: Change in Behavioral or Other Symptoms</vt:lpstr>
      <vt:lpstr>Care Plan Considerations</vt:lpstr>
      <vt:lpstr>Questions?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2013-08-28T03:36:37Z</dcterms:created>
  <dcterms:modified xsi:type="dcterms:W3CDTF">2015-11-06T18:42:12Z</dcterms:modified>
</cp:coreProperties>
</file>