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7"/>
  </p:notesMasterIdLst>
  <p:sldIdLst>
    <p:sldId id="523" r:id="rId5"/>
    <p:sldId id="525" r:id="rId6"/>
    <p:sldId id="524" r:id="rId7"/>
    <p:sldId id="536" r:id="rId8"/>
    <p:sldId id="528" r:id="rId9"/>
    <p:sldId id="531" r:id="rId10"/>
    <p:sldId id="532" r:id="rId11"/>
    <p:sldId id="534" r:id="rId12"/>
    <p:sldId id="538" r:id="rId13"/>
    <p:sldId id="539" r:id="rId14"/>
    <p:sldId id="526" r:id="rId15"/>
    <p:sldId id="527"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B5B826-3AA5-10BA-EFA1-33B98D66D33F}" name="Scott Brunner [KDADS]" initials="SB[" userId="S::Scott.Brunner2@kdads.ks.gov::6b2861a8-6869-4c22-8287-fae2c77d97b3" providerId="AD"/>
  <p188:author id="{C7B60DDA-179C-B60D-BECD-C099600ACE58}" name="Laura Howard [Secretary DCF/KDADS]" initials="LH[D" userId="S::Laura.Howard@dcf.ks.gov::cdcb87c8-04b8-436d-88bd-38990826b3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Penrod [KDADS]" initials="AP[" lastIdx="1" clrIdx="0">
    <p:extLst>
      <p:ext uri="{19B8F6BF-5375-455C-9EA6-DF929625EA0E}">
        <p15:presenceInfo xmlns:p15="http://schemas.microsoft.com/office/powerpoint/2012/main" userId="S::Amy.Penrod@dcf.ks.gov::3bbaec10-0946-44c2-9b41-3a178336df48" providerId="AD"/>
      </p:ext>
    </p:extLst>
  </p:cmAuthor>
  <p:cmAuthor id="2" name="Laura Howard [Secretary DCF/KDADS]" initials="LH[D" lastIdx="14" clrIdx="1">
    <p:extLst>
      <p:ext uri="{19B8F6BF-5375-455C-9EA6-DF929625EA0E}">
        <p15:presenceInfo xmlns:p15="http://schemas.microsoft.com/office/powerpoint/2012/main" userId="S::Laura.Howard@dcf.ks.gov::cdcb87c8-04b8-436d-88bd-38990826b3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68" autoAdjust="0"/>
    <p:restoredTop sz="85422" autoAdjust="0"/>
  </p:normalViewPr>
  <p:slideViewPr>
    <p:cSldViewPr snapToGrid="0">
      <p:cViewPr varScale="1">
        <p:scale>
          <a:sx n="68" d="100"/>
          <a:sy n="68" d="100"/>
        </p:scale>
        <p:origin x="72" y="540"/>
      </p:cViewPr>
      <p:guideLst/>
    </p:cSldViewPr>
  </p:slideViewPr>
  <p:notesTextViewPr>
    <p:cViewPr>
      <p:scale>
        <a:sx n="1" d="1"/>
        <a:sy n="1" d="1"/>
      </p:scale>
      <p:origin x="0" y="0"/>
    </p:cViewPr>
  </p:notesTextViewPr>
  <p:sorterViewPr>
    <p:cViewPr>
      <p:scale>
        <a:sx n="100" d="100"/>
        <a:sy n="100" d="100"/>
      </p:scale>
      <p:origin x="0" y="-69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62E176-7B9A-483A-BA83-2769F57EBEAD}" type="datetimeFigureOut">
              <a:rPr lang="en-US" smtClean="0"/>
              <a:t>8/23/2023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D471645-CDC2-4E73-9BC5-3C1FC592A47E}" type="slidenum">
              <a:rPr lang="en-US" smtClean="0"/>
              <a:t>‹#›</a:t>
            </a:fld>
            <a:endParaRPr lang="en-US" dirty="0"/>
          </a:p>
        </p:txBody>
      </p:sp>
    </p:spTree>
    <p:extLst>
      <p:ext uri="{BB962C8B-B14F-4D97-AF65-F5344CB8AC3E}">
        <p14:creationId xmlns:p14="http://schemas.microsoft.com/office/powerpoint/2010/main" val="10543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811AC-DDDF-4D57-94CD-34F32A7D5E8F}" type="slidenum">
              <a:rPr lang="en-US" smtClean="0"/>
              <a:t>1</a:t>
            </a:fld>
            <a:endParaRPr lang="en-US" dirty="0"/>
          </a:p>
        </p:txBody>
      </p:sp>
    </p:spTree>
    <p:extLst>
      <p:ext uri="{BB962C8B-B14F-4D97-AF65-F5344CB8AC3E}">
        <p14:creationId xmlns:p14="http://schemas.microsoft.com/office/powerpoint/2010/main" val="955022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There’s a</a:t>
            </a:r>
            <a:endParaRPr lang="en-US" dirty="0"/>
          </a:p>
        </p:txBody>
      </p:sp>
      <p:sp>
        <p:nvSpPr>
          <p:cNvPr id="4" name="Slide Number Placeholder 3"/>
          <p:cNvSpPr>
            <a:spLocks noGrp="1"/>
          </p:cNvSpPr>
          <p:nvPr>
            <p:ph type="sldNum" sz="quarter" idx="5"/>
          </p:nvPr>
        </p:nvSpPr>
        <p:spPr/>
        <p:txBody>
          <a:bodyPr/>
          <a:lstStyle/>
          <a:p>
            <a:fld id="{DD471645-CDC2-4E73-9BC5-3C1FC592A47E}" type="slidenum">
              <a:rPr lang="en-US" smtClean="0"/>
              <a:t>2</a:t>
            </a:fld>
            <a:endParaRPr lang="en-US" dirty="0"/>
          </a:p>
        </p:txBody>
      </p:sp>
    </p:spTree>
    <p:extLst>
      <p:ext uri="{BB962C8B-B14F-4D97-AF65-F5344CB8AC3E}">
        <p14:creationId xmlns:p14="http://schemas.microsoft.com/office/powerpoint/2010/main" val="245254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doesn’t exactly work for reimbursing for the full state fiscal year from July 1, 2022 through June 30, 2023. </a:t>
            </a:r>
          </a:p>
        </p:txBody>
      </p:sp>
      <p:sp>
        <p:nvSpPr>
          <p:cNvPr id="4" name="Slide Number Placeholder 3"/>
          <p:cNvSpPr>
            <a:spLocks noGrp="1"/>
          </p:cNvSpPr>
          <p:nvPr>
            <p:ph type="sldNum" sz="quarter" idx="5"/>
          </p:nvPr>
        </p:nvSpPr>
        <p:spPr/>
        <p:txBody>
          <a:bodyPr/>
          <a:lstStyle/>
          <a:p>
            <a:fld id="{DD471645-CDC2-4E73-9BC5-3C1FC592A47E}" type="slidenum">
              <a:rPr lang="en-US" smtClean="0"/>
              <a:t>6</a:t>
            </a:fld>
            <a:endParaRPr lang="en-US" dirty="0"/>
          </a:p>
        </p:txBody>
      </p:sp>
    </p:spTree>
    <p:extLst>
      <p:ext uri="{BB962C8B-B14F-4D97-AF65-F5344CB8AC3E}">
        <p14:creationId xmlns:p14="http://schemas.microsoft.com/office/powerpoint/2010/main" val="1633965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name should we also ask for other identification information. Date of Birth? </a:t>
            </a:r>
          </a:p>
        </p:txBody>
      </p:sp>
      <p:sp>
        <p:nvSpPr>
          <p:cNvPr id="4" name="Slide Number Placeholder 3"/>
          <p:cNvSpPr>
            <a:spLocks noGrp="1"/>
          </p:cNvSpPr>
          <p:nvPr>
            <p:ph type="sldNum" sz="quarter" idx="5"/>
          </p:nvPr>
        </p:nvSpPr>
        <p:spPr/>
        <p:txBody>
          <a:bodyPr/>
          <a:lstStyle/>
          <a:p>
            <a:fld id="{DD471645-CDC2-4E73-9BC5-3C1FC592A47E}" type="slidenum">
              <a:rPr lang="en-US" smtClean="0"/>
              <a:t>7</a:t>
            </a:fld>
            <a:endParaRPr lang="en-US" dirty="0"/>
          </a:p>
        </p:txBody>
      </p:sp>
    </p:spTree>
    <p:extLst>
      <p:ext uri="{BB962C8B-B14F-4D97-AF65-F5344CB8AC3E}">
        <p14:creationId xmlns:p14="http://schemas.microsoft.com/office/powerpoint/2010/main" val="3003006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need a better way to communicate when a patient is approved for admission to a state hospital or SIA?  Is it clear to hospitals when a patient has been admitted but is waiting for a bed due to space concerns. </a:t>
            </a:r>
          </a:p>
          <a:p>
            <a:endParaRPr lang="en-US" dirty="0"/>
          </a:p>
          <a:p>
            <a:r>
              <a:rPr lang="en-US" dirty="0"/>
              <a:t>If waiting for Medical clearance or legal order, that patient isn’t approved for admission. </a:t>
            </a:r>
          </a:p>
        </p:txBody>
      </p:sp>
      <p:sp>
        <p:nvSpPr>
          <p:cNvPr id="4" name="Slide Number Placeholder 3"/>
          <p:cNvSpPr>
            <a:spLocks noGrp="1"/>
          </p:cNvSpPr>
          <p:nvPr>
            <p:ph type="sldNum" sz="quarter" idx="5"/>
          </p:nvPr>
        </p:nvSpPr>
        <p:spPr/>
        <p:txBody>
          <a:bodyPr/>
          <a:lstStyle/>
          <a:p>
            <a:fld id="{DD471645-CDC2-4E73-9BC5-3C1FC592A47E}" type="slidenum">
              <a:rPr lang="en-US" smtClean="0"/>
              <a:t>8</a:t>
            </a:fld>
            <a:endParaRPr lang="en-US" dirty="0"/>
          </a:p>
        </p:txBody>
      </p:sp>
    </p:spTree>
    <p:extLst>
      <p:ext uri="{BB962C8B-B14F-4D97-AF65-F5344CB8AC3E}">
        <p14:creationId xmlns:p14="http://schemas.microsoft.com/office/powerpoint/2010/main" val="243376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F234-E789-46FC-8213-68FC6B1F78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7107F3-4951-4FAB-83D6-E628D45DBD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13CB60-953B-40C5-A72A-69A716974080}"/>
              </a:ext>
            </a:extLst>
          </p:cNvPr>
          <p:cNvSpPr>
            <a:spLocks noGrp="1"/>
          </p:cNvSpPr>
          <p:nvPr>
            <p:ph type="dt" sz="half" idx="10"/>
          </p:nvPr>
        </p:nvSpPr>
        <p:spPr/>
        <p:txBody>
          <a:bodyPr/>
          <a:lstStyle/>
          <a:p>
            <a:fld id="{8665E291-09E6-4ABC-97B8-B88A4BC43011}" type="datetimeFigureOut">
              <a:rPr lang="en-US" smtClean="0"/>
              <a:t>8/23/2023</a:t>
            </a:fld>
            <a:endParaRPr lang="en-US" dirty="0"/>
          </a:p>
        </p:txBody>
      </p:sp>
      <p:sp>
        <p:nvSpPr>
          <p:cNvPr id="5" name="Footer Placeholder 4">
            <a:extLst>
              <a:ext uri="{FF2B5EF4-FFF2-40B4-BE49-F238E27FC236}">
                <a16:creationId xmlns:a16="http://schemas.microsoft.com/office/drawing/2014/main" id="{C9A98D8E-5EAB-484B-B45D-2092C802A2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41E30B-942A-4FCF-8EC4-041C2C261028}"/>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89292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E32D-4E2B-4273-939B-D032C9CF51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0F594-48FE-4102-B74E-4F4A1A7593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15A60-36C6-47A3-89E7-47DEA91EBFA9}"/>
              </a:ext>
            </a:extLst>
          </p:cNvPr>
          <p:cNvSpPr>
            <a:spLocks noGrp="1"/>
          </p:cNvSpPr>
          <p:nvPr>
            <p:ph type="dt" sz="half" idx="10"/>
          </p:nvPr>
        </p:nvSpPr>
        <p:spPr/>
        <p:txBody>
          <a:bodyPr/>
          <a:lstStyle/>
          <a:p>
            <a:fld id="{8665E291-09E6-4ABC-97B8-B88A4BC43011}" type="datetimeFigureOut">
              <a:rPr lang="en-US" smtClean="0"/>
              <a:t>8/23/2023</a:t>
            </a:fld>
            <a:endParaRPr lang="en-US" dirty="0"/>
          </a:p>
        </p:txBody>
      </p:sp>
      <p:sp>
        <p:nvSpPr>
          <p:cNvPr id="5" name="Footer Placeholder 4">
            <a:extLst>
              <a:ext uri="{FF2B5EF4-FFF2-40B4-BE49-F238E27FC236}">
                <a16:creationId xmlns:a16="http://schemas.microsoft.com/office/drawing/2014/main" id="{B2A57604-F981-4517-8D71-DD84F56CE6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D5F8D9-0478-47AC-B9AF-07BC2B3780EA}"/>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98277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652C01-8F06-4335-B277-08FA9F40CA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096B47-C9A3-471A-BB7A-658F5470AE9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CB7E2C-8C3D-435B-ABBC-BD30864EA1F2}"/>
              </a:ext>
            </a:extLst>
          </p:cNvPr>
          <p:cNvSpPr>
            <a:spLocks noGrp="1"/>
          </p:cNvSpPr>
          <p:nvPr>
            <p:ph type="dt" sz="half" idx="10"/>
          </p:nvPr>
        </p:nvSpPr>
        <p:spPr/>
        <p:txBody>
          <a:bodyPr/>
          <a:lstStyle/>
          <a:p>
            <a:fld id="{8665E291-09E6-4ABC-97B8-B88A4BC43011}" type="datetimeFigureOut">
              <a:rPr lang="en-US" smtClean="0"/>
              <a:t>8/23/2023</a:t>
            </a:fld>
            <a:endParaRPr lang="en-US" dirty="0"/>
          </a:p>
        </p:txBody>
      </p:sp>
      <p:sp>
        <p:nvSpPr>
          <p:cNvPr id="5" name="Footer Placeholder 4">
            <a:extLst>
              <a:ext uri="{FF2B5EF4-FFF2-40B4-BE49-F238E27FC236}">
                <a16:creationId xmlns:a16="http://schemas.microsoft.com/office/drawing/2014/main" id="{D82DA005-D396-45A3-961B-896FAE5667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0610FB-AC40-4CD8-A0A6-8992890360C3}"/>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2013651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KDADS Footer">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1F6C632-E64A-4ACF-8917-4806B4258FD4}"/>
              </a:ext>
            </a:extLst>
          </p:cNvPr>
          <p:cNvSpPr>
            <a:spLocks noChangeArrowheads="1"/>
          </p:cNvSpPr>
          <p:nvPr userDrawn="1"/>
        </p:nvSpPr>
        <p:spPr bwMode="auto">
          <a:xfrm>
            <a:off x="0" y="0"/>
            <a:ext cx="12192000" cy="1295400"/>
          </a:xfrm>
          <a:prstGeom prst="rect">
            <a:avLst/>
          </a:prstGeom>
          <a:solidFill>
            <a:srgbClr val="1E417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1800" dirty="0"/>
          </a:p>
        </p:txBody>
      </p:sp>
      <p:sp>
        <p:nvSpPr>
          <p:cNvPr id="3" name="Rectangle 6">
            <a:extLst>
              <a:ext uri="{FF2B5EF4-FFF2-40B4-BE49-F238E27FC236}">
                <a16:creationId xmlns:a16="http://schemas.microsoft.com/office/drawing/2014/main" id="{DBFED782-5E41-4B75-BD47-50E1B417448A}"/>
              </a:ext>
            </a:extLst>
          </p:cNvPr>
          <p:cNvSpPr>
            <a:spLocks noChangeArrowheads="1"/>
          </p:cNvSpPr>
          <p:nvPr userDrawn="1"/>
        </p:nvSpPr>
        <p:spPr bwMode="auto">
          <a:xfrm>
            <a:off x="0" y="5870448"/>
            <a:ext cx="12192000" cy="987552"/>
          </a:xfrm>
          <a:prstGeom prst="rect">
            <a:avLst/>
          </a:prstGeom>
          <a:solidFill>
            <a:srgbClr val="1E417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1800" dirty="0"/>
          </a:p>
        </p:txBody>
      </p:sp>
      <p:sp>
        <p:nvSpPr>
          <p:cNvPr id="4" name="Rectangle 3">
            <a:extLst>
              <a:ext uri="{FF2B5EF4-FFF2-40B4-BE49-F238E27FC236}">
                <a16:creationId xmlns:a16="http://schemas.microsoft.com/office/drawing/2014/main" id="{AD2557C3-8AD6-4093-9E8A-2AC2D7555701}"/>
              </a:ext>
            </a:extLst>
          </p:cNvPr>
          <p:cNvSpPr>
            <a:spLocks noChangeArrowheads="1"/>
          </p:cNvSpPr>
          <p:nvPr userDrawn="1"/>
        </p:nvSpPr>
        <p:spPr bwMode="auto">
          <a:xfrm>
            <a:off x="0" y="1219200"/>
            <a:ext cx="12192000" cy="228600"/>
          </a:xfrm>
          <a:prstGeom prst="rect">
            <a:avLst/>
          </a:prstGeom>
          <a:solidFill>
            <a:srgbClr val="FDB82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1800" dirty="0"/>
          </a:p>
        </p:txBody>
      </p:sp>
      <p:sp>
        <p:nvSpPr>
          <p:cNvPr id="5" name="Rectangle 3">
            <a:extLst>
              <a:ext uri="{FF2B5EF4-FFF2-40B4-BE49-F238E27FC236}">
                <a16:creationId xmlns:a16="http://schemas.microsoft.com/office/drawing/2014/main" id="{C1BC9A4A-8A6E-442C-94A3-003DB2D69E77}"/>
              </a:ext>
            </a:extLst>
          </p:cNvPr>
          <p:cNvSpPr>
            <a:spLocks noChangeArrowheads="1"/>
          </p:cNvSpPr>
          <p:nvPr userDrawn="1"/>
        </p:nvSpPr>
        <p:spPr bwMode="auto">
          <a:xfrm>
            <a:off x="0" y="5869768"/>
            <a:ext cx="12192000" cy="73832"/>
          </a:xfrm>
          <a:prstGeom prst="rect">
            <a:avLst/>
          </a:prstGeom>
          <a:solidFill>
            <a:srgbClr val="FDB82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1800" dirty="0"/>
          </a:p>
        </p:txBody>
      </p:sp>
      <p:pic>
        <p:nvPicPr>
          <p:cNvPr id="7" name="Picture 6">
            <a:extLst>
              <a:ext uri="{FF2B5EF4-FFF2-40B4-BE49-F238E27FC236}">
                <a16:creationId xmlns:a16="http://schemas.microsoft.com/office/drawing/2014/main" id="{9ED69F68-357F-423C-9BDF-935AE5589B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458" y="6033250"/>
            <a:ext cx="1529860" cy="771063"/>
          </a:xfrm>
          <a:prstGeom prst="rect">
            <a:avLst/>
          </a:prstGeom>
        </p:spPr>
      </p:pic>
      <p:sp>
        <p:nvSpPr>
          <p:cNvPr id="9" name="Title 1">
            <a:extLst>
              <a:ext uri="{FF2B5EF4-FFF2-40B4-BE49-F238E27FC236}">
                <a16:creationId xmlns:a16="http://schemas.microsoft.com/office/drawing/2014/main" id="{EA9BA474-4401-4172-856B-5931DAB5CDD0}"/>
              </a:ext>
            </a:extLst>
          </p:cNvPr>
          <p:cNvSpPr>
            <a:spLocks noGrp="1"/>
          </p:cNvSpPr>
          <p:nvPr>
            <p:ph type="title" hasCustomPrompt="1"/>
          </p:nvPr>
        </p:nvSpPr>
        <p:spPr bwMode="white">
          <a:xfrm>
            <a:off x="1004623" y="87151"/>
            <a:ext cx="10182757" cy="637057"/>
          </a:xfrm>
          <a:prstGeom prst="rect">
            <a:avLst/>
          </a:prstGeom>
        </p:spPr>
        <p:txBody>
          <a:bodyPr/>
          <a:lstStyle>
            <a:lvl1pPr>
              <a:defRPr sz="4000">
                <a:solidFill>
                  <a:schemeClr val="bg1"/>
                </a:solidFill>
                <a:latin typeface="Bahnschrift" panose="020B0502040204020203" pitchFamily="34" charset="0"/>
              </a:defRPr>
            </a:lvl1pPr>
          </a:lstStyle>
          <a:p>
            <a:r>
              <a:rPr lang="en-US" dirty="0"/>
              <a:t>Slide Title</a:t>
            </a:r>
          </a:p>
        </p:txBody>
      </p:sp>
      <p:sp>
        <p:nvSpPr>
          <p:cNvPr id="10" name="Text Placeholder 8">
            <a:extLst>
              <a:ext uri="{FF2B5EF4-FFF2-40B4-BE49-F238E27FC236}">
                <a16:creationId xmlns:a16="http://schemas.microsoft.com/office/drawing/2014/main" id="{2DCB1990-E5C8-4319-85F6-A8B321EB363D}"/>
              </a:ext>
            </a:extLst>
          </p:cNvPr>
          <p:cNvSpPr>
            <a:spLocks noGrp="1"/>
          </p:cNvSpPr>
          <p:nvPr>
            <p:ph type="body" sz="quarter" idx="11" hasCustomPrompt="1"/>
          </p:nvPr>
        </p:nvSpPr>
        <p:spPr bwMode="white">
          <a:xfrm>
            <a:off x="1005419" y="723901"/>
            <a:ext cx="10181167" cy="505054"/>
          </a:xfrm>
          <a:prstGeom prst="rect">
            <a:avLst/>
          </a:prstGeom>
        </p:spPr>
        <p:txBody>
          <a:bodyPr/>
          <a:lstStyle>
            <a:lvl1pPr marL="0" indent="0" algn="r">
              <a:buNone/>
              <a:defRPr sz="3000">
                <a:solidFill>
                  <a:schemeClr val="bg1"/>
                </a:solidFill>
                <a:latin typeface="Bahnschrift" panose="020B0502040204020203" pitchFamily="34" charset="0"/>
              </a:defRPr>
            </a:lvl1pPr>
          </a:lstStyle>
          <a:p>
            <a:pPr lvl="0"/>
            <a:r>
              <a:rPr lang="en-US" dirty="0"/>
              <a:t>Slide Subtitle</a:t>
            </a:r>
          </a:p>
        </p:txBody>
      </p:sp>
      <p:cxnSp>
        <p:nvCxnSpPr>
          <p:cNvPr id="11" name="Straight Connector 10">
            <a:extLst>
              <a:ext uri="{FF2B5EF4-FFF2-40B4-BE49-F238E27FC236}">
                <a16:creationId xmlns:a16="http://schemas.microsoft.com/office/drawing/2014/main" id="{19916D49-91C7-4780-A2F6-C05E5BC497FA}"/>
              </a:ext>
            </a:extLst>
          </p:cNvPr>
          <p:cNvCxnSpPr>
            <a:cxnSpLocks/>
          </p:cNvCxnSpPr>
          <p:nvPr userDrawn="1"/>
        </p:nvCxnSpPr>
        <p:spPr>
          <a:xfrm>
            <a:off x="1016000" y="732661"/>
            <a:ext cx="10160000" cy="0"/>
          </a:xfrm>
          <a:prstGeom prst="line">
            <a:avLst/>
          </a:prstGeom>
          <a:ln w="12700">
            <a:solidFill>
              <a:srgbClr val="FDB8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497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1CEF-0FE3-428B-8800-5EA71C0FCB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F61CD-FC5D-44C8-8484-D751A9C01E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E24A4-04FC-425C-B651-11C14F14788C}"/>
              </a:ext>
            </a:extLst>
          </p:cNvPr>
          <p:cNvSpPr>
            <a:spLocks noGrp="1"/>
          </p:cNvSpPr>
          <p:nvPr>
            <p:ph type="dt" sz="half" idx="10"/>
          </p:nvPr>
        </p:nvSpPr>
        <p:spPr/>
        <p:txBody>
          <a:bodyPr/>
          <a:lstStyle/>
          <a:p>
            <a:fld id="{8665E291-09E6-4ABC-97B8-B88A4BC43011}" type="datetimeFigureOut">
              <a:rPr lang="en-US" smtClean="0"/>
              <a:t>8/23/2023</a:t>
            </a:fld>
            <a:endParaRPr lang="en-US" dirty="0"/>
          </a:p>
        </p:txBody>
      </p:sp>
      <p:sp>
        <p:nvSpPr>
          <p:cNvPr id="5" name="Footer Placeholder 4">
            <a:extLst>
              <a:ext uri="{FF2B5EF4-FFF2-40B4-BE49-F238E27FC236}">
                <a16:creationId xmlns:a16="http://schemas.microsoft.com/office/drawing/2014/main" id="{F0255CC7-B598-46AB-A8A3-4E69DE8E3D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E9B77F-EC5D-453B-8200-41A66971941E}"/>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1106788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A0D2-45C2-4264-8CF1-94A0AC6C74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27DCCB-9392-41FD-9DDE-7791CFB1E9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3357AEF-782F-47D3-A4A3-26F9B342E950}"/>
              </a:ext>
            </a:extLst>
          </p:cNvPr>
          <p:cNvSpPr>
            <a:spLocks noGrp="1"/>
          </p:cNvSpPr>
          <p:nvPr>
            <p:ph type="dt" sz="half" idx="10"/>
          </p:nvPr>
        </p:nvSpPr>
        <p:spPr/>
        <p:txBody>
          <a:bodyPr/>
          <a:lstStyle/>
          <a:p>
            <a:fld id="{8665E291-09E6-4ABC-97B8-B88A4BC43011}" type="datetimeFigureOut">
              <a:rPr lang="en-US" smtClean="0"/>
              <a:t>8/23/2023</a:t>
            </a:fld>
            <a:endParaRPr lang="en-US" dirty="0"/>
          </a:p>
        </p:txBody>
      </p:sp>
      <p:sp>
        <p:nvSpPr>
          <p:cNvPr id="5" name="Footer Placeholder 4">
            <a:extLst>
              <a:ext uri="{FF2B5EF4-FFF2-40B4-BE49-F238E27FC236}">
                <a16:creationId xmlns:a16="http://schemas.microsoft.com/office/drawing/2014/main" id="{4061675F-6B79-418D-9CBF-7A398A650D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3BD89F-C640-426D-A320-A61F70E7A603}"/>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392867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620B-F7B9-4CBF-88C0-82924F2509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CD894E-E213-44CF-BA88-8A52EB83439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C03A74-4876-4984-94C8-8BAF46981B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C4D8BF-1E6A-45BE-8D44-331DCAE67DAF}"/>
              </a:ext>
            </a:extLst>
          </p:cNvPr>
          <p:cNvSpPr>
            <a:spLocks noGrp="1"/>
          </p:cNvSpPr>
          <p:nvPr>
            <p:ph type="dt" sz="half" idx="10"/>
          </p:nvPr>
        </p:nvSpPr>
        <p:spPr/>
        <p:txBody>
          <a:bodyPr/>
          <a:lstStyle/>
          <a:p>
            <a:fld id="{8665E291-09E6-4ABC-97B8-B88A4BC43011}" type="datetimeFigureOut">
              <a:rPr lang="en-US" smtClean="0"/>
              <a:t>8/23/2023</a:t>
            </a:fld>
            <a:endParaRPr lang="en-US" dirty="0"/>
          </a:p>
        </p:txBody>
      </p:sp>
      <p:sp>
        <p:nvSpPr>
          <p:cNvPr id="6" name="Footer Placeholder 5">
            <a:extLst>
              <a:ext uri="{FF2B5EF4-FFF2-40B4-BE49-F238E27FC236}">
                <a16:creationId xmlns:a16="http://schemas.microsoft.com/office/drawing/2014/main" id="{5A5EE75F-ABBE-4B86-88AA-377F7E31B9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0AF36B-1389-4FC3-B0B4-B66B88A93A54}"/>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130587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7C5B0-F5D2-4A7F-B62B-BB21E71909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03B011-1CF4-4709-9ADA-C8D2F8B01F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75AAE1-B02C-453B-BDCE-AA35F82EC8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12F4D7-82B8-4AEF-AD2B-7B1768318C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A9CCA5-1AC4-4C4F-94EC-0B66A388B4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0D701A-8A9A-4CE2-8AE1-B18A108AC205}"/>
              </a:ext>
            </a:extLst>
          </p:cNvPr>
          <p:cNvSpPr>
            <a:spLocks noGrp="1"/>
          </p:cNvSpPr>
          <p:nvPr>
            <p:ph type="dt" sz="half" idx="10"/>
          </p:nvPr>
        </p:nvSpPr>
        <p:spPr/>
        <p:txBody>
          <a:bodyPr/>
          <a:lstStyle/>
          <a:p>
            <a:fld id="{8665E291-09E6-4ABC-97B8-B88A4BC43011}" type="datetimeFigureOut">
              <a:rPr lang="en-US" smtClean="0"/>
              <a:t>8/23/2023</a:t>
            </a:fld>
            <a:endParaRPr lang="en-US" dirty="0"/>
          </a:p>
        </p:txBody>
      </p:sp>
      <p:sp>
        <p:nvSpPr>
          <p:cNvPr id="8" name="Footer Placeholder 7">
            <a:extLst>
              <a:ext uri="{FF2B5EF4-FFF2-40B4-BE49-F238E27FC236}">
                <a16:creationId xmlns:a16="http://schemas.microsoft.com/office/drawing/2014/main" id="{3070F534-DDC9-4F71-AA48-2CE27CD5F6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6EA5C0C-BFF6-45A9-9BF2-900A7F92BC9C}"/>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425200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33742-2AFC-4B39-BE2F-6F68200485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1D8C02-8077-4A7A-B816-64A4E06008A8}"/>
              </a:ext>
            </a:extLst>
          </p:cNvPr>
          <p:cNvSpPr>
            <a:spLocks noGrp="1"/>
          </p:cNvSpPr>
          <p:nvPr>
            <p:ph type="dt" sz="half" idx="10"/>
          </p:nvPr>
        </p:nvSpPr>
        <p:spPr/>
        <p:txBody>
          <a:bodyPr/>
          <a:lstStyle/>
          <a:p>
            <a:fld id="{8665E291-09E6-4ABC-97B8-B88A4BC43011}" type="datetimeFigureOut">
              <a:rPr lang="en-US" smtClean="0"/>
              <a:t>8/23/2023</a:t>
            </a:fld>
            <a:endParaRPr lang="en-US" dirty="0"/>
          </a:p>
        </p:txBody>
      </p:sp>
      <p:sp>
        <p:nvSpPr>
          <p:cNvPr id="4" name="Footer Placeholder 3">
            <a:extLst>
              <a:ext uri="{FF2B5EF4-FFF2-40B4-BE49-F238E27FC236}">
                <a16:creationId xmlns:a16="http://schemas.microsoft.com/office/drawing/2014/main" id="{662B7A7B-5F0E-43E4-A87B-E931F0BD7E0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A4F564E-D106-4217-8BCE-E799DF928CD9}"/>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330392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85A533-A599-488A-8464-5AA8E8344C21}"/>
              </a:ext>
            </a:extLst>
          </p:cNvPr>
          <p:cNvSpPr>
            <a:spLocks noGrp="1"/>
          </p:cNvSpPr>
          <p:nvPr>
            <p:ph type="dt" sz="half" idx="10"/>
          </p:nvPr>
        </p:nvSpPr>
        <p:spPr/>
        <p:txBody>
          <a:bodyPr/>
          <a:lstStyle/>
          <a:p>
            <a:fld id="{8665E291-09E6-4ABC-97B8-B88A4BC43011}" type="datetimeFigureOut">
              <a:rPr lang="en-US" smtClean="0"/>
              <a:t>8/23/2023</a:t>
            </a:fld>
            <a:endParaRPr lang="en-US" dirty="0"/>
          </a:p>
        </p:txBody>
      </p:sp>
      <p:sp>
        <p:nvSpPr>
          <p:cNvPr id="3" name="Footer Placeholder 2">
            <a:extLst>
              <a:ext uri="{FF2B5EF4-FFF2-40B4-BE49-F238E27FC236}">
                <a16:creationId xmlns:a16="http://schemas.microsoft.com/office/drawing/2014/main" id="{A905A755-A7DF-46CB-A6C8-F43F40981E4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B15E7E1-3872-4A94-B7F6-73F07CB45266}"/>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2963379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4EE4-91A0-4F2E-8AFF-FA13259922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372846-C49A-4BC5-ABA1-0CB3EDB8F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C1E809-CE2E-4767-A9E4-398A03A7D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EE867-89AD-4D9F-9F24-7D69D5F00AD7}"/>
              </a:ext>
            </a:extLst>
          </p:cNvPr>
          <p:cNvSpPr>
            <a:spLocks noGrp="1"/>
          </p:cNvSpPr>
          <p:nvPr>
            <p:ph type="dt" sz="half" idx="10"/>
          </p:nvPr>
        </p:nvSpPr>
        <p:spPr/>
        <p:txBody>
          <a:bodyPr/>
          <a:lstStyle/>
          <a:p>
            <a:fld id="{8665E291-09E6-4ABC-97B8-B88A4BC43011}" type="datetimeFigureOut">
              <a:rPr lang="en-US" smtClean="0"/>
              <a:t>8/23/2023</a:t>
            </a:fld>
            <a:endParaRPr lang="en-US" dirty="0"/>
          </a:p>
        </p:txBody>
      </p:sp>
      <p:sp>
        <p:nvSpPr>
          <p:cNvPr id="6" name="Footer Placeholder 5">
            <a:extLst>
              <a:ext uri="{FF2B5EF4-FFF2-40B4-BE49-F238E27FC236}">
                <a16:creationId xmlns:a16="http://schemas.microsoft.com/office/drawing/2014/main" id="{B925863E-4713-4E59-9ADA-4186DCE162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89F18-5ADD-4365-8EEB-E5928FFC044B}"/>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883537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7B3B-87B8-42D1-AA8E-089C9554C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FEB9DB-90A7-4F41-B661-4479D8F1CD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25792F9-C19E-4616-BD4A-397BE8D17D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3F17CF-6275-4DC5-A82D-1832D5500427}"/>
              </a:ext>
            </a:extLst>
          </p:cNvPr>
          <p:cNvSpPr>
            <a:spLocks noGrp="1"/>
          </p:cNvSpPr>
          <p:nvPr>
            <p:ph type="dt" sz="half" idx="10"/>
          </p:nvPr>
        </p:nvSpPr>
        <p:spPr/>
        <p:txBody>
          <a:bodyPr/>
          <a:lstStyle/>
          <a:p>
            <a:fld id="{8665E291-09E6-4ABC-97B8-B88A4BC43011}" type="datetimeFigureOut">
              <a:rPr lang="en-US" smtClean="0"/>
              <a:t>8/23/2023</a:t>
            </a:fld>
            <a:endParaRPr lang="en-US" dirty="0"/>
          </a:p>
        </p:txBody>
      </p:sp>
      <p:sp>
        <p:nvSpPr>
          <p:cNvPr id="6" name="Footer Placeholder 5">
            <a:extLst>
              <a:ext uri="{FF2B5EF4-FFF2-40B4-BE49-F238E27FC236}">
                <a16:creationId xmlns:a16="http://schemas.microsoft.com/office/drawing/2014/main" id="{B8813294-BCC1-483C-BFE2-FC32D4E693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D37FC0-3050-491A-899B-D202EE761166}"/>
              </a:ext>
            </a:extLst>
          </p:cNvPr>
          <p:cNvSpPr>
            <a:spLocks noGrp="1"/>
          </p:cNvSpPr>
          <p:nvPr>
            <p:ph type="sldNum" sz="quarter" idx="12"/>
          </p:nvPr>
        </p:nvSpPr>
        <p:spPr/>
        <p:txBody>
          <a:bodyPr/>
          <a:lstStyle/>
          <a:p>
            <a:fld id="{2A031036-EC6C-4BAE-B118-D8B183F01E36}" type="slidenum">
              <a:rPr lang="en-US" smtClean="0"/>
              <a:t>‹#›</a:t>
            </a:fld>
            <a:endParaRPr lang="en-US" dirty="0"/>
          </a:p>
        </p:txBody>
      </p:sp>
    </p:spTree>
    <p:extLst>
      <p:ext uri="{BB962C8B-B14F-4D97-AF65-F5344CB8AC3E}">
        <p14:creationId xmlns:p14="http://schemas.microsoft.com/office/powerpoint/2010/main" val="146490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919676-2BC5-41F0-9F35-E4CC39C0CF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D6A6DB-3434-44B1-AFE9-941797B3DB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06243-0420-405B-B663-063AA67B92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5E291-09E6-4ABC-97B8-B88A4BC43011}" type="datetimeFigureOut">
              <a:rPr lang="en-US" smtClean="0"/>
              <a:t>8/23/2023</a:t>
            </a:fld>
            <a:endParaRPr lang="en-US" dirty="0"/>
          </a:p>
        </p:txBody>
      </p:sp>
      <p:sp>
        <p:nvSpPr>
          <p:cNvPr id="5" name="Footer Placeholder 4">
            <a:extLst>
              <a:ext uri="{FF2B5EF4-FFF2-40B4-BE49-F238E27FC236}">
                <a16:creationId xmlns:a16="http://schemas.microsoft.com/office/drawing/2014/main" id="{D009E93D-64FC-4A25-BB7B-370345A0C6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3692766-FA30-4501-9190-F9DBD22DF8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31036-EC6C-4BAE-B118-D8B183F01E36}" type="slidenum">
              <a:rPr lang="en-US" smtClean="0"/>
              <a:t>‹#›</a:t>
            </a:fld>
            <a:endParaRPr lang="en-US" dirty="0"/>
          </a:p>
        </p:txBody>
      </p:sp>
    </p:spTree>
    <p:extLst>
      <p:ext uri="{BB962C8B-B14F-4D97-AF65-F5344CB8AC3E}">
        <p14:creationId xmlns:p14="http://schemas.microsoft.com/office/powerpoint/2010/main" val="42497072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mailto:KDADS.reimburse@ks.gov"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mailto:Brunner@ks.gov" TargetMode="External"/><Relationship Id="rId2" Type="http://schemas.openxmlformats.org/officeDocument/2006/relationships/hyperlink" Target="mailto:KDADS.reimburse@ks.gov"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gcc02.safelinks.protection.outlook.com/?url=https%3A%2F%2Fkslegislature.org%2Fli%2Fb2023_24%2Fmeasures%2Fhb2184%2F&amp;data=05%7C01%7CCara.SloanRamos%40ks.gov%7C5f90b0496b35424b655608db70e19774%7Cdcae8101c92d480cbc43c6761ccccc5a%7C0%7C0%7C638227886454563135%7CUnknown%7CTWFpbGZsb3d8eyJWIjoiMC4wLjAwMDAiLCJQIjoiV2luMzIiLCJBTiI6Ik1haWwiLCJXVCI6Mn0%3D%7C3000%7C%7C%7C&amp;sdata=%2FckjNQ7Do23tpDNzmfgBSlUCZBDBMzF2xMnVxblXnVk%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dirty="0"/>
            </a:br>
            <a:endParaRPr lang="en-US" sz="3600" dirty="0"/>
          </a:p>
        </p:txBody>
      </p:sp>
      <p:sp>
        <p:nvSpPr>
          <p:cNvPr id="12" name="Text Placeholder 4">
            <a:extLst>
              <a:ext uri="{FF2B5EF4-FFF2-40B4-BE49-F238E27FC236}">
                <a16:creationId xmlns:a16="http://schemas.microsoft.com/office/drawing/2014/main" id="{98956E6C-46EE-41A0-918D-97EC43E9822A}"/>
              </a:ext>
            </a:extLst>
          </p:cNvPr>
          <p:cNvSpPr txBox="1">
            <a:spLocks/>
          </p:cNvSpPr>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ts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TextBox 3">
            <a:extLst>
              <a:ext uri="{FF2B5EF4-FFF2-40B4-BE49-F238E27FC236}">
                <a16:creationId xmlns:a16="http://schemas.microsoft.com/office/drawing/2014/main" id="{B09706B5-A5B0-4B86-9568-3C652C6ECB2E}"/>
              </a:ext>
            </a:extLst>
          </p:cNvPr>
          <p:cNvSpPr txBox="1"/>
          <p:nvPr/>
        </p:nvSpPr>
        <p:spPr>
          <a:xfrm>
            <a:off x="1213291" y="687935"/>
            <a:ext cx="9511990" cy="548640"/>
          </a:xfrm>
          <a:prstGeom prst="rect">
            <a:avLst/>
          </a:prstGeom>
          <a:noFill/>
        </p:spPr>
        <p:txBody>
          <a:bodyPr wrap="square" rtlCol="0">
            <a:spAutoFit/>
          </a:bodyPr>
          <a:lstStyle/>
          <a:p>
            <a:pPr algn="ctr"/>
            <a:endParaRPr lang="en-US" sz="3600" b="1" dirty="0">
              <a:solidFill>
                <a:schemeClr val="bg1"/>
              </a:solidFill>
              <a:latin typeface="Arial" panose="020B0604020202020204" pitchFamily="34" charset="0"/>
              <a:cs typeface="Arial" panose="020B0604020202020204" pitchFamily="34" charset="0"/>
            </a:endParaRPr>
          </a:p>
          <a:p>
            <a:pPr algn="ctr"/>
            <a:endParaRPr lang="en-US" sz="3600" b="1" dirty="0">
              <a:solidFill>
                <a:schemeClr val="bg1"/>
              </a:solidFill>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6DE02C8C-4302-4621-B7B7-014413EA09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pPr/>
              <a:t>1</a:t>
            </a:fld>
            <a:endParaRPr lang="en-US" dirty="0"/>
          </a:p>
        </p:txBody>
      </p:sp>
      <p:sp>
        <p:nvSpPr>
          <p:cNvPr id="5" name="TextBox 4">
            <a:extLst>
              <a:ext uri="{FF2B5EF4-FFF2-40B4-BE49-F238E27FC236}">
                <a16:creationId xmlns:a16="http://schemas.microsoft.com/office/drawing/2014/main" id="{300B1427-9079-4881-932E-E03DF6DE4213}"/>
              </a:ext>
            </a:extLst>
          </p:cNvPr>
          <p:cNvSpPr txBox="1"/>
          <p:nvPr/>
        </p:nvSpPr>
        <p:spPr>
          <a:xfrm>
            <a:off x="1297172" y="1663882"/>
            <a:ext cx="9511990" cy="2554545"/>
          </a:xfrm>
          <a:prstGeom prst="rect">
            <a:avLst/>
          </a:prstGeom>
          <a:noFill/>
        </p:spPr>
        <p:txBody>
          <a:bodyPr wrap="square" rtlCol="0">
            <a:spAutoFit/>
          </a:bodyPr>
          <a:lstStyle/>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Involuntary Commitment Patient Observation and Transportation Reimbursement</a:t>
            </a: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July 27, 2023</a:t>
            </a:r>
          </a:p>
        </p:txBody>
      </p:sp>
      <p:sp>
        <p:nvSpPr>
          <p:cNvPr id="6" name="TextBox 5">
            <a:extLst>
              <a:ext uri="{FF2B5EF4-FFF2-40B4-BE49-F238E27FC236}">
                <a16:creationId xmlns:a16="http://schemas.microsoft.com/office/drawing/2014/main" id="{2524E9E5-A429-4E34-9458-BB14E73FF8A6}"/>
              </a:ext>
            </a:extLst>
          </p:cNvPr>
          <p:cNvSpPr txBox="1"/>
          <p:nvPr/>
        </p:nvSpPr>
        <p:spPr>
          <a:xfrm>
            <a:off x="2004524" y="4380526"/>
            <a:ext cx="8182952" cy="1661993"/>
          </a:xfrm>
          <a:prstGeom prst="rect">
            <a:avLst/>
          </a:prstGeom>
          <a:noFill/>
        </p:spPr>
        <p:txBody>
          <a:bodyPr wrap="square" rtlCol="0">
            <a:spAutoFit/>
          </a:bodyPr>
          <a:lstStyle/>
          <a:p>
            <a:pPr algn="ctr"/>
            <a:endParaRPr lang="en-US"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Scott Brunner, Deputy Secretary</a:t>
            </a:r>
          </a:p>
          <a:p>
            <a:pPr algn="ctr"/>
            <a:r>
              <a:rPr lang="en-US" sz="2800" dirty="0">
                <a:latin typeface="Arial" panose="020B0604020202020204" pitchFamily="34" charset="0"/>
                <a:cs typeface="Arial" panose="020B0604020202020204" pitchFamily="34" charset="0"/>
              </a:rPr>
              <a:t>Department for Aging and Disability Services</a:t>
            </a:r>
          </a:p>
          <a:p>
            <a:pPr algn="ct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1137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AD0C7-A7A8-7F32-4ECD-ED51D6B93B42}"/>
              </a:ext>
            </a:extLst>
          </p:cNvPr>
          <p:cNvSpPr>
            <a:spLocks noGrp="1"/>
          </p:cNvSpPr>
          <p:nvPr>
            <p:ph type="title"/>
          </p:nvPr>
        </p:nvSpPr>
        <p:spPr/>
        <p:txBody>
          <a:bodyPr>
            <a:normAutofit fontScale="90000"/>
          </a:bodyPr>
          <a:lstStyle/>
          <a:p>
            <a:r>
              <a:rPr lang="en-US" dirty="0"/>
              <a:t>Reimbursement Process</a:t>
            </a:r>
          </a:p>
        </p:txBody>
      </p:sp>
      <p:sp>
        <p:nvSpPr>
          <p:cNvPr id="3" name="Text Placeholder 2">
            <a:extLst>
              <a:ext uri="{FF2B5EF4-FFF2-40B4-BE49-F238E27FC236}">
                <a16:creationId xmlns:a16="http://schemas.microsoft.com/office/drawing/2014/main" id="{515AC861-0286-3D57-C8A7-226D6A0A352D}"/>
              </a:ext>
            </a:extLst>
          </p:cNvPr>
          <p:cNvSpPr>
            <a:spLocks noGrp="1"/>
          </p:cNvSpPr>
          <p:nvPr>
            <p:ph type="body" sz="quarter" idx="11"/>
          </p:nvPr>
        </p:nvSpPr>
        <p:spPr/>
        <p:txBody>
          <a:bodyPr/>
          <a:lstStyle/>
          <a:p>
            <a:endParaRPr lang="en-US"/>
          </a:p>
        </p:txBody>
      </p:sp>
      <p:sp>
        <p:nvSpPr>
          <p:cNvPr id="4" name="TextBox 3">
            <a:extLst>
              <a:ext uri="{FF2B5EF4-FFF2-40B4-BE49-F238E27FC236}">
                <a16:creationId xmlns:a16="http://schemas.microsoft.com/office/drawing/2014/main" id="{41BB7BA8-526A-D4B6-A4E5-50FFFA0EEF9A}"/>
              </a:ext>
            </a:extLst>
          </p:cNvPr>
          <p:cNvSpPr txBox="1"/>
          <p:nvPr/>
        </p:nvSpPr>
        <p:spPr>
          <a:xfrm>
            <a:off x="1004623" y="1727200"/>
            <a:ext cx="10181167" cy="4247317"/>
          </a:xfrm>
          <a:prstGeom prst="rect">
            <a:avLst/>
          </a:prstGeom>
          <a:noFill/>
        </p:spPr>
        <p:txBody>
          <a:bodyPr wrap="square" rtlCol="0">
            <a:spAutoFit/>
          </a:bodyPr>
          <a:lstStyle/>
          <a:p>
            <a:r>
              <a:rPr lang="en-US" dirty="0"/>
              <a:t>Submit reimbursement forms to </a:t>
            </a:r>
            <a:r>
              <a:rPr lang="en-US" dirty="0">
                <a:hlinkClick r:id="rId2"/>
              </a:rPr>
              <a:t>KDADS.reimburse@ks.gov</a:t>
            </a:r>
            <a:r>
              <a:rPr lang="en-US" dirty="0"/>
              <a:t> with any supporting documentation.</a:t>
            </a:r>
          </a:p>
          <a:p>
            <a:endParaRPr lang="en-US" dirty="0"/>
          </a:p>
          <a:p>
            <a:r>
              <a:rPr lang="en-US" dirty="0"/>
              <a:t>If a provider is not enrolled in SMART as a vendor, submit the DA-130 form to register and a W-9 (forms will be provided and available on the KDADS website)</a:t>
            </a:r>
          </a:p>
          <a:p>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Upon submission of a claim form, KDADS will verify the entity submitting the report as a vendor in SMART, verify the patients with patient lists from LSH and OSH.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KDADS will verify the patient has a court ordered Care and Treatment case, the admission status at the state hospital or SIA, and relevant dates of the order and admission.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KDADS will validate the requested payment amount, create an invoice for one payment to the facility for the month, and send to KDADS accounting for payment to the registered vendor.   Expect processing to payment within 30 days </a:t>
            </a:r>
            <a:r>
              <a:rPr lang="en-US" sz="1800">
                <a:effectLst/>
                <a:latin typeface="Calibri" panose="020F0502020204030204" pitchFamily="34" charset="0"/>
                <a:ea typeface="Calibri" panose="020F0502020204030204" pitchFamily="34" charset="0"/>
                <a:cs typeface="Times New Roman" panose="02020603050405020304" pitchFamily="18" charset="0"/>
              </a:rPr>
              <a:t>of submission.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58572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ED057-8895-9159-0340-2B2D4C737098}"/>
              </a:ext>
            </a:extLst>
          </p:cNvPr>
          <p:cNvSpPr>
            <a:spLocks noGrp="1"/>
          </p:cNvSpPr>
          <p:nvPr>
            <p:ph type="title"/>
          </p:nvPr>
        </p:nvSpPr>
        <p:spPr/>
        <p:txBody>
          <a:bodyPr>
            <a:normAutofit fontScale="90000"/>
          </a:bodyPr>
          <a:lstStyle/>
          <a:p>
            <a:r>
              <a:rPr lang="en-US" dirty="0"/>
              <a:t>Contact information</a:t>
            </a:r>
          </a:p>
        </p:txBody>
      </p:sp>
      <p:sp>
        <p:nvSpPr>
          <p:cNvPr id="3" name="Text Placeholder 2">
            <a:extLst>
              <a:ext uri="{FF2B5EF4-FFF2-40B4-BE49-F238E27FC236}">
                <a16:creationId xmlns:a16="http://schemas.microsoft.com/office/drawing/2014/main" id="{579659BE-E84A-41DA-7DC6-38A78F63EA0D}"/>
              </a:ext>
            </a:extLst>
          </p:cNvPr>
          <p:cNvSpPr>
            <a:spLocks noGrp="1"/>
          </p:cNvSpPr>
          <p:nvPr>
            <p:ph type="body" sz="quarter" idx="11"/>
          </p:nvPr>
        </p:nvSpPr>
        <p:spPr/>
        <p:txBody>
          <a:bodyPr/>
          <a:lstStyle/>
          <a:p>
            <a:endParaRPr lang="en-US" dirty="0"/>
          </a:p>
        </p:txBody>
      </p:sp>
      <p:pic>
        <p:nvPicPr>
          <p:cNvPr id="5" name="Picture 4">
            <a:extLst>
              <a:ext uri="{FF2B5EF4-FFF2-40B4-BE49-F238E27FC236}">
                <a16:creationId xmlns:a16="http://schemas.microsoft.com/office/drawing/2014/main" id="{2E0EDEB3-2444-1EA2-FE74-41F66C332096}"/>
              </a:ext>
            </a:extLst>
          </p:cNvPr>
          <p:cNvPicPr>
            <a:picLocks noChangeAspect="1"/>
          </p:cNvPicPr>
          <p:nvPr/>
        </p:nvPicPr>
        <p:blipFill>
          <a:blip r:embed="rId2"/>
          <a:stretch>
            <a:fillRect/>
          </a:stretch>
        </p:blipFill>
        <p:spPr>
          <a:xfrm>
            <a:off x="0" y="846182"/>
            <a:ext cx="6285967" cy="5165636"/>
          </a:xfrm>
          <a:prstGeom prst="rect">
            <a:avLst/>
          </a:prstGeom>
        </p:spPr>
      </p:pic>
      <p:sp>
        <p:nvSpPr>
          <p:cNvPr id="6" name="TextBox 5">
            <a:extLst>
              <a:ext uri="{FF2B5EF4-FFF2-40B4-BE49-F238E27FC236}">
                <a16:creationId xmlns:a16="http://schemas.microsoft.com/office/drawing/2014/main" id="{F54DC6E1-BD07-8152-8FE8-7247E2D1949B}"/>
              </a:ext>
            </a:extLst>
          </p:cNvPr>
          <p:cNvSpPr txBox="1"/>
          <p:nvPr/>
        </p:nvSpPr>
        <p:spPr>
          <a:xfrm>
            <a:off x="7020560" y="1538919"/>
            <a:ext cx="4704080" cy="369332"/>
          </a:xfrm>
          <a:prstGeom prst="rect">
            <a:avLst/>
          </a:prstGeom>
          <a:noFill/>
        </p:spPr>
        <p:txBody>
          <a:bodyPr wrap="square" rtlCol="0">
            <a:spAutoFit/>
          </a:bodyPr>
          <a:lstStyle/>
          <a:p>
            <a:r>
              <a:rPr lang="en-US" dirty="0">
                <a:highlight>
                  <a:srgbClr val="FFFF00"/>
                </a:highlight>
              </a:rPr>
              <a:t>KDADS.ks.gov/state-hospitals-and-institutions</a:t>
            </a:r>
          </a:p>
        </p:txBody>
      </p:sp>
      <p:sp>
        <p:nvSpPr>
          <p:cNvPr id="8" name="Oval 7">
            <a:extLst>
              <a:ext uri="{FF2B5EF4-FFF2-40B4-BE49-F238E27FC236}">
                <a16:creationId xmlns:a16="http://schemas.microsoft.com/office/drawing/2014/main" id="{FCE7A9F3-971D-2692-791C-C4800C51E863}"/>
              </a:ext>
            </a:extLst>
          </p:cNvPr>
          <p:cNvSpPr/>
          <p:nvPr/>
        </p:nvSpPr>
        <p:spPr>
          <a:xfrm>
            <a:off x="2081460" y="2748280"/>
            <a:ext cx="885520" cy="4791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3BB9329-C498-B1A5-FCEB-8687E615F4CD}"/>
              </a:ext>
            </a:extLst>
          </p:cNvPr>
          <p:cNvPicPr>
            <a:picLocks noChangeAspect="1"/>
          </p:cNvPicPr>
          <p:nvPr/>
        </p:nvPicPr>
        <p:blipFill>
          <a:blip r:embed="rId3"/>
          <a:stretch>
            <a:fillRect/>
          </a:stretch>
        </p:blipFill>
        <p:spPr>
          <a:xfrm>
            <a:off x="6285967" y="2043666"/>
            <a:ext cx="5688452" cy="4749581"/>
          </a:xfrm>
          <a:prstGeom prst="rect">
            <a:avLst/>
          </a:prstGeom>
        </p:spPr>
      </p:pic>
      <p:cxnSp>
        <p:nvCxnSpPr>
          <p:cNvPr id="12" name="Straight Arrow Connector 11">
            <a:extLst>
              <a:ext uri="{FF2B5EF4-FFF2-40B4-BE49-F238E27FC236}">
                <a16:creationId xmlns:a16="http://schemas.microsoft.com/office/drawing/2014/main" id="{5F8E3F66-10DA-7C8F-E70A-4B1D701B5B58}"/>
              </a:ext>
            </a:extLst>
          </p:cNvPr>
          <p:cNvCxnSpPr>
            <a:cxnSpLocks/>
            <a:stCxn id="8" idx="6"/>
          </p:cNvCxnSpPr>
          <p:nvPr/>
        </p:nvCxnSpPr>
        <p:spPr>
          <a:xfrm>
            <a:off x="2966980" y="2987860"/>
            <a:ext cx="4764780" cy="5884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447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18A7-D150-CE79-2BAC-C13C70C21F89}"/>
              </a:ext>
            </a:extLst>
          </p:cNvPr>
          <p:cNvSpPr>
            <a:spLocks noGrp="1"/>
          </p:cNvSpPr>
          <p:nvPr>
            <p:ph type="title"/>
          </p:nvPr>
        </p:nvSpPr>
        <p:spPr/>
        <p:txBody>
          <a:bodyPr>
            <a:normAutofit fontScale="90000"/>
          </a:bodyPr>
          <a:lstStyle/>
          <a:p>
            <a:r>
              <a:rPr lang="en-US" dirty="0"/>
              <a:t>Contact Information</a:t>
            </a:r>
          </a:p>
        </p:txBody>
      </p:sp>
      <p:sp>
        <p:nvSpPr>
          <p:cNvPr id="3" name="Text Placeholder 2">
            <a:extLst>
              <a:ext uri="{FF2B5EF4-FFF2-40B4-BE49-F238E27FC236}">
                <a16:creationId xmlns:a16="http://schemas.microsoft.com/office/drawing/2014/main" id="{C0B91B85-E434-B0E8-9712-1CE9DCC36BF2}"/>
              </a:ext>
            </a:extLst>
          </p:cNvPr>
          <p:cNvSpPr>
            <a:spLocks noGrp="1"/>
          </p:cNvSpPr>
          <p:nvPr>
            <p:ph type="body" sz="quarter" idx="11"/>
          </p:nvPr>
        </p:nvSpPr>
        <p:spPr/>
        <p:txBody>
          <a:bodyPr/>
          <a:lstStyle/>
          <a:p>
            <a:endParaRPr lang="en-US" dirty="0"/>
          </a:p>
        </p:txBody>
      </p:sp>
      <p:sp>
        <p:nvSpPr>
          <p:cNvPr id="4" name="TextBox 3">
            <a:extLst>
              <a:ext uri="{FF2B5EF4-FFF2-40B4-BE49-F238E27FC236}">
                <a16:creationId xmlns:a16="http://schemas.microsoft.com/office/drawing/2014/main" id="{EA844B75-39E0-DA07-1BFD-0923C60E2DAF}"/>
              </a:ext>
            </a:extLst>
          </p:cNvPr>
          <p:cNvSpPr txBox="1"/>
          <p:nvPr/>
        </p:nvSpPr>
        <p:spPr>
          <a:xfrm>
            <a:off x="1004623" y="1574800"/>
            <a:ext cx="10181167" cy="3139321"/>
          </a:xfrm>
          <a:prstGeom prst="rect">
            <a:avLst/>
          </a:prstGeom>
          <a:noFill/>
        </p:spPr>
        <p:txBody>
          <a:bodyPr wrap="square" rtlCol="0">
            <a:spAutoFit/>
          </a:bodyPr>
          <a:lstStyle/>
          <a:p>
            <a:r>
              <a:rPr lang="en-US" dirty="0">
                <a:hlinkClick r:id="rId2"/>
              </a:rPr>
              <a:t>KDADS.reimburse@ks.gov</a:t>
            </a:r>
            <a:r>
              <a:rPr lang="en-US" dirty="0"/>
              <a:t> </a:t>
            </a:r>
          </a:p>
          <a:p>
            <a:endParaRPr lang="en-US" dirty="0"/>
          </a:p>
          <a:p>
            <a:r>
              <a:rPr lang="en-US" dirty="0"/>
              <a:t>	Submission of forms</a:t>
            </a:r>
          </a:p>
          <a:p>
            <a:r>
              <a:rPr lang="en-US" dirty="0"/>
              <a:t>	Additional documentation</a:t>
            </a:r>
          </a:p>
          <a:p>
            <a:r>
              <a:rPr lang="en-US" dirty="0"/>
              <a:t>	Questions about the process or status</a:t>
            </a:r>
          </a:p>
          <a:p>
            <a:r>
              <a:rPr lang="en-US" dirty="0"/>
              <a:t>	Suggestions for improvement</a:t>
            </a:r>
          </a:p>
          <a:p>
            <a:endParaRPr lang="en-US" dirty="0"/>
          </a:p>
          <a:p>
            <a:endParaRPr lang="en-US" dirty="0"/>
          </a:p>
          <a:p>
            <a:r>
              <a:rPr lang="en-US" dirty="0"/>
              <a:t>Scott Brunner</a:t>
            </a:r>
          </a:p>
          <a:p>
            <a:r>
              <a:rPr lang="en-US" dirty="0"/>
              <a:t>Scott </a:t>
            </a:r>
            <a:r>
              <a:rPr lang="en-US" dirty="0">
                <a:hlinkClick r:id="rId3"/>
              </a:rPr>
              <a:t>Brunner@ks.gov</a:t>
            </a:r>
            <a:r>
              <a:rPr lang="en-US" dirty="0"/>
              <a:t>   </a:t>
            </a:r>
          </a:p>
          <a:p>
            <a:r>
              <a:rPr lang="en-US" dirty="0"/>
              <a:t>785-296-0237</a:t>
            </a:r>
          </a:p>
        </p:txBody>
      </p:sp>
    </p:spTree>
    <p:extLst>
      <p:ext uri="{BB962C8B-B14F-4D97-AF65-F5344CB8AC3E}">
        <p14:creationId xmlns:p14="http://schemas.microsoft.com/office/powerpoint/2010/main" val="27484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2909-9E77-37B8-F292-3B73564DDC75}"/>
              </a:ext>
            </a:extLst>
          </p:cNvPr>
          <p:cNvSpPr>
            <a:spLocks noGrp="1"/>
          </p:cNvSpPr>
          <p:nvPr>
            <p:ph type="title"/>
          </p:nvPr>
        </p:nvSpPr>
        <p:spPr/>
        <p:txBody>
          <a:bodyPr>
            <a:normAutofit fontScale="90000"/>
          </a:bodyPr>
          <a:lstStyle/>
          <a:p>
            <a:r>
              <a:rPr lang="en-US" dirty="0"/>
              <a:t>2023 Legislature HB 2184</a:t>
            </a:r>
          </a:p>
        </p:txBody>
      </p:sp>
      <p:sp>
        <p:nvSpPr>
          <p:cNvPr id="3" name="Text Placeholder 2">
            <a:extLst>
              <a:ext uri="{FF2B5EF4-FFF2-40B4-BE49-F238E27FC236}">
                <a16:creationId xmlns:a16="http://schemas.microsoft.com/office/drawing/2014/main" id="{8C814A34-BA48-E3A1-AD4B-DBBBA4E4FBE9}"/>
              </a:ext>
            </a:extLst>
          </p:cNvPr>
          <p:cNvSpPr>
            <a:spLocks noGrp="1"/>
          </p:cNvSpPr>
          <p:nvPr>
            <p:ph type="body" sz="quarter" idx="11"/>
          </p:nvPr>
        </p:nvSpPr>
        <p:spPr/>
        <p:txBody>
          <a:bodyPr/>
          <a:lstStyle/>
          <a:p>
            <a:endParaRPr lang="en-US" dirty="0"/>
          </a:p>
        </p:txBody>
      </p:sp>
      <p:sp>
        <p:nvSpPr>
          <p:cNvPr id="4" name="TextBox 3">
            <a:extLst>
              <a:ext uri="{FF2B5EF4-FFF2-40B4-BE49-F238E27FC236}">
                <a16:creationId xmlns:a16="http://schemas.microsoft.com/office/drawing/2014/main" id="{81F8E70C-A7DE-76B4-EA13-4EB7E3C5A70A}"/>
              </a:ext>
            </a:extLst>
          </p:cNvPr>
          <p:cNvSpPr txBox="1"/>
          <p:nvPr/>
        </p:nvSpPr>
        <p:spPr>
          <a:xfrm>
            <a:off x="1003823" y="1640840"/>
            <a:ext cx="10181167" cy="3385542"/>
          </a:xfrm>
          <a:prstGeom prst="rect">
            <a:avLst/>
          </a:prstGeom>
          <a:noFill/>
        </p:spPr>
        <p:txBody>
          <a:bodyPr wrap="square" rtlCol="0">
            <a:spAutoFit/>
          </a:bodyPr>
          <a:lstStyle/>
          <a:p>
            <a:pPr algn="l"/>
            <a:r>
              <a:rPr lang="en-US" b="1" i="0" u="none" strike="noStrike" dirty="0">
                <a:solidFill>
                  <a:srgbClr val="00379E"/>
                </a:solidFill>
                <a:effectLst/>
                <a:latin typeface="Arial" panose="020B0604020202020204" pitchFamily="34" charset="0"/>
                <a:hlinkClick r:id="rId3"/>
              </a:rPr>
              <a:t>HB 2184</a:t>
            </a:r>
            <a:r>
              <a:rPr lang="en-US" b="1" i="0" dirty="0">
                <a:solidFill>
                  <a:srgbClr val="333333"/>
                </a:solidFill>
                <a:effectLst/>
                <a:latin typeface="Arial" panose="020B0604020202020204" pitchFamily="34" charset="0"/>
              </a:rPr>
              <a:t> </a:t>
            </a:r>
            <a:r>
              <a:rPr lang="en-US" b="0" i="0" dirty="0">
                <a:solidFill>
                  <a:srgbClr val="333333"/>
                </a:solidFill>
                <a:effectLst/>
                <a:latin typeface="Arial" panose="020B0604020202020204" pitchFamily="34" charset="0"/>
              </a:rPr>
              <a:t>directs KDADS to reimburse healthcare providers, law enforcement, and other county entities for unpaid costs of patient observation and transportation.</a:t>
            </a:r>
          </a:p>
          <a:p>
            <a:pPr lvl="1"/>
            <a:endParaRPr lang="en-US" sz="1600" b="0" i="1" dirty="0">
              <a:solidFill>
                <a:srgbClr val="333333"/>
              </a:solidFill>
              <a:effectLst/>
              <a:latin typeface="Arial" panose="020B0604020202020204" pitchFamily="34" charset="0"/>
            </a:endParaRPr>
          </a:p>
          <a:p>
            <a:pPr lvl="1"/>
            <a:r>
              <a:rPr lang="en-US" b="0" i="1" dirty="0">
                <a:solidFill>
                  <a:srgbClr val="333333"/>
                </a:solidFill>
                <a:effectLst/>
                <a:latin typeface="Arial" panose="020B0604020202020204" pitchFamily="34" charset="0"/>
              </a:rPr>
              <a:t>(x) During the fiscal year ending June 30, 2024, in addition to the other purposes for which expenditures may be made by the above agency from moneys appropriated from the state general fund or any special revenue fund or funds for fiscal year 2024 as authorized by this or any other appropriation act of the 2023 regular session of the legislature, expenditures shall be made by the above agency from such moneys in an amount not to exceed $5,000,000 for the purpose of </a:t>
            </a:r>
            <a:r>
              <a:rPr lang="en-US" b="0" i="1" u="sng" dirty="0">
                <a:solidFill>
                  <a:srgbClr val="333333"/>
                </a:solidFill>
                <a:effectLst/>
                <a:latin typeface="Arial" panose="020B0604020202020204" pitchFamily="34" charset="0"/>
              </a:rPr>
              <a:t>reimbursing healthcare providers, law enforcement and other county entities for unpaid costs of patient observation and transportation.</a:t>
            </a:r>
            <a:endParaRPr lang="en-US" b="0" i="0" u="sng" dirty="0">
              <a:solidFill>
                <a:srgbClr val="333333"/>
              </a:solidFill>
              <a:effectLst/>
              <a:latin typeface="Arial" panose="020B0604020202020204" pitchFamily="34"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6443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2909-9E77-37B8-F292-3B73564DDC75}"/>
              </a:ext>
            </a:extLst>
          </p:cNvPr>
          <p:cNvSpPr>
            <a:spLocks noGrp="1"/>
          </p:cNvSpPr>
          <p:nvPr>
            <p:ph type="title"/>
          </p:nvPr>
        </p:nvSpPr>
        <p:spPr/>
        <p:txBody>
          <a:bodyPr>
            <a:normAutofit fontScale="90000"/>
          </a:bodyPr>
          <a:lstStyle/>
          <a:p>
            <a:r>
              <a:rPr lang="en-US" dirty="0"/>
              <a:t>Key points to the process</a:t>
            </a:r>
          </a:p>
        </p:txBody>
      </p:sp>
      <p:sp>
        <p:nvSpPr>
          <p:cNvPr id="3" name="Text Placeholder 2">
            <a:extLst>
              <a:ext uri="{FF2B5EF4-FFF2-40B4-BE49-F238E27FC236}">
                <a16:creationId xmlns:a16="http://schemas.microsoft.com/office/drawing/2014/main" id="{8C814A34-BA48-E3A1-AD4B-DBBBA4E4FBE9}"/>
              </a:ext>
            </a:extLst>
          </p:cNvPr>
          <p:cNvSpPr>
            <a:spLocks noGrp="1"/>
          </p:cNvSpPr>
          <p:nvPr>
            <p:ph type="body" sz="quarter" idx="11"/>
          </p:nvPr>
        </p:nvSpPr>
        <p:spPr/>
        <p:txBody>
          <a:bodyPr/>
          <a:lstStyle/>
          <a:p>
            <a:endParaRPr lang="en-US" dirty="0"/>
          </a:p>
        </p:txBody>
      </p:sp>
      <p:sp>
        <p:nvSpPr>
          <p:cNvPr id="4" name="TextBox 3">
            <a:extLst>
              <a:ext uri="{FF2B5EF4-FFF2-40B4-BE49-F238E27FC236}">
                <a16:creationId xmlns:a16="http://schemas.microsoft.com/office/drawing/2014/main" id="{81F8E70C-A7DE-76B4-EA13-4EB7E3C5A70A}"/>
              </a:ext>
            </a:extLst>
          </p:cNvPr>
          <p:cNvSpPr txBox="1"/>
          <p:nvPr/>
        </p:nvSpPr>
        <p:spPr>
          <a:xfrm>
            <a:off x="1004624" y="1773248"/>
            <a:ext cx="10253312" cy="3970318"/>
          </a:xfrm>
          <a:prstGeom prst="rect">
            <a:avLst/>
          </a:prstGeom>
          <a:noFill/>
        </p:spPr>
        <p:txBody>
          <a:bodyPr wrap="square" rtlCol="0">
            <a:spAutoFit/>
          </a:bodyPr>
          <a:lstStyle/>
          <a:p>
            <a:r>
              <a:rPr lang="en-US" dirty="0"/>
              <a:t>KDADS is authorized to healthcare providers,  law enforcement, and other county entities.  Any organization requesting payment must be registered in SMART (State Accounting System).</a:t>
            </a:r>
          </a:p>
          <a:p>
            <a:endParaRPr lang="en-US" dirty="0"/>
          </a:p>
          <a:p>
            <a:r>
              <a:rPr lang="en-US" dirty="0"/>
              <a:t>HB 2184 directs reimbursement for unpaid costs.  The proposed KDADS process collects reimbursement requests from the designated types of providers.  The reimbursement is for costs within the State fiscal year – July 1, 2023 through June 30, 2024. </a:t>
            </a:r>
          </a:p>
          <a:p>
            <a:endParaRPr lang="en-US" dirty="0"/>
          </a:p>
          <a:p>
            <a:r>
              <a:rPr lang="en-US" dirty="0"/>
              <a:t>There’s no rate established in the Appropriations bill for observation costs or transportation. $5 million is appropriated to KDADS for this purpose. </a:t>
            </a:r>
          </a:p>
          <a:p>
            <a:endParaRPr lang="en-US" dirty="0"/>
          </a:p>
          <a:p>
            <a:r>
              <a:rPr lang="en-US" dirty="0"/>
              <a:t>Proposing to reimburse for patients waiting for admission to Larned State Hospital, Osawatomie State Hospital, or a State Institution Alternative provider.  KDADS can verify reimbursement requests against patients ordered for involuntary commitment under the Care and Treatment Act. </a:t>
            </a:r>
          </a:p>
          <a:p>
            <a:endParaRPr lang="en-US" dirty="0"/>
          </a:p>
        </p:txBody>
      </p:sp>
    </p:spTree>
    <p:extLst>
      <p:ext uri="{BB962C8B-B14F-4D97-AF65-F5344CB8AC3E}">
        <p14:creationId xmlns:p14="http://schemas.microsoft.com/office/powerpoint/2010/main" val="3875984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8645-5477-628B-2FE2-C91DF6C4131C}"/>
              </a:ext>
            </a:extLst>
          </p:cNvPr>
          <p:cNvSpPr>
            <a:spLocks noGrp="1"/>
          </p:cNvSpPr>
          <p:nvPr>
            <p:ph type="title"/>
          </p:nvPr>
        </p:nvSpPr>
        <p:spPr/>
        <p:txBody>
          <a:bodyPr>
            <a:normAutofit/>
          </a:bodyPr>
          <a:lstStyle/>
          <a:p>
            <a:r>
              <a:rPr lang="en-US" sz="3200" dirty="0"/>
              <a:t>Hospital and Health Care Provider Reimbursement</a:t>
            </a:r>
          </a:p>
        </p:txBody>
      </p:sp>
      <p:sp>
        <p:nvSpPr>
          <p:cNvPr id="3" name="Text Placeholder 2">
            <a:extLst>
              <a:ext uri="{FF2B5EF4-FFF2-40B4-BE49-F238E27FC236}">
                <a16:creationId xmlns:a16="http://schemas.microsoft.com/office/drawing/2014/main" id="{E0D49127-E194-7F44-B90C-9FC7A50C0433}"/>
              </a:ext>
            </a:extLst>
          </p:cNvPr>
          <p:cNvSpPr>
            <a:spLocks noGrp="1"/>
          </p:cNvSpPr>
          <p:nvPr>
            <p:ph type="body" sz="quarter" idx="11"/>
          </p:nvPr>
        </p:nvSpPr>
        <p:spPr/>
        <p:txBody>
          <a:bodyPr/>
          <a:lstStyle/>
          <a:p>
            <a:endParaRPr lang="en-US" dirty="0"/>
          </a:p>
        </p:txBody>
      </p:sp>
      <p:sp>
        <p:nvSpPr>
          <p:cNvPr id="4" name="TextBox 3">
            <a:extLst>
              <a:ext uri="{FF2B5EF4-FFF2-40B4-BE49-F238E27FC236}">
                <a16:creationId xmlns:a16="http://schemas.microsoft.com/office/drawing/2014/main" id="{37A78598-6D0E-C374-0A4D-8D8C0A3F9844}"/>
              </a:ext>
            </a:extLst>
          </p:cNvPr>
          <p:cNvSpPr txBox="1"/>
          <p:nvPr/>
        </p:nvSpPr>
        <p:spPr>
          <a:xfrm>
            <a:off x="1004623" y="1582057"/>
            <a:ext cx="10181167" cy="3416320"/>
          </a:xfrm>
          <a:prstGeom prst="rect">
            <a:avLst/>
          </a:prstGeom>
          <a:noFill/>
        </p:spPr>
        <p:txBody>
          <a:bodyPr wrap="square" rtlCol="0">
            <a:spAutoFit/>
          </a:bodyPr>
          <a:lstStyle/>
          <a:p>
            <a:r>
              <a:rPr lang="en-US" dirty="0"/>
              <a:t>Health care providers can be reimbursed from the time a patient is screened for state hospital level of care by the Community Mental Health Center or HealthSource screener.  </a:t>
            </a:r>
          </a:p>
          <a:p>
            <a:endParaRPr lang="en-US" dirty="0"/>
          </a:p>
          <a:p>
            <a:r>
              <a:rPr lang="en-US" dirty="0"/>
              <a:t>From the time of the completed mental health screening that recommends state hospital admission, hospitals can start the time for reimbursement. The state hospitals will still complete their admissions process which can include requesting lab tests, requesting additional information from hospital staff on patient treatment, and completing the legal requirements for involuntary admission. </a:t>
            </a:r>
          </a:p>
          <a:p>
            <a:endParaRPr lang="en-US" dirty="0"/>
          </a:p>
          <a:p>
            <a:r>
              <a:rPr lang="en-US" dirty="0"/>
              <a:t>If the patient is not found to need the state hospital by referring for outpatient treatment or connection to community resources, that patient is not waiting for admission to a state hospital or State Institution Alternative hospital.  Those patients screened but not found to need a state hospital admission are not eligible for reimbursement through this program. </a:t>
            </a:r>
          </a:p>
        </p:txBody>
      </p:sp>
    </p:spTree>
    <p:extLst>
      <p:ext uri="{BB962C8B-B14F-4D97-AF65-F5344CB8AC3E}">
        <p14:creationId xmlns:p14="http://schemas.microsoft.com/office/powerpoint/2010/main" val="256389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CCCF-3C2C-80B0-A676-F94A4C1D3775}"/>
              </a:ext>
            </a:extLst>
          </p:cNvPr>
          <p:cNvSpPr>
            <a:spLocks noGrp="1"/>
          </p:cNvSpPr>
          <p:nvPr>
            <p:ph type="title"/>
          </p:nvPr>
        </p:nvSpPr>
        <p:spPr/>
        <p:txBody>
          <a:bodyPr>
            <a:normAutofit fontScale="90000"/>
          </a:bodyPr>
          <a:lstStyle/>
          <a:p>
            <a:r>
              <a:rPr lang="en-US" dirty="0"/>
              <a:t>Provider Payment and Contact Information</a:t>
            </a:r>
          </a:p>
        </p:txBody>
      </p:sp>
      <p:sp>
        <p:nvSpPr>
          <p:cNvPr id="3" name="Text Placeholder 2">
            <a:extLst>
              <a:ext uri="{FF2B5EF4-FFF2-40B4-BE49-F238E27FC236}">
                <a16:creationId xmlns:a16="http://schemas.microsoft.com/office/drawing/2014/main" id="{DC0B1E8F-3FCB-9AC9-8A87-5BB495483BBA}"/>
              </a:ext>
            </a:extLst>
          </p:cNvPr>
          <p:cNvSpPr>
            <a:spLocks noGrp="1"/>
          </p:cNvSpPr>
          <p:nvPr>
            <p:ph type="body" sz="quarter" idx="11"/>
          </p:nvPr>
        </p:nvSpPr>
        <p:spPr/>
        <p:txBody>
          <a:bodyPr/>
          <a:lstStyle/>
          <a:p>
            <a:r>
              <a:rPr lang="en-US" dirty="0"/>
              <a:t>Hospital and Health Care Providers</a:t>
            </a:r>
          </a:p>
        </p:txBody>
      </p:sp>
      <p:sp>
        <p:nvSpPr>
          <p:cNvPr id="6" name="TextBox 5">
            <a:extLst>
              <a:ext uri="{FF2B5EF4-FFF2-40B4-BE49-F238E27FC236}">
                <a16:creationId xmlns:a16="http://schemas.microsoft.com/office/drawing/2014/main" id="{E3118EFD-69FB-C2A7-3A11-F15B1EBD97BC}"/>
              </a:ext>
            </a:extLst>
          </p:cNvPr>
          <p:cNvSpPr txBox="1"/>
          <p:nvPr/>
        </p:nvSpPr>
        <p:spPr>
          <a:xfrm>
            <a:off x="4884260" y="2036139"/>
            <a:ext cx="6302326" cy="3416320"/>
          </a:xfrm>
          <a:prstGeom prst="rect">
            <a:avLst/>
          </a:prstGeom>
          <a:noFill/>
        </p:spPr>
        <p:txBody>
          <a:bodyPr wrap="square">
            <a:spAutoFit/>
          </a:bodyPr>
          <a:lstStyle/>
          <a:p>
            <a:r>
              <a:rPr lang="en-US" dirty="0"/>
              <a:t>Requesting Organization is the name of the health care provider or hospital making the request for payment.</a:t>
            </a:r>
          </a:p>
          <a:p>
            <a:endParaRPr lang="en-US" dirty="0"/>
          </a:p>
          <a:p>
            <a:r>
              <a:rPr lang="en-US" dirty="0"/>
              <a:t>SMART Supplier ID is a 5-digit number assigned by the state Division of Accounts and Reports.  </a:t>
            </a:r>
          </a:p>
          <a:p>
            <a:endParaRPr lang="en-US" dirty="0"/>
          </a:p>
          <a:p>
            <a:r>
              <a:rPr lang="en-US" dirty="0"/>
              <a:t>Short supplier name is assigned in SMART. This could help match up a county with Vendor ID if there is a discrepancy. </a:t>
            </a:r>
          </a:p>
          <a:p>
            <a:endParaRPr lang="en-US" dirty="0"/>
          </a:p>
          <a:p>
            <a:r>
              <a:rPr lang="en-US" dirty="0"/>
              <a:t>The Supplier ID and Supplier Name are critical to matching a payment to the right county or provider and processing the payment.</a:t>
            </a:r>
          </a:p>
        </p:txBody>
      </p:sp>
      <p:pic>
        <p:nvPicPr>
          <p:cNvPr id="9" name="Picture 8">
            <a:extLst>
              <a:ext uri="{FF2B5EF4-FFF2-40B4-BE49-F238E27FC236}">
                <a16:creationId xmlns:a16="http://schemas.microsoft.com/office/drawing/2014/main" id="{EB9C1095-3F23-A3EF-508D-FDD6585EF111}"/>
              </a:ext>
            </a:extLst>
          </p:cNvPr>
          <p:cNvPicPr>
            <a:picLocks noChangeAspect="1"/>
          </p:cNvPicPr>
          <p:nvPr/>
        </p:nvPicPr>
        <p:blipFill>
          <a:blip r:embed="rId2"/>
          <a:stretch>
            <a:fillRect/>
          </a:stretch>
        </p:blipFill>
        <p:spPr>
          <a:xfrm>
            <a:off x="244110" y="1637673"/>
            <a:ext cx="4499231" cy="4091786"/>
          </a:xfrm>
          <a:prstGeom prst="rect">
            <a:avLst/>
          </a:prstGeom>
        </p:spPr>
      </p:pic>
    </p:spTree>
    <p:extLst>
      <p:ext uri="{BB962C8B-B14F-4D97-AF65-F5344CB8AC3E}">
        <p14:creationId xmlns:p14="http://schemas.microsoft.com/office/powerpoint/2010/main" val="2919818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74459C7-7517-9CA4-FC65-8057E6BFFF6F}"/>
              </a:ext>
            </a:extLst>
          </p:cNvPr>
          <p:cNvPicPr>
            <a:picLocks noChangeAspect="1"/>
          </p:cNvPicPr>
          <p:nvPr/>
        </p:nvPicPr>
        <p:blipFill>
          <a:blip r:embed="rId3"/>
          <a:stretch>
            <a:fillRect/>
          </a:stretch>
        </p:blipFill>
        <p:spPr>
          <a:xfrm>
            <a:off x="741821" y="1934040"/>
            <a:ext cx="3885737" cy="3533849"/>
          </a:xfrm>
          <a:prstGeom prst="rect">
            <a:avLst/>
          </a:prstGeom>
        </p:spPr>
      </p:pic>
      <p:sp>
        <p:nvSpPr>
          <p:cNvPr id="7" name="Arrow: Right 6">
            <a:extLst>
              <a:ext uri="{FF2B5EF4-FFF2-40B4-BE49-F238E27FC236}">
                <a16:creationId xmlns:a16="http://schemas.microsoft.com/office/drawing/2014/main" id="{7FB0757A-BE82-E695-2097-EAEEE49814B6}"/>
              </a:ext>
            </a:extLst>
          </p:cNvPr>
          <p:cNvSpPr/>
          <p:nvPr/>
        </p:nvSpPr>
        <p:spPr>
          <a:xfrm flipH="1">
            <a:off x="3630710" y="4759962"/>
            <a:ext cx="996848" cy="30949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AA4396-79F6-2F4B-6AB6-7C27D8553F32}"/>
              </a:ext>
            </a:extLst>
          </p:cNvPr>
          <p:cNvSpPr>
            <a:spLocks noGrp="1"/>
          </p:cNvSpPr>
          <p:nvPr>
            <p:ph type="title"/>
          </p:nvPr>
        </p:nvSpPr>
        <p:spPr/>
        <p:txBody>
          <a:bodyPr>
            <a:normAutofit fontScale="90000"/>
          </a:bodyPr>
          <a:lstStyle/>
          <a:p>
            <a:r>
              <a:rPr lang="en-US" dirty="0"/>
              <a:t>Time Frame for the Reimbursement</a:t>
            </a:r>
          </a:p>
        </p:txBody>
      </p:sp>
      <p:sp>
        <p:nvSpPr>
          <p:cNvPr id="3" name="Text Placeholder 2">
            <a:extLst>
              <a:ext uri="{FF2B5EF4-FFF2-40B4-BE49-F238E27FC236}">
                <a16:creationId xmlns:a16="http://schemas.microsoft.com/office/drawing/2014/main" id="{35DCC477-4632-3C71-854C-A9FBCE5B4308}"/>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D2327060-FCE4-E966-3838-87CFF5594265}"/>
              </a:ext>
            </a:extLst>
          </p:cNvPr>
          <p:cNvSpPr txBox="1"/>
          <p:nvPr/>
        </p:nvSpPr>
        <p:spPr>
          <a:xfrm>
            <a:off x="5921829" y="2451638"/>
            <a:ext cx="5264757" cy="2308324"/>
          </a:xfrm>
          <a:prstGeom prst="rect">
            <a:avLst/>
          </a:prstGeom>
          <a:noFill/>
        </p:spPr>
        <p:txBody>
          <a:bodyPr wrap="square" rtlCol="0">
            <a:spAutoFit/>
          </a:bodyPr>
          <a:lstStyle/>
          <a:p>
            <a:endParaRPr lang="en-US" dirty="0"/>
          </a:p>
          <a:p>
            <a:r>
              <a:rPr lang="en-US" dirty="0"/>
              <a:t>The selection should be the timeframe when services were provided, and reimbursement is requested. </a:t>
            </a:r>
          </a:p>
          <a:p>
            <a:endParaRPr lang="en-US" dirty="0"/>
          </a:p>
          <a:p>
            <a:r>
              <a:rPr lang="en-US" dirty="0"/>
              <a:t>The possible years are 2023 and 2024 for the correct state fiscal years.</a:t>
            </a:r>
          </a:p>
          <a:p>
            <a:endParaRPr lang="en-US" dirty="0"/>
          </a:p>
          <a:p>
            <a:endParaRPr lang="en-US" dirty="0"/>
          </a:p>
        </p:txBody>
      </p:sp>
    </p:spTree>
    <p:extLst>
      <p:ext uri="{BB962C8B-B14F-4D97-AF65-F5344CB8AC3E}">
        <p14:creationId xmlns:p14="http://schemas.microsoft.com/office/powerpoint/2010/main" val="3056008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8CB0-F467-4117-4EF3-5356D4655CBA}"/>
              </a:ext>
            </a:extLst>
          </p:cNvPr>
          <p:cNvSpPr>
            <a:spLocks noGrp="1"/>
          </p:cNvSpPr>
          <p:nvPr>
            <p:ph type="title"/>
          </p:nvPr>
        </p:nvSpPr>
        <p:spPr/>
        <p:txBody>
          <a:bodyPr>
            <a:normAutofit fontScale="90000"/>
          </a:bodyPr>
          <a:lstStyle/>
          <a:p>
            <a:r>
              <a:rPr lang="en-US" dirty="0"/>
              <a:t>Information about patients</a:t>
            </a:r>
          </a:p>
        </p:txBody>
      </p:sp>
      <p:sp>
        <p:nvSpPr>
          <p:cNvPr id="3" name="Text Placeholder 2">
            <a:extLst>
              <a:ext uri="{FF2B5EF4-FFF2-40B4-BE49-F238E27FC236}">
                <a16:creationId xmlns:a16="http://schemas.microsoft.com/office/drawing/2014/main" id="{BB4E07BC-D7DF-1FD7-5717-47BC7E1C9AAE}"/>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24640B63-16BE-5D1F-D0E4-BC0612FB021C}"/>
              </a:ext>
            </a:extLst>
          </p:cNvPr>
          <p:cNvSpPr txBox="1"/>
          <p:nvPr/>
        </p:nvSpPr>
        <p:spPr>
          <a:xfrm>
            <a:off x="6096000" y="2168828"/>
            <a:ext cx="5993155" cy="3416320"/>
          </a:xfrm>
          <a:prstGeom prst="rect">
            <a:avLst/>
          </a:prstGeom>
          <a:noFill/>
        </p:spPr>
        <p:txBody>
          <a:bodyPr wrap="square" rtlCol="0">
            <a:spAutoFit/>
          </a:bodyPr>
          <a:lstStyle/>
          <a:p>
            <a:r>
              <a:rPr lang="en-US" dirty="0"/>
              <a:t>Name should match the patient being assessed for protective custody or for an emergency commitment. </a:t>
            </a:r>
          </a:p>
          <a:p>
            <a:endParaRPr lang="en-US" dirty="0"/>
          </a:p>
          <a:p>
            <a:r>
              <a:rPr lang="en-US" dirty="0"/>
              <a:t>“Admitted from” is the location the patient is being held prior to being admitted to a state hospital. This could be the hospital, a Law Enforcement Organization, or Community Mental Health Center.  There should be a connection to the organization requesting reimbursement. </a:t>
            </a:r>
          </a:p>
          <a:p>
            <a:endParaRPr lang="en-US" dirty="0"/>
          </a:p>
          <a:p>
            <a:r>
              <a:rPr lang="en-US" dirty="0"/>
              <a:t>“Admitted to” is a drop down box.  Select the appropriate state hospital or SIA. </a:t>
            </a:r>
          </a:p>
          <a:p>
            <a:endParaRPr lang="en-US" dirty="0"/>
          </a:p>
        </p:txBody>
      </p:sp>
      <p:pic>
        <p:nvPicPr>
          <p:cNvPr id="5" name="Picture 4">
            <a:extLst>
              <a:ext uri="{FF2B5EF4-FFF2-40B4-BE49-F238E27FC236}">
                <a16:creationId xmlns:a16="http://schemas.microsoft.com/office/drawing/2014/main" id="{3088EEC5-B4B1-AFD5-C17C-31D5CABC4B9C}"/>
              </a:ext>
            </a:extLst>
          </p:cNvPr>
          <p:cNvPicPr>
            <a:picLocks noChangeAspect="1"/>
          </p:cNvPicPr>
          <p:nvPr/>
        </p:nvPicPr>
        <p:blipFill>
          <a:blip r:embed="rId3"/>
          <a:stretch>
            <a:fillRect/>
          </a:stretch>
        </p:blipFill>
        <p:spPr>
          <a:xfrm>
            <a:off x="550845" y="2290487"/>
            <a:ext cx="5153744" cy="2896004"/>
          </a:xfrm>
          <a:prstGeom prst="rect">
            <a:avLst/>
          </a:prstGeom>
        </p:spPr>
      </p:pic>
    </p:spTree>
    <p:extLst>
      <p:ext uri="{BB962C8B-B14F-4D97-AF65-F5344CB8AC3E}">
        <p14:creationId xmlns:p14="http://schemas.microsoft.com/office/powerpoint/2010/main" val="239331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8C8FE-4068-0950-E6A7-1E77F42A9ED5}"/>
              </a:ext>
            </a:extLst>
          </p:cNvPr>
          <p:cNvSpPr>
            <a:spLocks noGrp="1"/>
          </p:cNvSpPr>
          <p:nvPr>
            <p:ph type="title"/>
          </p:nvPr>
        </p:nvSpPr>
        <p:spPr/>
        <p:txBody>
          <a:bodyPr>
            <a:normAutofit fontScale="90000"/>
          </a:bodyPr>
          <a:lstStyle/>
          <a:p>
            <a:r>
              <a:rPr lang="en-US" dirty="0"/>
              <a:t>Information about Dates and Payment</a:t>
            </a:r>
          </a:p>
        </p:txBody>
      </p:sp>
      <p:sp>
        <p:nvSpPr>
          <p:cNvPr id="3" name="Text Placeholder 2">
            <a:extLst>
              <a:ext uri="{FF2B5EF4-FFF2-40B4-BE49-F238E27FC236}">
                <a16:creationId xmlns:a16="http://schemas.microsoft.com/office/drawing/2014/main" id="{7D96F1E2-03F9-C312-3CFB-44666A148373}"/>
              </a:ext>
            </a:extLst>
          </p:cNvPr>
          <p:cNvSpPr>
            <a:spLocks noGrp="1"/>
          </p:cNvSpPr>
          <p:nvPr>
            <p:ph type="body" sz="quarter" idx="11"/>
          </p:nvPr>
        </p:nvSpPr>
        <p:spPr/>
        <p:txBody>
          <a:bodyPr/>
          <a:lstStyle/>
          <a:p>
            <a:endParaRPr lang="en-US" dirty="0"/>
          </a:p>
        </p:txBody>
      </p:sp>
      <p:sp>
        <p:nvSpPr>
          <p:cNvPr id="7" name="TextBox 6">
            <a:extLst>
              <a:ext uri="{FF2B5EF4-FFF2-40B4-BE49-F238E27FC236}">
                <a16:creationId xmlns:a16="http://schemas.microsoft.com/office/drawing/2014/main" id="{1DEE7CEA-DA84-A7F1-5719-5634DE718162}"/>
              </a:ext>
            </a:extLst>
          </p:cNvPr>
          <p:cNvSpPr txBox="1"/>
          <p:nvPr/>
        </p:nvSpPr>
        <p:spPr>
          <a:xfrm>
            <a:off x="6096000" y="1652598"/>
            <a:ext cx="6066971" cy="3139321"/>
          </a:xfrm>
          <a:prstGeom prst="rect">
            <a:avLst/>
          </a:prstGeom>
          <a:noFill/>
        </p:spPr>
        <p:txBody>
          <a:bodyPr wrap="square">
            <a:spAutoFit/>
          </a:bodyPr>
          <a:lstStyle/>
          <a:p>
            <a:r>
              <a:rPr lang="en-US" dirty="0"/>
              <a:t>“Completed State Hospital Screen Time” is the start time for reimbursement.  This should be the date and time a patient has been screened and recommended for state hospital admission.  </a:t>
            </a:r>
          </a:p>
          <a:p>
            <a:endParaRPr lang="en-US" dirty="0"/>
          </a:p>
          <a:p>
            <a:r>
              <a:rPr lang="en-US" dirty="0"/>
              <a:t>“Admission date and time…” is when the patient is out of protective custody and is being admitted to the state hospital or SIA facility.   </a:t>
            </a:r>
            <a:r>
              <a:rPr lang="en-US" sz="1600" dirty="0"/>
              <a:t> </a:t>
            </a:r>
          </a:p>
          <a:p>
            <a:pPr marL="285750" indent="-285750">
              <a:buFont typeface="Arial" panose="020B0604020202020204" pitchFamily="34" charset="0"/>
              <a:buChar char="•"/>
            </a:pPr>
            <a:endParaRPr lang="en-US" dirty="0"/>
          </a:p>
          <a:p>
            <a:r>
              <a:rPr lang="en-US" dirty="0"/>
              <a:t>The  reimbursement amount is calculated by subtracting the two dates to generate the number of hours. </a:t>
            </a:r>
          </a:p>
        </p:txBody>
      </p:sp>
      <p:sp>
        <p:nvSpPr>
          <p:cNvPr id="8" name="TextBox 7">
            <a:extLst>
              <a:ext uri="{FF2B5EF4-FFF2-40B4-BE49-F238E27FC236}">
                <a16:creationId xmlns:a16="http://schemas.microsoft.com/office/drawing/2014/main" id="{47759FDB-D4FA-DB7D-F3B5-5958EDC82EA8}"/>
              </a:ext>
            </a:extLst>
          </p:cNvPr>
          <p:cNvSpPr txBox="1"/>
          <p:nvPr/>
        </p:nvSpPr>
        <p:spPr>
          <a:xfrm>
            <a:off x="418618" y="4791919"/>
            <a:ext cx="11354764" cy="1631216"/>
          </a:xfrm>
          <a:prstGeom prst="rect">
            <a:avLst/>
          </a:prstGeom>
          <a:noFill/>
        </p:spPr>
        <p:txBody>
          <a:bodyPr wrap="square" rtlCol="0">
            <a:spAutoFit/>
          </a:bodyPr>
          <a:lstStyle/>
          <a:p>
            <a:r>
              <a:rPr lang="en-US" dirty="0"/>
              <a:t>Reimbursement is $40 per hour to capture the inclusive costs for patient observation.  </a:t>
            </a:r>
          </a:p>
          <a:p>
            <a:endParaRPr lang="en-US" sz="1000" dirty="0"/>
          </a:p>
          <a:p>
            <a:r>
              <a:rPr lang="en-US" dirty="0"/>
              <a:t>If transportation costs are being requested, note that as a yes/no and then complete the cost section on the second tab of the workbook.  </a:t>
            </a:r>
          </a:p>
          <a:p>
            <a:endParaRPr lang="en-US" dirty="0"/>
          </a:p>
          <a:p>
            <a:endParaRPr lang="en-US" dirty="0"/>
          </a:p>
        </p:txBody>
      </p:sp>
      <p:pic>
        <p:nvPicPr>
          <p:cNvPr id="10" name="Picture 9">
            <a:extLst>
              <a:ext uri="{FF2B5EF4-FFF2-40B4-BE49-F238E27FC236}">
                <a16:creationId xmlns:a16="http://schemas.microsoft.com/office/drawing/2014/main" id="{F392605A-3AE1-F944-2AC1-41EB84DEBA87}"/>
              </a:ext>
            </a:extLst>
          </p:cNvPr>
          <p:cNvPicPr>
            <a:picLocks noChangeAspect="1"/>
          </p:cNvPicPr>
          <p:nvPr/>
        </p:nvPicPr>
        <p:blipFill>
          <a:blip r:embed="rId3"/>
          <a:stretch>
            <a:fillRect/>
          </a:stretch>
        </p:blipFill>
        <p:spPr>
          <a:xfrm>
            <a:off x="273672" y="1743683"/>
            <a:ext cx="5685063" cy="2543490"/>
          </a:xfrm>
          <a:prstGeom prst="rect">
            <a:avLst/>
          </a:prstGeom>
        </p:spPr>
      </p:pic>
    </p:spTree>
    <p:extLst>
      <p:ext uri="{BB962C8B-B14F-4D97-AF65-F5344CB8AC3E}">
        <p14:creationId xmlns:p14="http://schemas.microsoft.com/office/powerpoint/2010/main" val="222375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8C8FE-4068-0950-E6A7-1E77F42A9ED5}"/>
              </a:ext>
            </a:extLst>
          </p:cNvPr>
          <p:cNvSpPr>
            <a:spLocks noGrp="1"/>
          </p:cNvSpPr>
          <p:nvPr>
            <p:ph type="title"/>
          </p:nvPr>
        </p:nvSpPr>
        <p:spPr/>
        <p:txBody>
          <a:bodyPr>
            <a:normAutofit fontScale="90000"/>
          </a:bodyPr>
          <a:lstStyle/>
          <a:p>
            <a:r>
              <a:rPr lang="en-US" dirty="0"/>
              <a:t>Information about Transportation Costs</a:t>
            </a:r>
          </a:p>
        </p:txBody>
      </p:sp>
      <p:sp>
        <p:nvSpPr>
          <p:cNvPr id="3" name="Text Placeholder 2">
            <a:extLst>
              <a:ext uri="{FF2B5EF4-FFF2-40B4-BE49-F238E27FC236}">
                <a16:creationId xmlns:a16="http://schemas.microsoft.com/office/drawing/2014/main" id="{7D96F1E2-03F9-C312-3CFB-44666A148373}"/>
              </a:ext>
            </a:extLst>
          </p:cNvPr>
          <p:cNvSpPr>
            <a:spLocks noGrp="1"/>
          </p:cNvSpPr>
          <p:nvPr>
            <p:ph type="body" sz="quarter" idx="11"/>
          </p:nvPr>
        </p:nvSpPr>
        <p:spPr/>
        <p:txBody>
          <a:bodyPr/>
          <a:lstStyle/>
          <a:p>
            <a:endParaRPr lang="en-US" dirty="0"/>
          </a:p>
        </p:txBody>
      </p:sp>
      <p:sp>
        <p:nvSpPr>
          <p:cNvPr id="7" name="TextBox 6">
            <a:extLst>
              <a:ext uri="{FF2B5EF4-FFF2-40B4-BE49-F238E27FC236}">
                <a16:creationId xmlns:a16="http://schemas.microsoft.com/office/drawing/2014/main" id="{1DEE7CEA-DA84-A7F1-5719-5634DE718162}"/>
              </a:ext>
            </a:extLst>
          </p:cNvPr>
          <p:cNvSpPr txBox="1"/>
          <p:nvPr/>
        </p:nvSpPr>
        <p:spPr>
          <a:xfrm>
            <a:off x="1004623" y="2730500"/>
            <a:ext cx="10181167" cy="2308324"/>
          </a:xfrm>
          <a:prstGeom prst="rect">
            <a:avLst/>
          </a:prstGeom>
          <a:noFill/>
        </p:spPr>
        <p:txBody>
          <a:bodyPr wrap="square">
            <a:spAutoFit/>
          </a:bodyPr>
          <a:lstStyle/>
          <a:p>
            <a:r>
              <a:rPr lang="en-US" dirty="0"/>
              <a:t>The second tab in the workbook has a separate spreadsheet to capture transportation costs. </a:t>
            </a:r>
          </a:p>
          <a:p>
            <a:endParaRPr lang="en-US" dirty="0"/>
          </a:p>
          <a:p>
            <a:r>
              <a:rPr lang="en-US" dirty="0"/>
              <a:t>Built to reimburse the round trip mileage at the state rate of $ 0.585 per mile or a lump sum amount. </a:t>
            </a:r>
          </a:p>
          <a:p>
            <a:endParaRPr lang="en-US" dirty="0"/>
          </a:p>
          <a:p>
            <a:r>
              <a:rPr lang="en-US" dirty="0"/>
              <a:t>Providers could send the bill from secure transport service, ambulance, or other provider. </a:t>
            </a:r>
          </a:p>
          <a:p>
            <a:endParaRPr lang="en-US" dirty="0"/>
          </a:p>
          <a:p>
            <a:r>
              <a:rPr lang="en-US" dirty="0"/>
              <a:t>Any costs related to staff observation during the transport would be included in the hourly reimbursement amount.   </a:t>
            </a:r>
          </a:p>
        </p:txBody>
      </p:sp>
      <p:pic>
        <p:nvPicPr>
          <p:cNvPr id="6" name="Picture 5">
            <a:extLst>
              <a:ext uri="{FF2B5EF4-FFF2-40B4-BE49-F238E27FC236}">
                <a16:creationId xmlns:a16="http://schemas.microsoft.com/office/drawing/2014/main" id="{4F567FED-512B-0B16-0A91-BA93043B9596}"/>
              </a:ext>
            </a:extLst>
          </p:cNvPr>
          <p:cNvPicPr>
            <a:picLocks noChangeAspect="1"/>
          </p:cNvPicPr>
          <p:nvPr/>
        </p:nvPicPr>
        <p:blipFill>
          <a:blip r:embed="rId2"/>
          <a:stretch>
            <a:fillRect/>
          </a:stretch>
        </p:blipFill>
        <p:spPr>
          <a:xfrm>
            <a:off x="941462" y="1568288"/>
            <a:ext cx="10307488" cy="1162212"/>
          </a:xfrm>
          <a:prstGeom prst="rect">
            <a:avLst/>
          </a:prstGeom>
        </p:spPr>
      </p:pic>
    </p:spTree>
    <p:extLst>
      <p:ext uri="{BB962C8B-B14F-4D97-AF65-F5344CB8AC3E}">
        <p14:creationId xmlns:p14="http://schemas.microsoft.com/office/powerpoint/2010/main" val="609658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ADS blank template" id="{F6C63A59-5A0E-4FE2-B42E-8EDF9B132753}" vid="{82A71807-49C4-44C3-BC26-9BEB160412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099e6a4-9782-4d12-887d-221992964b7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3D5CC70B16234C84FADF718A324715" ma:contentTypeVersion="10" ma:contentTypeDescription="Create a new document." ma:contentTypeScope="" ma:versionID="03c25c8f93606203d7fabda09b4887e7">
  <xsd:schema xmlns:xsd="http://www.w3.org/2001/XMLSchema" xmlns:xs="http://www.w3.org/2001/XMLSchema" xmlns:p="http://schemas.microsoft.com/office/2006/metadata/properties" xmlns:ns3="239c138e-0ff8-41e2-aa8f-54c0dfc7d5f1" xmlns:ns4="4099e6a4-9782-4d12-887d-221992964b70" targetNamespace="http://schemas.microsoft.com/office/2006/metadata/properties" ma:root="true" ma:fieldsID="be6ee44645a581bebd6e3215af42c85d" ns3:_="" ns4:_="">
    <xsd:import namespace="239c138e-0ff8-41e2-aa8f-54c0dfc7d5f1"/>
    <xsd:import namespace="4099e6a4-9782-4d12-887d-221992964b7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c138e-0ff8-41e2-aa8f-54c0dfc7d5f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99e6a4-9782-4d12-887d-221992964b7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FCC262-D6E7-4D9B-8874-E9A2A2E3A6C9}">
  <ds:schemaRefs>
    <ds:schemaRef ds:uri="http://schemas.microsoft.com/sharepoint/v3/contenttype/forms"/>
  </ds:schemaRefs>
</ds:datastoreItem>
</file>

<file path=customXml/itemProps2.xml><?xml version="1.0" encoding="utf-8"?>
<ds:datastoreItem xmlns:ds="http://schemas.openxmlformats.org/officeDocument/2006/customXml" ds:itemID="{8529B989-4BF5-44AC-8C3D-AFC1BAEA27C8}">
  <ds:schemaRefs>
    <ds:schemaRef ds:uri="239c138e-0ff8-41e2-aa8f-54c0dfc7d5f1"/>
    <ds:schemaRef ds:uri="4099e6a4-9782-4d12-887d-221992964b70"/>
    <ds:schemaRef ds:uri="http://purl.org/dc/elements/1.1/"/>
    <ds:schemaRef ds:uri="http://purl.org/dc/dcmitype/"/>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D5A4EEEE-18F1-4BEB-BFF3-3815C094A3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9c138e-0ff8-41e2-aa8f-54c0dfc7d5f1"/>
    <ds:schemaRef ds:uri="4099e6a4-9782-4d12-887d-221992964b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11790</TotalTime>
  <Words>1180</Words>
  <Application>Microsoft Office PowerPoint</Application>
  <PresentationFormat>Widescreen</PresentationFormat>
  <Paragraphs>99</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Bahnschrift</vt:lpstr>
      <vt:lpstr>Calibri</vt:lpstr>
      <vt:lpstr>Calibri Light</vt:lpstr>
      <vt:lpstr>1_Office Theme</vt:lpstr>
      <vt:lpstr> </vt:lpstr>
      <vt:lpstr>2023 Legislature HB 2184</vt:lpstr>
      <vt:lpstr>Key points to the process</vt:lpstr>
      <vt:lpstr>Hospital and Health Care Provider Reimbursement</vt:lpstr>
      <vt:lpstr>Provider Payment and Contact Information</vt:lpstr>
      <vt:lpstr>Time Frame for the Reimbursement</vt:lpstr>
      <vt:lpstr>Information about patients</vt:lpstr>
      <vt:lpstr>Information about Dates and Payment</vt:lpstr>
      <vt:lpstr>Information about Transportation Costs</vt:lpstr>
      <vt:lpstr>Reimbursement Process</vt:lpstr>
      <vt:lpstr>Contact information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Lacey Hunter [KDADS]</dc:creator>
  <cp:lastModifiedBy>Scott Brunner [KDADS]</cp:lastModifiedBy>
  <cp:revision>125</cp:revision>
  <cp:lastPrinted>2023-04-18T20:58:28Z</cp:lastPrinted>
  <dcterms:created xsi:type="dcterms:W3CDTF">2020-06-15T12:30:14Z</dcterms:created>
  <dcterms:modified xsi:type="dcterms:W3CDTF">2023-08-23T18:59:38Z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0x010100CB3D5CC70B16234C84FADF718A324715</vt:lpwstr>
  </property>
</Properties>
</file>