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0" r:id="rId3"/>
    <p:sldId id="258" r:id="rId4"/>
    <p:sldId id="265" r:id="rId5"/>
    <p:sldId id="266" r:id="rId6"/>
    <p:sldId id="267" r:id="rId7"/>
    <p:sldId id="261" r:id="rId8"/>
    <p:sldId id="262" r:id="rId9"/>
    <p:sldId id="273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274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AD4036A-4948-4149-89DF-BEA31B46F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5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F7A15D-C55E-4FA7-BD7B-E94BAB33D9E1}" type="datetimeFigureOut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8EA3B4-A629-42D8-B2E0-431861D479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02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F8D408-10DD-4CB7-B4C2-A982A4676D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675"/>
            <a:ext cx="3037840" cy="46513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B804F33-4850-4D73-AFAB-B11AF59A1BB6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FAE466-1A77-45FE-AE65-CEFB57B350C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45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9513" y="0"/>
            <a:ext cx="3873500" cy="2905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33681" y="2943226"/>
            <a:ext cx="6465147" cy="635317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 sz="1600" b="1" u="sng" dirty="0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F17BB77-9B69-4DAD-AA98-699E4FC63050}" type="slidenum">
              <a:rPr lang="en-US" sz="1200">
                <a:latin typeface="+mn-lt"/>
              </a:rPr>
              <a:pPr algn="r">
                <a:defRPr/>
              </a:pPr>
              <a:t>3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24071-13BD-42F6-8357-C8F258B9D66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35088" y="0"/>
            <a:ext cx="3640137" cy="2730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11575" y="2711450"/>
            <a:ext cx="6153573" cy="65849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600" dirty="0" smtClean="0"/>
              <a:t>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675"/>
            <a:ext cx="3037840" cy="46513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9A1F7B-C591-47FE-91AE-DB59FD76D2B0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9D88BC-86C2-4C31-96FA-C2F9690ABCE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1600" b="1" u="sng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675"/>
            <a:ext cx="3037840" cy="46513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56D399-A468-4713-8659-01AEDC16EDE8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2EB832-B142-44F6-B24D-467CBAF656C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253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89468" y="3641725"/>
            <a:ext cx="6387253" cy="565467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sz="1600" b="1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970938" y="8829675"/>
            <a:ext cx="3037840" cy="465138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795C86F-54FE-4BD9-8CA1-A9E75C737DDC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B192F2-66F4-415A-8403-854CE03B9A4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355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79513" y="0"/>
            <a:ext cx="3873500" cy="2905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233680" y="2943226"/>
            <a:ext cx="6543040" cy="6353174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sz="1400" dirty="0" smtClean="0">
              <a:latin typeface="+mj-lt"/>
            </a:endParaRP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67FB305-3DF1-485F-A506-C29FC61AC128}" type="slidenum">
              <a:rPr lang="en-US" sz="1200">
                <a:latin typeface="+mn-lt"/>
              </a:rPr>
              <a:pPr algn="r">
                <a:defRPr/>
              </a:pPr>
              <a:t>7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E79FA0-3C61-4C12-8378-CC1398BAA22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11574" y="3486151"/>
            <a:ext cx="6698827" cy="5113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sz="1400" b="1" u="sng" dirty="0" smtClean="0"/>
          </a:p>
          <a:p>
            <a:pPr marL="228600" indent="-228600" eaLnBrk="1" hangingPunct="1">
              <a:spcBef>
                <a:spcPct val="0"/>
              </a:spcBef>
              <a:defRPr/>
            </a:pPr>
            <a:endParaRPr lang="en-US" sz="1400" b="1" u="sng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F5B7F61-041A-457D-AAA9-0186F4321C3E}" type="slidenum">
              <a:rPr lang="en-US" sz="1200">
                <a:latin typeface="+mn-lt"/>
              </a:rPr>
              <a:pPr algn="r">
                <a:defRPr/>
              </a:pPr>
              <a:t>8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>
            <a:normAutofit/>
          </a:bodyPr>
          <a:lstStyle>
            <a:lvl1pPr algn="ctr">
              <a:defRPr lang="en-US" sz="4400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6513506-DB50-4FE9-BA87-30CFD3D17633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42487A-2761-4962-9588-C6A5EC69F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74053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169743A-2F32-40D6-B826-39CEB260B531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CA7C8-B81D-42F8-B3FD-F75B28DD0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379A98-6401-4CD9-9F68-5586E8AE8B1C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BFF4-0003-4DCB-878D-B3110747F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784BA04-4400-43D9-AF74-EEB7595D6B3B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7AA1-C2BA-4ED6-867D-29D5A2AE8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9726B90-40CF-4103-8544-C8F75BF40B65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72C8-0047-48A0-B60C-667B40519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E94EF77-2C37-41DC-AC1D-A55965203B11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07A0-C3B7-4BE9-A459-96A4E0D02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CF25C0F-893B-4BEB-B796-90E8275E3308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300C-CB8A-4265-908E-D2AD292F8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BE8C787-D835-4C8D-84E9-5593F46F3559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D3354-66CF-4430-B9F8-4954C411F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2C0DC31-66D0-42DB-829A-2453402BEE40}" type="datetime1">
              <a:rPr lang="en-US"/>
              <a:pPr>
                <a:defRPr/>
              </a:pPr>
              <a:t>11/03/2015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E61BE25-8B3A-467F-88EC-F60D7D61B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4066032"/>
            <a:ext cx="2682240" cy="2791968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irley.boltz@kdads.ks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8305800" cy="3200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5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5200" b="1" dirty="0" smtClean="0"/>
              <a:t>Billing Information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5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5200" b="1" dirty="0" smtClean="0"/>
              <a:t> Signatures of Persons Completing MDS Assessment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 smtClean="0"/>
          </a:p>
        </p:txBody>
      </p:sp>
      <p:sp>
        <p:nvSpPr>
          <p:cNvPr id="10243" name="Title 2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133600"/>
          </a:xfrm>
        </p:spPr>
        <p:txBody>
          <a:bodyPr>
            <a:normAutofit/>
          </a:bodyPr>
          <a:lstStyle/>
          <a:p>
            <a:pPr eaLnBrk="1" hangingPunct="1"/>
            <a:r>
              <a:rPr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SECTION Z</a:t>
            </a:r>
            <a:br>
              <a:rPr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ASSESSMENT ADMINISTRATION</a:t>
            </a:r>
            <a:br>
              <a:rPr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January 21</a:t>
            </a:r>
            <a:r>
              <a:rPr lang="en-US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2016 </a:t>
            </a:r>
            <a:r>
              <a:rPr lang="en-US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1-3PM</a:t>
            </a:r>
            <a:endParaRPr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0244" name="Picture 4" descr="C:\Program Files\Microsoft Office\Media\CntCD1\Animated\j01783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76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C:\Program Files\Microsoft Office\Media\CntCD1\Animated\j01783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I’ll take the next few minutes to answer any questions you might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9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feel free to contact 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Shirley L. Boltz, RN</a:t>
            </a:r>
          </a:p>
          <a:p>
            <a:pPr marL="0" indent="0" algn="ctr">
              <a:buNone/>
            </a:pPr>
            <a:r>
              <a:rPr lang="en-US" dirty="0" smtClean="0"/>
              <a:t>RAI/Education Coordinator</a:t>
            </a:r>
          </a:p>
          <a:p>
            <a:pPr marL="0" indent="0" algn="ctr">
              <a:buNone/>
            </a:pPr>
            <a:r>
              <a:rPr lang="en-US" dirty="0" smtClean="0"/>
              <a:t>785-296-1282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shirley.boltz@kdads.ks.gov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5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this section provides billing information and signatures</a:t>
            </a:r>
          </a:p>
          <a:p>
            <a:r>
              <a:rPr lang="en-US" dirty="0" smtClean="0"/>
              <a:t>Understand how to code Section Z correctly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10668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" charset="0"/>
                <a:cs typeface="Arial" charset="0"/>
              </a:rPr>
              <a:t>Z0100 &amp; Z0150: Billing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791200"/>
          </a:xfrm>
        </p:spPr>
        <p:txBody>
          <a:bodyPr/>
          <a:lstStyle/>
          <a:p>
            <a:pPr eaLnBrk="1" hangingPunct="1">
              <a:buFont typeface="Arial" charset="0"/>
              <a:buChar char="●"/>
            </a:pPr>
            <a:r>
              <a:rPr lang="en-US" sz="2800" dirty="0" smtClean="0">
                <a:latin typeface="Arial" charset="0"/>
                <a:cs typeface="Arial" charset="0"/>
              </a:rPr>
              <a:t>Z0100: Medicare Part A Billing</a:t>
            </a:r>
          </a:p>
          <a:p>
            <a:pPr lvl="1" indent="-273050"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A. Medicare Part A HIPPS code</a:t>
            </a:r>
          </a:p>
          <a:p>
            <a:pPr lvl="1" indent="-273050"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B. RUG version code</a:t>
            </a:r>
          </a:p>
          <a:p>
            <a:pPr lvl="1" indent="-273050"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C. Medicare short stay assessment</a:t>
            </a:r>
          </a:p>
          <a:p>
            <a:pPr eaLnBrk="1" hangingPunct="1">
              <a:buFont typeface="Arial" charset="0"/>
              <a:buChar char="●"/>
            </a:pPr>
            <a:r>
              <a:rPr lang="en-US" sz="2800" dirty="0" smtClean="0">
                <a:latin typeface="Arial" charset="0"/>
                <a:cs typeface="Arial" charset="0"/>
              </a:rPr>
              <a:t>Z0150: Medicare Part A Non-Therapy Billing</a:t>
            </a:r>
          </a:p>
          <a:p>
            <a:pPr lvl="1" indent="-273050"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A. Medicare Part A Non-Therapy HIPPS code</a:t>
            </a:r>
          </a:p>
          <a:p>
            <a:pPr lvl="1" indent="-273050" eaLnBrk="1" hangingPunct="1">
              <a:buFont typeface="Wingdings 2" pitchFamily="18" charset="2"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B. RUG version code</a:t>
            </a:r>
          </a:p>
          <a:p>
            <a:pPr eaLnBrk="1" hangingPunct="1">
              <a:buFont typeface="Arial" charset="0"/>
              <a:buChar char="●"/>
            </a:pPr>
            <a:r>
              <a:rPr lang="en-US" sz="2800" dirty="0" smtClean="0">
                <a:latin typeface="Arial" charset="0"/>
                <a:cs typeface="Arial" charset="0"/>
              </a:rPr>
              <a:t>Calculated by software</a:t>
            </a:r>
          </a:p>
          <a:p>
            <a:pPr eaLnBrk="1" hangingPunct="1">
              <a:buFont typeface="Arial" charset="0"/>
              <a:buChar char="●"/>
            </a:pPr>
            <a:r>
              <a:rPr lang="en-US" sz="2800" dirty="0" smtClean="0">
                <a:latin typeface="Arial" charset="0"/>
                <a:cs typeface="Arial" charset="0"/>
              </a:rPr>
              <a:t>Chapter 6 - RUGS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advTm="5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6858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Z0100:  Medicare Part A Billing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 r="34618"/>
          <a:stretch>
            <a:fillRect/>
          </a:stretch>
        </p:blipFill>
        <p:spPr bwMode="auto">
          <a:xfrm>
            <a:off x="304800" y="685800"/>
            <a:ext cx="8534400" cy="29940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 cstate="print"/>
          <a:srcRect r="25594"/>
          <a:stretch>
            <a:fillRect/>
          </a:stretch>
        </p:blipFill>
        <p:spPr bwMode="auto">
          <a:xfrm>
            <a:off x="0" y="4267200"/>
            <a:ext cx="9144000" cy="2181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0" y="3581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Z0150: Medicare Non-Therapy A Billing</a:t>
            </a:r>
            <a:r>
              <a:rPr lang="en-US" sz="3600" dirty="0"/>
              <a:t> </a:t>
            </a:r>
            <a:r>
              <a:rPr lang="en-US" sz="4000" dirty="0"/>
              <a:t>                                           </a:t>
            </a:r>
          </a:p>
        </p:txBody>
      </p:sp>
    </p:spTree>
  </p:cSld>
  <p:clrMapOvr>
    <a:masterClrMapping/>
  </p:clrMapOvr>
  <p:transition advTm="2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b="1" dirty="0" smtClean="0"/>
              <a:t>Z0200 &amp; Z0250: </a:t>
            </a:r>
            <a:br>
              <a:rPr lang="en-US" b="1" dirty="0" smtClean="0"/>
            </a:br>
            <a:r>
              <a:rPr lang="en-US" b="1" dirty="0" smtClean="0"/>
              <a:t>State Medicaid Billing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3800" r="29795"/>
          <a:stretch>
            <a:fillRect/>
          </a:stretch>
        </p:blipFill>
        <p:spPr>
          <a:xfrm>
            <a:off x="457200" y="2743200"/>
            <a:ext cx="8458200" cy="1928813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 cstate="print"/>
          <a:srcRect t="665" r="33928"/>
          <a:stretch>
            <a:fillRect/>
          </a:stretch>
        </p:blipFill>
        <p:spPr bwMode="auto">
          <a:xfrm>
            <a:off x="457200" y="4724400"/>
            <a:ext cx="8458200" cy="213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28600" y="1371600"/>
            <a:ext cx="868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Arial" charset="0"/>
              <a:buChar char="●"/>
            </a:pPr>
            <a:r>
              <a:rPr lang="en-US" sz="2800" b="1" dirty="0">
                <a:cs typeface="Arial" charset="0"/>
              </a:rPr>
              <a:t>  NOT REQUIRED IN KANSAS</a:t>
            </a:r>
          </a:p>
          <a:p>
            <a:pPr lvl="1">
              <a:buClr>
                <a:schemeClr val="accent1"/>
              </a:buClr>
              <a:buFont typeface="Arial" charset="0"/>
              <a:buChar char="●"/>
            </a:pPr>
            <a:r>
              <a:rPr lang="en-US" sz="2800" dirty="0">
                <a:cs typeface="Arial" charset="0"/>
              </a:rPr>
              <a:t> Will continue to use RUGS III, 34 Grouper</a:t>
            </a:r>
          </a:p>
          <a:p>
            <a:pPr lvl="1">
              <a:buClr>
                <a:schemeClr val="accent1"/>
              </a:buClr>
              <a:buFont typeface="Arial" charset="0"/>
              <a:buChar char="●"/>
            </a:pPr>
            <a:r>
              <a:rPr lang="en-US" sz="2800" dirty="0">
                <a:cs typeface="Arial" charset="0"/>
              </a:rPr>
              <a:t> Check with Vendor </a:t>
            </a:r>
          </a:p>
        </p:txBody>
      </p:sp>
    </p:spTree>
  </p:cSld>
  <p:clrMapOvr>
    <a:masterClrMapping/>
  </p:clrMapOvr>
  <p:transition advTm="4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" charset="0"/>
                <a:cs typeface="Arial" charset="0"/>
              </a:rPr>
              <a:t>Z0300: Insurance Billing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3030" r="40906"/>
          <a:stretch>
            <a:fillRect/>
          </a:stretch>
        </p:blipFill>
        <p:spPr>
          <a:xfrm>
            <a:off x="304800" y="1676400"/>
            <a:ext cx="8458200" cy="24384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52400" y="4343400"/>
            <a:ext cx="899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Clr>
                <a:schemeClr val="accent1"/>
              </a:buClr>
              <a:buSzPct val="85000"/>
              <a:buFont typeface="Arial" pitchFamily="34" charset="0"/>
              <a:buChar char="●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Other Payers, e.g.  Private Insurance Department of Veterans Affairs</a:t>
            </a:r>
          </a:p>
          <a:p>
            <a:pPr indent="509588">
              <a:buClr>
                <a:schemeClr val="accent1"/>
              </a:buClr>
              <a:buSzPct val="85000"/>
              <a:buFont typeface="Arial" pitchFamily="34" charset="0"/>
              <a:buChar char="●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Populated by software </a:t>
            </a:r>
          </a:p>
        </p:txBody>
      </p:sp>
    </p:spTree>
  </p:cSld>
  <p:clrMapOvr>
    <a:masterClrMapping/>
  </p:clrMapOvr>
  <p:transition advTm="2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b="1" dirty="0" smtClean="0"/>
              <a:t>Z0400: Signatures of Persons Completing Assessment or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839200" cy="4953000"/>
          </a:xfrm>
        </p:spPr>
        <p:txBody>
          <a:bodyPr>
            <a:normAutofit/>
          </a:bodyPr>
          <a:lstStyle/>
          <a:p>
            <a:pPr marL="274002" indent="-274320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dirty="0" smtClean="0"/>
              <a:t>Attestation Statement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dirty="0" smtClean="0"/>
              <a:t>Signature 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dirty="0" smtClean="0"/>
              <a:t>Title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dirty="0" smtClean="0"/>
              <a:t>Sections completed</a:t>
            </a:r>
          </a:p>
          <a:p>
            <a:pPr marL="548640" lvl="1" indent="-274320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dirty="0" smtClean="0"/>
              <a:t>Date of completion</a:t>
            </a:r>
          </a:p>
          <a:p>
            <a:pPr marL="823277" lvl="2" indent="-27432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defRPr/>
            </a:pPr>
            <a:r>
              <a:rPr lang="en-US" sz="3200" dirty="0" smtClean="0"/>
              <a:t>Sign date of original completion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dirty="0" smtClean="0"/>
              <a:t>Electronic signatures</a:t>
            </a:r>
          </a:p>
          <a:p>
            <a:pPr marL="548958" lvl="1" indent="-274320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dirty="0" smtClean="0"/>
              <a:t>Nursing home policy</a:t>
            </a:r>
          </a:p>
          <a:p>
            <a:pPr marL="274638" lvl="1" indent="0" eaLnBrk="1" fontAlgn="auto" hangingPunct="1"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advTm="9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" charset="0"/>
                <a:cs typeface="Arial" charset="0"/>
              </a:rPr>
              <a:t>Z0500: Signature of</a:t>
            </a:r>
            <a:br>
              <a:rPr lang="en-US" b="1" dirty="0" smtClean="0">
                <a:latin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cs typeface="Arial" charset="0"/>
              </a:rPr>
              <a:t>RN Assessment Coordinator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6572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lang="en-US" sz="3600" dirty="0" smtClean="0">
                <a:latin typeface="Arial" charset="0"/>
                <a:cs typeface="Arial" charset="0"/>
              </a:rPr>
              <a:t>. </a:t>
            </a:r>
            <a:r>
              <a:rPr lang="en-US" dirty="0" smtClean="0">
                <a:latin typeface="Arial" charset="0"/>
                <a:cs typeface="Arial" charset="0"/>
              </a:rPr>
              <a:t>Signature </a:t>
            </a:r>
          </a:p>
          <a:p>
            <a:pPr marL="788988" lvl="1" indent="-51435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RN Assessment Coordinator verifies</a:t>
            </a:r>
          </a:p>
          <a:p>
            <a:pPr marL="788988" lvl="1" indent="-51435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	assessment complete</a:t>
            </a:r>
          </a:p>
          <a:p>
            <a:pPr marL="742950" indent="-742950" eaLnBrk="1" hangingPunct="1">
              <a:buFont typeface="Wingdings 2" pitchFamily="18" charset="2"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B. Date RN Assessment Coordinator signs assessment complete</a:t>
            </a:r>
          </a:p>
          <a:p>
            <a:pPr marL="742950" indent="-742950" eaLnBrk="1" hangingPunct="1">
              <a:buFont typeface="Wingdings 2" pitchFamily="18" charset="2"/>
              <a:buNone/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marL="514350" indent="-514350" eaLnBrk="1" hangingPunct="1">
              <a:defRPr/>
            </a:pPr>
            <a:r>
              <a:rPr lang="en-US" dirty="0" smtClean="0">
                <a:latin typeface="Arial" charset="0"/>
                <a:cs typeface="Arial" charset="0"/>
              </a:rPr>
              <a:t>If copies of MDS printed and dates automatically encoded, note it is a “copy” document</a:t>
            </a:r>
          </a:p>
        </p:txBody>
      </p:sp>
    </p:spTree>
  </p:cSld>
  <p:clrMapOvr>
    <a:masterClrMapping/>
  </p:clrMapOvr>
  <p:transition advTm="8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/>
          <a:lstStyle/>
          <a:p>
            <a:pPr algn="ctr"/>
            <a:r>
              <a:rPr lang="en-US" sz="3200" b="1" dirty="0" smtClean="0"/>
              <a:t>RAI APPENDIX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63000" cy="5638800"/>
          </a:xfrm>
        </p:spPr>
        <p:txBody>
          <a:bodyPr/>
          <a:lstStyle/>
          <a:p>
            <a:r>
              <a:rPr lang="en-US" dirty="0" smtClean="0"/>
              <a:t>Appendix A: Glossary and Common Acronyms</a:t>
            </a:r>
          </a:p>
          <a:p>
            <a:r>
              <a:rPr lang="en-US" dirty="0" smtClean="0"/>
              <a:t>Appendix B: Email addresses for all the State’s RAI Coordinators</a:t>
            </a:r>
          </a:p>
          <a:p>
            <a:r>
              <a:rPr lang="en-US" dirty="0" smtClean="0"/>
              <a:t>Appendix C: CAA Resources</a:t>
            </a:r>
          </a:p>
          <a:p>
            <a:r>
              <a:rPr lang="en-US" dirty="0" smtClean="0"/>
              <a:t>Appendix D: Interviewing</a:t>
            </a:r>
          </a:p>
          <a:p>
            <a:r>
              <a:rPr lang="en-US" dirty="0" smtClean="0"/>
              <a:t>Appendix E: PHQ-9 scoring rules and instruction for BIMS (When administrated in writing) </a:t>
            </a:r>
          </a:p>
          <a:p>
            <a:r>
              <a:rPr lang="en-US" dirty="0" smtClean="0"/>
              <a:t>Appendix F: MDS Item matrix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75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259</Words>
  <Application>Microsoft Office PowerPoint</Application>
  <PresentationFormat>On-screen Show (4:3)</PresentationFormat>
  <Paragraphs>75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SECTION Z ASSESSMENT ADMINISTRATION January 21, 2016 1-3PM</vt:lpstr>
      <vt:lpstr>Objectives</vt:lpstr>
      <vt:lpstr>Z0100 &amp; Z0150: Billing Data</vt:lpstr>
      <vt:lpstr>Z0100:  Medicare Part A Billing</vt:lpstr>
      <vt:lpstr>      Z0200 &amp; Z0250:  State Medicaid Billing </vt:lpstr>
      <vt:lpstr>Z0300: Insurance Billing </vt:lpstr>
      <vt:lpstr> Z0400: Signatures of Persons Completing Assessment or Tracking</vt:lpstr>
      <vt:lpstr>Z0500: Signature of RN Assessment Coordinator</vt:lpstr>
      <vt:lpstr>RAI APPENDIX</vt:lpstr>
      <vt:lpstr>Questions?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2013-08-28T04:00:29Z</dcterms:created>
  <dcterms:modified xsi:type="dcterms:W3CDTF">2015-11-03T15:45:45Z</dcterms:modified>
</cp:coreProperties>
</file>