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6" r:id="rId4"/>
    <p:sldId id="259" r:id="rId5"/>
    <p:sldId id="267" r:id="rId6"/>
    <p:sldId id="265" r:id="rId7"/>
    <p:sldId id="268" r:id="rId8"/>
    <p:sldId id="270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81" autoAdjust="0"/>
    <p:restoredTop sz="69600" autoAdjust="0"/>
  </p:normalViewPr>
  <p:slideViewPr>
    <p:cSldViewPr>
      <p:cViewPr varScale="1">
        <p:scale>
          <a:sx n="117" d="100"/>
          <a:sy n="117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CCCA025-5312-42AB-B904-1229A08F48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46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EB7505E0-E5D4-4A7D-8FE1-BE5051B17513}" type="datetimeFigureOut">
              <a:rPr lang="en-US" smtClean="0"/>
              <a:pPr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374A024B-33CD-4F7E-8E58-E15A525230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1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024B-33CD-4F7E-8E58-E15A5252308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024B-33CD-4F7E-8E58-E15A5252308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74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0"/>
            <a:ext cx="46466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9472" y="3581401"/>
            <a:ext cx="6620933" cy="5715000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024B-33CD-4F7E-8E58-E15A5252308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77988" y="0"/>
            <a:ext cx="3732212" cy="2800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1" y="2819401"/>
            <a:ext cx="6705600" cy="6324599"/>
          </a:xfrm>
        </p:spPr>
        <p:txBody>
          <a:bodyPr>
            <a:noAutofit/>
          </a:bodyPr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024B-33CD-4F7E-8E58-E15A5252308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5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0"/>
            <a:ext cx="3960813" cy="297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1575" y="3048003"/>
            <a:ext cx="6231467" cy="6019800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None/>
            </a:pPr>
            <a:endParaRPr lang="en-US" sz="1600" b="1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A024B-33CD-4F7E-8E58-E15A5252308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F931D546-303F-41D8-B6A7-8FCC46B34CEB}" type="datetime1">
              <a:rPr lang="en-US" smtClean="0"/>
              <a:pPr/>
              <a:t>11/09/2015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BC8F4035-E054-493E-BA15-300510EC99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7570FEDD-A7E9-4D0B-A78A-91FECABD7BAC}" type="datetime1">
              <a:rPr lang="en-US" smtClean="0"/>
              <a:pPr/>
              <a:t>11/09/2015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BC8F4035-E054-493E-BA15-300510EC99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991600" cy="55626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>
            <a:noAutofit/>
          </a:bodyPr>
          <a:lstStyle>
            <a:lvl1pPr algn="ctr">
              <a:buNone/>
              <a:defRPr sz="4800" b="1" cap="none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4267200" cy="55626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1066800"/>
            <a:ext cx="4572000" cy="55626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7FE05B09-EBF2-4C4D-9850-FFAFB3CB04BA}" type="datetime1">
              <a:rPr lang="en-US" smtClean="0"/>
              <a:pPr/>
              <a:t>11/09/2015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BC8F4035-E054-493E-BA15-300510EC99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D8792C53-25BF-4BCB-A563-84328D7DB0F8}" type="datetime1">
              <a:rPr lang="en-US" smtClean="0"/>
              <a:pPr/>
              <a:t>11/09/2015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BC8F4035-E054-493E-BA15-300510EC99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57067"/>
            <a:ext cx="2682240" cy="2791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1E3479CC-99E1-4E08-AE67-5A5D7FA023F7}" type="datetime1">
              <a:rPr lang="en-US" smtClean="0"/>
              <a:pPr/>
              <a:t>11/09/2015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BC8F4035-E054-493E-BA15-300510EC99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9916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ts val="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28600" algn="l" rtl="0" eaLnBrk="1" latinLnBrk="0" hangingPunct="1">
        <a:spcBef>
          <a:spcPts val="0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0"/>
        </a:spcBef>
        <a:buClr>
          <a:schemeClr val="accent3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0"/>
        </a:spcBef>
        <a:buClr>
          <a:schemeClr val="accent3"/>
        </a:buClr>
        <a:buFontTx/>
        <a:buChar char="o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.boltz@kdads,ks,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895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  Physical Restraints</a:t>
            </a:r>
          </a:p>
          <a:p>
            <a:r>
              <a:rPr lang="en-US" sz="6600" b="1" dirty="0" smtClean="0">
                <a:solidFill>
                  <a:schemeClr val="tx1"/>
                </a:solidFill>
              </a:rPr>
              <a:t>January 21, 2016</a:t>
            </a:r>
          </a:p>
          <a:p>
            <a:r>
              <a:rPr lang="en-US" sz="6600" b="1" dirty="0" smtClean="0">
                <a:solidFill>
                  <a:schemeClr val="tx1"/>
                </a:solidFill>
              </a:rPr>
              <a:t>1-3PM</a:t>
            </a:r>
          </a:p>
          <a:p>
            <a:endParaRPr lang="en-US" sz="66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2"/>
            <a:ext cx="9144000" cy="1523999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       SECTION P</a:t>
            </a:r>
            <a:endParaRPr lang="en-US" sz="5400" dirty="0"/>
          </a:p>
        </p:txBody>
      </p:sp>
      <p:pic>
        <p:nvPicPr>
          <p:cNvPr id="5" name="Picture 6" descr="Posey SR All Purpose Belt,, **PRESCRIPTION REQUIRED**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whether or not a device meets the definition of a physical restraint </a:t>
            </a:r>
          </a:p>
          <a:p>
            <a:r>
              <a:rPr lang="en-US" dirty="0" smtClean="0"/>
              <a:t>Understand how to code Section P correctly</a:t>
            </a:r>
          </a:p>
          <a:p>
            <a:r>
              <a:rPr lang="en-US" dirty="0" smtClean="0"/>
              <a:t>Understand what needs to be on the </a:t>
            </a:r>
            <a:r>
              <a:rPr lang="en-US" smtClean="0"/>
              <a:t>care 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DEFINITION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1000" b="1" dirty="0" smtClean="0"/>
          </a:p>
          <a:p>
            <a:pPr algn="ctr"/>
            <a:r>
              <a:rPr lang="en-US" sz="3600" b="1" dirty="0" smtClean="0"/>
              <a:t>Manual </a:t>
            </a:r>
            <a:r>
              <a:rPr lang="en-US" sz="3600" b="1" dirty="0"/>
              <a:t>method or physical or mechanical device, material, or </a:t>
            </a:r>
            <a:r>
              <a:rPr lang="en-US" sz="3600" b="1" dirty="0" smtClean="0"/>
              <a:t>equipment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Attached or adjacent to resident’s body that individual cannot remove </a:t>
            </a:r>
            <a:r>
              <a:rPr lang="en-US" sz="3600" b="1" dirty="0" smtClean="0"/>
              <a:t>easily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Which restricts freedom of movement or normal access to one’s body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6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Section P: Physical Restraint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not </a:t>
            </a:r>
            <a:r>
              <a:rPr lang="en-US" dirty="0" smtClean="0"/>
              <a:t>prohibited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Must assess  resident  </a:t>
            </a:r>
            <a:r>
              <a:rPr lang="en-US" b="1" u="sng" dirty="0">
                <a:solidFill>
                  <a:srgbClr val="FF0000"/>
                </a:solidFill>
              </a:rPr>
              <a:t>before using 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Only to treat resident’s medical </a:t>
            </a:r>
            <a:r>
              <a:rPr lang="en-US" dirty="0" smtClean="0"/>
              <a:t>symptoms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Physician order - type, parameter of use</a:t>
            </a:r>
          </a:p>
          <a:p>
            <a:endParaRPr lang="en-US" dirty="0" smtClean="0"/>
          </a:p>
          <a:p>
            <a:r>
              <a:rPr lang="en-US" dirty="0" smtClean="0"/>
              <a:t>Not use for discipline or staff convenience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Care plan – process for systematic and gradual restraint reduction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P0100</a:t>
            </a:r>
            <a:r>
              <a:rPr lang="en-US" dirty="0">
                <a:solidFill>
                  <a:schemeClr val="tx1"/>
                </a:solidFill>
              </a:rPr>
              <a:t>: Physical Restraints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USED IN BED</a:t>
            </a:r>
          </a:p>
          <a:p>
            <a:pPr lvl="1"/>
            <a:r>
              <a:rPr lang="en-US" dirty="0" smtClean="0"/>
              <a:t>A. Bed rail</a:t>
            </a:r>
          </a:p>
          <a:p>
            <a:pPr lvl="1"/>
            <a:r>
              <a:rPr lang="en-US" dirty="0" smtClean="0"/>
              <a:t>B. Trunk restraint</a:t>
            </a:r>
          </a:p>
          <a:p>
            <a:pPr lvl="1"/>
            <a:r>
              <a:rPr lang="en-US" dirty="0" smtClean="0"/>
              <a:t>C. Limb restraint</a:t>
            </a:r>
          </a:p>
          <a:p>
            <a:pPr lvl="1"/>
            <a:r>
              <a:rPr lang="en-US" dirty="0" smtClean="0"/>
              <a:t>D. Other</a:t>
            </a:r>
          </a:p>
          <a:p>
            <a:pPr lvl="1"/>
            <a:endParaRPr lang="en-US" dirty="0"/>
          </a:p>
          <a:p>
            <a:r>
              <a:rPr lang="en-US" b="1" dirty="0" smtClean="0"/>
              <a:t>USED IN CHAIR OR OUT OF BED</a:t>
            </a:r>
          </a:p>
          <a:p>
            <a:pPr lvl="1"/>
            <a:r>
              <a:rPr lang="en-US" dirty="0" smtClean="0"/>
              <a:t>E. Trunk restraint</a:t>
            </a:r>
          </a:p>
          <a:p>
            <a:pPr lvl="1"/>
            <a:r>
              <a:rPr lang="en-US" dirty="0" smtClean="0"/>
              <a:t>F. </a:t>
            </a:r>
            <a:r>
              <a:rPr lang="en-US" dirty="0"/>
              <a:t> </a:t>
            </a:r>
            <a:r>
              <a:rPr lang="en-US" dirty="0" smtClean="0"/>
              <a:t>Limb restraint</a:t>
            </a:r>
          </a:p>
          <a:p>
            <a:pPr lvl="1"/>
            <a:r>
              <a:rPr lang="en-US" dirty="0" smtClean="0"/>
              <a:t>G. Chair prevents rising</a:t>
            </a:r>
          </a:p>
          <a:p>
            <a:pPr lvl="1"/>
            <a:r>
              <a:rPr lang="en-US" dirty="0" smtClean="0"/>
              <a:t>H. Other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4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80504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</a:rPr>
              <a:t>P0100</a:t>
            </a:r>
            <a:r>
              <a:rPr lang="en-US" dirty="0" smtClean="0">
                <a:solidFill>
                  <a:schemeClr val="tx1"/>
                </a:solidFill>
              </a:rPr>
              <a:t>: Physical Restraints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991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Frequency of use of </a:t>
            </a:r>
            <a:r>
              <a:rPr lang="en-US" sz="2800" b="1" smtClean="0"/>
              <a:t>each type</a:t>
            </a:r>
            <a:r>
              <a:rPr lang="en-US" sz="2800" smtClean="0"/>
              <a:t>: </a:t>
            </a:r>
            <a:endParaRPr lang="en-US" sz="2800" dirty="0" smtClean="0"/>
          </a:p>
          <a:p>
            <a:r>
              <a:rPr lang="en-US" sz="2800" b="1" dirty="0" smtClean="0"/>
              <a:t>Code 0. Not used: </a:t>
            </a:r>
            <a:r>
              <a:rPr lang="en-US" sz="2800" dirty="0" smtClean="0"/>
              <a:t>During 7 day look-back or used but did not meet definition </a:t>
            </a:r>
          </a:p>
          <a:p>
            <a:r>
              <a:rPr lang="en-US" sz="2800" b="1" dirty="0" smtClean="0"/>
              <a:t>Code 1. Used less than daily: </a:t>
            </a:r>
            <a:r>
              <a:rPr lang="en-US" sz="2800" dirty="0" smtClean="0"/>
              <a:t>Met definition &amp; used &lt; daily</a:t>
            </a:r>
          </a:p>
          <a:p>
            <a:r>
              <a:rPr lang="en-US" sz="2800" b="1" dirty="0" smtClean="0"/>
              <a:t>Code 2. Used daily: </a:t>
            </a:r>
            <a:r>
              <a:rPr lang="en-US" sz="2800" dirty="0" smtClean="0"/>
              <a:t>Met definition&amp; used on daily basis during look-back period</a:t>
            </a:r>
          </a:p>
          <a:p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909" y="3497582"/>
            <a:ext cx="8229600" cy="33604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Plan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restraint is being used specify what it is, when it should be released, why it’s being used, and how it is going to be discontinued</a:t>
            </a:r>
          </a:p>
          <a:p>
            <a:r>
              <a:rPr lang="en-US" dirty="0" smtClean="0"/>
              <a:t>Best case is not to use </a:t>
            </a:r>
            <a:r>
              <a:rPr lang="en-US" smtClean="0"/>
              <a:t>any restraints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8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I’ll take a few minutes to answer any questions you might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2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feel free to contact me at any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Shirley L. Boltz, RN</a:t>
            </a:r>
          </a:p>
          <a:p>
            <a:pPr marL="0" indent="0" algn="ctr">
              <a:buNone/>
            </a:pPr>
            <a:r>
              <a:rPr lang="en-US" dirty="0" smtClean="0"/>
              <a:t>RAI/Education Coordinator</a:t>
            </a:r>
          </a:p>
          <a:p>
            <a:pPr marL="0" indent="0" algn="ctr">
              <a:buNone/>
            </a:pPr>
            <a:r>
              <a:rPr lang="en-US" dirty="0" smtClean="0"/>
              <a:t>785-296-1282</a:t>
            </a:r>
          </a:p>
          <a:p>
            <a:pPr marL="0" indent="0" algn="ctr">
              <a:buNone/>
            </a:pPr>
            <a:r>
              <a:rPr lang="en-US" smtClean="0">
                <a:hlinkClick r:id="rId2"/>
              </a:rPr>
              <a:t>shirley.boltz@kdads.ks.gov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73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302</Words>
  <Application>Microsoft Office PowerPoint</Application>
  <PresentationFormat>On-screen Show (4:3)</PresentationFormat>
  <Paragraphs>66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       SECTION P</vt:lpstr>
      <vt:lpstr>Objectives</vt:lpstr>
      <vt:lpstr>DEFINITION</vt:lpstr>
      <vt:lpstr>Section P: Physical Restraint</vt:lpstr>
      <vt:lpstr>P0100: Physical Restraints</vt:lpstr>
      <vt:lpstr>      P0100: Physical Restraints</vt:lpstr>
      <vt:lpstr>Care Plan Considerations</vt:lpstr>
      <vt:lpstr>Questions?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2013-08-28T03:37:41Z</dcterms:created>
  <dcterms:modified xsi:type="dcterms:W3CDTF">2015-11-09T20:58:31Z</dcterms:modified>
</cp:coreProperties>
</file>