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2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ink/ink3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366" r:id="rId3"/>
    <p:sldId id="375" r:id="rId4"/>
    <p:sldId id="360" r:id="rId5"/>
    <p:sldId id="348" r:id="rId6"/>
    <p:sldId id="325" r:id="rId7"/>
    <p:sldId id="326" r:id="rId8"/>
    <p:sldId id="263" r:id="rId9"/>
    <p:sldId id="369" r:id="rId10"/>
    <p:sldId id="327" r:id="rId11"/>
    <p:sldId id="328" r:id="rId12"/>
    <p:sldId id="329" r:id="rId13"/>
    <p:sldId id="331" r:id="rId14"/>
    <p:sldId id="332" r:id="rId15"/>
    <p:sldId id="333" r:id="rId16"/>
    <p:sldId id="356" r:id="rId17"/>
    <p:sldId id="295" r:id="rId18"/>
    <p:sldId id="275" r:id="rId19"/>
    <p:sldId id="277" r:id="rId20"/>
    <p:sldId id="299" r:id="rId21"/>
    <p:sldId id="278" r:id="rId22"/>
    <p:sldId id="301" r:id="rId23"/>
    <p:sldId id="334" r:id="rId24"/>
    <p:sldId id="335" r:id="rId25"/>
    <p:sldId id="336" r:id="rId26"/>
    <p:sldId id="337" r:id="rId27"/>
    <p:sldId id="338" r:id="rId28"/>
    <p:sldId id="310" r:id="rId29"/>
    <p:sldId id="311" r:id="rId30"/>
    <p:sldId id="358" r:id="rId31"/>
    <p:sldId id="312" r:id="rId32"/>
    <p:sldId id="359" r:id="rId33"/>
    <p:sldId id="323" r:id="rId34"/>
    <p:sldId id="324" r:id="rId35"/>
    <p:sldId id="313" r:id="rId36"/>
    <p:sldId id="314" r:id="rId37"/>
    <p:sldId id="317" r:id="rId38"/>
    <p:sldId id="344" r:id="rId39"/>
    <p:sldId id="370" r:id="rId40"/>
    <p:sldId id="318" r:id="rId41"/>
    <p:sldId id="288" r:id="rId42"/>
    <p:sldId id="289" r:id="rId43"/>
    <p:sldId id="290" r:id="rId44"/>
    <p:sldId id="321" r:id="rId45"/>
    <p:sldId id="364" r:id="rId46"/>
    <p:sldId id="365" r:id="rId47"/>
    <p:sldId id="371" r:id="rId48"/>
    <p:sldId id="372" r:id="rId49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4" autoAdjust="0"/>
    <p:restoredTop sz="99200" autoAdjust="0"/>
  </p:normalViewPr>
  <p:slideViewPr>
    <p:cSldViewPr>
      <p:cViewPr>
        <p:scale>
          <a:sx n="112" d="100"/>
          <a:sy n="112" d="100"/>
        </p:scale>
        <p:origin x="-176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50" d="100"/>
          <a:sy n="50" d="100"/>
        </p:scale>
        <p:origin x="-2922" y="-228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003"/>
            <a:ext cx="3066733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pPr>
              <a:defRPr/>
            </a:pPr>
            <a:fld id="{70F8DE6E-42CB-432F-88BC-26DA809473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35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0-13T16:51:08.3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496 15602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0-13T18:12:32.7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14287 10418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0-13T17:35:06.5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6474 6747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3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1"/>
            <a:ext cx="3066733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0F89B7-2C3C-42CE-BEDE-2E5287BDEF33}" type="datetimeFigureOut">
              <a:rPr lang="en-US"/>
              <a:pPr>
                <a:defRPr/>
              </a:pPr>
              <a:t>11/06/2015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8103"/>
            <a:ext cx="5661660" cy="4213064"/>
          </a:xfrm>
          <a:prstGeom prst="rect">
            <a:avLst/>
          </a:prstGeom>
        </p:spPr>
        <p:txBody>
          <a:bodyPr vert="horz" lIns="92181" tIns="46090" rIns="92181" bIns="4609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003"/>
            <a:ext cx="3066733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003"/>
            <a:ext cx="3066733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EE8B8B-D75A-4971-A497-54743B0B0D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17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66437" indent="-166437" eaLnBrk="1" hangingPunct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E0F91-A93A-471B-AA18-CFD7D97274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E8B8B-D75A-4971-A497-54743B0B0D0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0" y="153988"/>
            <a:ext cx="4675188" cy="3508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0775" y="3837327"/>
            <a:ext cx="6461677" cy="521876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A0310E, Is This Assessment the First Assessment (OBRA, PPS, or Discharge) since the Most Recent Admission/Entry or Reentry? 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E8B8B-D75A-4971-A497-54743B0B0D0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5075" y="306388"/>
            <a:ext cx="4681538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5398" y="3990821"/>
            <a:ext cx="6000129" cy="5065269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E8B8B-D75A-4971-A497-54743B0B0D0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E8B8B-D75A-4971-A497-54743B0B0D0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14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6600" y="0"/>
            <a:ext cx="3376613" cy="2533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30774" y="2839624"/>
            <a:ext cx="6384752" cy="6523454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sz="1800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286EC-B05E-48C4-BD0F-44BAC8CBAC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0"/>
            <a:ext cx="4681538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93174" y="3760581"/>
            <a:ext cx="6448001" cy="4900584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571329" lvl="1" indent="-276863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1800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CE3E53-1212-4948-B26F-1BD759F672D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43050" y="0"/>
            <a:ext cx="4298950" cy="32242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53850" y="3223354"/>
            <a:ext cx="6903994" cy="613972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230452" indent="-230452" eaLnBrk="1" hangingPunct="1">
              <a:spcBef>
                <a:spcPct val="0"/>
              </a:spcBef>
            </a:pPr>
            <a:endParaRPr lang="en-US" sz="1800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BC10BC-EE9E-4E74-98C6-767C0D005A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0"/>
            <a:ext cx="4681538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xfrm>
            <a:off x="314539" y="3607087"/>
            <a:ext cx="6531762" cy="5755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US" sz="16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306388"/>
            <a:ext cx="4681538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0" y="3990819"/>
            <a:ext cx="7077075" cy="53722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691355" lvl="1" indent="-230452" eaLnBrk="1" hangingPunct="1">
              <a:lnSpc>
                <a:spcPct val="90000"/>
              </a:lnSpc>
              <a:spcBef>
                <a:spcPct val="0"/>
              </a:spcBef>
              <a:buFont typeface="Calibri" pitchFamily="34" charset="0"/>
              <a:buChar char="•"/>
            </a:pPr>
            <a:endParaRPr lang="en-US" sz="1600" u="sng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7A61EA-5E0D-4F0C-A062-A11A92823E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35075" y="0"/>
            <a:ext cx="4525963" cy="33956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xfrm>
            <a:off x="314536" y="3376849"/>
            <a:ext cx="6369368" cy="598622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E8B8B-D75A-4971-A497-54743B0B0D0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13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5075" y="153988"/>
            <a:ext cx="4451350" cy="3338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7699" y="3530341"/>
            <a:ext cx="6615527" cy="5832734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E8B8B-D75A-4971-A497-54743B0B0D0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5075" y="0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0775" y="3530341"/>
            <a:ext cx="6692452" cy="5832734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E8B8B-D75A-4971-A497-54743B0B0D0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53988"/>
            <a:ext cx="4675187" cy="3508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1549" y="3837326"/>
            <a:ext cx="6153978" cy="5295510"/>
          </a:xfrm>
        </p:spPr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E8B8B-D75A-4971-A497-54743B0B0D0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5550" y="0"/>
            <a:ext cx="3760788" cy="2820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5904" y="2916369"/>
            <a:ext cx="6526636" cy="6446707"/>
          </a:xfrm>
        </p:spPr>
        <p:txBody>
          <a:bodyPr>
            <a:no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E8B8B-D75A-4971-A497-54743B0B0D0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0"/>
            <a:ext cx="4681538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4538" y="3607089"/>
            <a:ext cx="6526636" cy="575599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E8B8B-D75A-4971-A497-54743B0B0D0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36663" y="0"/>
            <a:ext cx="4681537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14539" y="3607086"/>
            <a:ext cx="6762539" cy="529551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1600" b="1" dirty="0"/>
              <a:t>Coding Instructions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CE350-3CA1-414A-9904-6269932E3A3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0"/>
            <a:ext cx="4681538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14539" y="3683834"/>
            <a:ext cx="6762539" cy="497733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1">
              <a:buFontTx/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D9F64F-9FD4-4211-9282-EFFC71E8477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E8B8B-D75A-4971-A497-54743B0B0D0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397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306388"/>
            <a:ext cx="4681538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7708" y="3990823"/>
            <a:ext cx="5661660" cy="467034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A3BC7-268C-4832-8159-97D356280AA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E8B8B-D75A-4971-A497-54743B0B0D0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2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E8B8B-D75A-4971-A497-54743B0B0D0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70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306388"/>
            <a:ext cx="4681538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7708" y="4067568"/>
            <a:ext cx="5661660" cy="4593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CAE88C-62AC-4F7E-B08B-7B105CA8659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67CCD1-7494-4C29-BC7E-FD4CABA56FE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16038" y="0"/>
            <a:ext cx="4681537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14539" y="3607086"/>
            <a:ext cx="6762539" cy="529551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endParaRPr lang="en-US" sz="1800" dirty="0"/>
          </a:p>
          <a:p>
            <a:pPr>
              <a:buFontTx/>
              <a:buChar char="•"/>
            </a:pPr>
            <a:endParaRPr lang="en-US" sz="1800" dirty="0"/>
          </a:p>
          <a:p>
            <a:pPr>
              <a:buFontTx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A73D1C-3285-43F2-9968-0FCD7EB6D93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16038" y="228600"/>
            <a:ext cx="4681537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14540" y="3760583"/>
            <a:ext cx="6448001" cy="53722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0B26DC-17F5-4932-BBA0-B06EB989B60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2538" y="414338"/>
            <a:ext cx="4514850" cy="3386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0" y="4071937"/>
            <a:ext cx="7077075" cy="4267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A2FE90-CF25-43E6-A866-775983D4645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E8B8B-D75A-4971-A497-54743B0B0D0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059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57375" y="0"/>
            <a:ext cx="3836988" cy="2879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14539" y="2993117"/>
            <a:ext cx="6762539" cy="598622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56895E-756B-4B06-8BAA-B1F87B326A7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9950" y="338138"/>
            <a:ext cx="5410200" cy="4057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0" y="4452937"/>
            <a:ext cx="7077075" cy="45720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16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600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076021-7081-478E-A58D-2A3F41525EF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0"/>
            <a:ext cx="2992438" cy="2244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0" y="2302395"/>
            <a:ext cx="7077075" cy="706068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100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0F7FC-C994-4DF2-86E1-94477D5BFB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01800" y="460375"/>
            <a:ext cx="4144963" cy="3109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0" y="3760583"/>
            <a:ext cx="7077075" cy="560249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Calibri" pitchFamily="34" charset="0"/>
              <a:buNone/>
            </a:pPr>
            <a:endParaRPr lang="en-US" sz="1600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414843-E09B-494F-BD03-DAAACBED99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228600"/>
            <a:ext cx="4681538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0775" y="3990822"/>
            <a:ext cx="6615527" cy="537225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1600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E8B8B-D75A-4971-A497-54743B0B0D0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87563" y="228600"/>
            <a:ext cx="3532187" cy="2651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14538" y="3069861"/>
            <a:ext cx="6290734" cy="559130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spcBef>
                <a:spcPct val="0"/>
              </a:spcBef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A7C674-C8BE-45DF-ACC1-D7EB64E31EA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800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E8B8B-D75A-4971-A497-54743B0B0D0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384175"/>
            <a:ext cx="4678362" cy="35099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14539" y="4144315"/>
            <a:ext cx="6454839" cy="451685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0DB55D-E9A8-4136-82DF-87BA3F4F87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6663" y="228600"/>
            <a:ext cx="4681537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4538" y="3837328"/>
            <a:ext cx="6526636" cy="5525749"/>
          </a:xfrm>
        </p:spPr>
        <p:txBody>
          <a:bodyPr>
            <a:noAutofit/>
          </a:bodyPr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E8B8B-D75A-4971-A497-54743B0B0D0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6663" y="460375"/>
            <a:ext cx="4681537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3851" y="3990818"/>
            <a:ext cx="6692450" cy="552574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E8B8B-D75A-4971-A497-54743B0B0D0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0" y="153988"/>
            <a:ext cx="4675188" cy="3508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1548" y="3760580"/>
            <a:ext cx="6000129" cy="5375453"/>
          </a:xfrm>
        </p:spPr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E8B8B-D75A-4971-A497-54743B0B0D0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>
            <a:noAutofit/>
          </a:bodyPr>
          <a:lstStyle>
            <a:lvl1pPr algn="ctr">
              <a:defRPr lang="en-US" sz="5400" dirty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4066032"/>
            <a:ext cx="2682240" cy="27919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915400" cy="4953000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2">
                  <a:lumMod val="75000"/>
                </a:schemeClr>
              </a:buClr>
              <a:defRPr/>
            </a:lvl2pPr>
            <a:lvl3pPr>
              <a:buClr>
                <a:schemeClr val="bg1">
                  <a:lumMod val="65000"/>
                </a:schemeClr>
              </a:buClr>
              <a:defRPr/>
            </a:lvl3pPr>
            <a:lvl4pPr>
              <a:buClr>
                <a:schemeClr val="accent3">
                  <a:lumMod val="75000"/>
                </a:schemeClr>
              </a:buClr>
              <a:defRPr/>
            </a:lvl4pPr>
            <a:lvl5pPr>
              <a:buClr>
                <a:schemeClr val="accent2"/>
              </a:buClr>
              <a:buSzPct val="9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485900"/>
          </a:xfrm>
        </p:spPr>
        <p:txBody>
          <a:bodyPr>
            <a:noAutofit/>
          </a:bodyPr>
          <a:lstStyle>
            <a:lvl1pPr algn="ctr">
              <a:buNone/>
              <a:defRPr sz="4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23" y="4086085"/>
            <a:ext cx="2682240" cy="27919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42672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24400" y="1066800"/>
            <a:ext cx="41910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38862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4400" y="1447800"/>
            <a:ext cx="3962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3886200" cy="3886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724400" y="2286000"/>
            <a:ext cx="3962400" cy="3886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A6964-90D0-45CB-95EC-F0050B16BF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F05AC-7B9C-42F6-88C2-42D24A8893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160C4-E2FB-4914-A67D-37CA7F5BA5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533400" y="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28600" y="1066800"/>
            <a:ext cx="891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749" y="4066032"/>
            <a:ext cx="2682240" cy="27919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3" r:id="rId2"/>
    <p:sldLayoutId id="2147483801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C8D7E5"/>
        </a:buClr>
        <a:buSzPct val="85000"/>
        <a:buFont typeface="Wingdings 2" pitchFamily="18" charset="2"/>
        <a:buChar char="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5AB8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4" Type="http://schemas.openxmlformats.org/officeDocument/2006/relationships/customXml" Target="../ink/ink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3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shirley.boltz@kdasa.ks.go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1676400" y="3200400"/>
            <a:ext cx="7467600" cy="2895600"/>
          </a:xfrm>
        </p:spPr>
        <p:txBody>
          <a:bodyPr>
            <a:normAutofit lnSpcReduction="10000"/>
          </a:bodyPr>
          <a:lstStyle/>
          <a:p>
            <a:pPr marL="742950" lvl="1" indent="-285750" eaLnBrk="1" hangingPunct="1">
              <a:buClr>
                <a:srgbClr val="B95B22"/>
              </a:buClr>
              <a:buFont typeface="Wingdings" pitchFamily="2" charset="2"/>
              <a:buNone/>
            </a:pPr>
            <a:r>
              <a:rPr lang="en-US" sz="4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Resident</a:t>
            </a:r>
          </a:p>
          <a:p>
            <a:pPr marL="742950" lvl="1" indent="-285750" eaLnBrk="1" hangingPunct="1">
              <a:buClr>
                <a:srgbClr val="B95B22"/>
              </a:buClr>
              <a:buFont typeface="Wingdings" pitchFamily="2" charset="2"/>
              <a:buNone/>
            </a:pPr>
            <a:r>
              <a:rPr lang="en-US" sz="4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Facility </a:t>
            </a:r>
          </a:p>
          <a:p>
            <a:pPr marL="742950" lvl="1" indent="-285750" eaLnBrk="1" hangingPunct="1">
              <a:buClr>
                <a:srgbClr val="B95B22"/>
              </a:buClr>
              <a:buFont typeface="Wingdings" pitchFamily="2" charset="2"/>
              <a:buNone/>
            </a:pPr>
            <a:r>
              <a:rPr lang="en-US" sz="4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Reasons for Assessment</a:t>
            </a:r>
          </a:p>
          <a:p>
            <a:pPr eaLnBrk="1" hangingPunct="1"/>
            <a:endParaRPr lang="en-US" sz="48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6000" b="1" dirty="0" smtClean="0">
              <a:latin typeface="Arial" charset="0"/>
              <a:cs typeface="Arial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1905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sz="4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SECTION A</a:t>
            </a:r>
            <a:r>
              <a:rPr sz="5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sz="4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Identification Information </a:t>
            </a:r>
            <a:br>
              <a:rPr sz="4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sz="4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January 12, 2016 1-3PM</a:t>
            </a:r>
          </a:p>
        </p:txBody>
      </p:sp>
      <p:pic>
        <p:nvPicPr>
          <p:cNvPr id="75778" name="Picture 2" descr="http://www.fotosearch.com/bthumb/CSP/CSP050/k0508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76600"/>
            <a:ext cx="2209800" cy="3324480"/>
          </a:xfrm>
          <a:prstGeom prst="rect">
            <a:avLst/>
          </a:prstGeom>
          <a:noFill/>
        </p:spPr>
      </p:pic>
      <p:pic>
        <p:nvPicPr>
          <p:cNvPr id="75780" name="Picture 4" descr="http://www.fotosearch.com/bthumb/OJO/OJO158/pe0060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0"/>
            <a:ext cx="1524000" cy="2292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01000" cy="1524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A0310A. Federal OBRA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915400" cy="1600200"/>
          </a:xfrm>
        </p:spPr>
        <p:txBody>
          <a:bodyPr/>
          <a:lstStyle/>
          <a:p>
            <a:r>
              <a:rPr lang="en-US" b="1" dirty="0" smtClean="0"/>
              <a:t>01</a:t>
            </a:r>
            <a:r>
              <a:rPr lang="en-US" dirty="0" smtClean="0"/>
              <a:t>. Admission; </a:t>
            </a:r>
            <a:r>
              <a:rPr lang="en-US" b="1" dirty="0" smtClean="0"/>
              <a:t>02</a:t>
            </a:r>
            <a:r>
              <a:rPr lang="en-US" dirty="0" smtClean="0"/>
              <a:t>. Quarterly; </a:t>
            </a:r>
            <a:r>
              <a:rPr lang="en-US" b="1" dirty="0" smtClean="0"/>
              <a:t>03. </a:t>
            </a:r>
            <a:r>
              <a:rPr lang="en-US" dirty="0" smtClean="0"/>
              <a:t>Annual;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04</a:t>
            </a:r>
            <a:r>
              <a:rPr lang="en-US" dirty="0" smtClean="0"/>
              <a:t>. SCSA; </a:t>
            </a:r>
            <a:r>
              <a:rPr lang="en-US" b="1" dirty="0" smtClean="0"/>
              <a:t>05. </a:t>
            </a:r>
            <a:r>
              <a:rPr lang="en-US" dirty="0" smtClean="0"/>
              <a:t>SCPCA; </a:t>
            </a:r>
            <a:r>
              <a:rPr lang="en-US" b="1" dirty="0" smtClean="0"/>
              <a:t>06. </a:t>
            </a:r>
            <a:r>
              <a:rPr lang="en-US" dirty="0" smtClean="0"/>
              <a:t>SCPQA;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99. </a:t>
            </a:r>
            <a:r>
              <a:rPr lang="en-US" dirty="0" smtClean="0"/>
              <a:t>None of the Above</a:t>
            </a: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7"/>
          <a:stretch/>
        </p:blipFill>
        <p:spPr bwMode="auto">
          <a:xfrm>
            <a:off x="304800" y="2514600"/>
            <a:ext cx="8534400" cy="312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990600"/>
          </a:xfrm>
        </p:spPr>
        <p:txBody>
          <a:bodyPr/>
          <a:lstStyle/>
          <a:p>
            <a:r>
              <a:rPr lang="en-US" sz="3200" dirty="0" smtClean="0"/>
              <a:t>A0310B. PPS Medicare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915400" cy="51816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400" b="1" dirty="0" smtClean="0"/>
          </a:p>
          <a:p>
            <a:pPr>
              <a:spcBef>
                <a:spcPts val="0"/>
              </a:spcBef>
            </a:pPr>
            <a:endParaRPr lang="en-US" sz="2400" b="1" dirty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Scheduled Assessments</a:t>
            </a:r>
            <a:r>
              <a:rPr lang="en-US" sz="24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sz="2400" b="1" dirty="0" smtClean="0"/>
              <a:t>01.</a:t>
            </a:r>
            <a:r>
              <a:rPr lang="en-US" sz="2400" dirty="0" smtClean="0"/>
              <a:t> 5-day </a:t>
            </a:r>
          </a:p>
          <a:p>
            <a:pPr lvl="1">
              <a:spcBef>
                <a:spcPts val="0"/>
              </a:spcBef>
            </a:pPr>
            <a:r>
              <a:rPr lang="en-US" sz="2400" b="1" dirty="0" smtClean="0"/>
              <a:t>02.</a:t>
            </a:r>
            <a:r>
              <a:rPr lang="en-US" sz="2400" dirty="0" smtClean="0"/>
              <a:t> 14-day </a:t>
            </a:r>
          </a:p>
          <a:p>
            <a:pPr lvl="1">
              <a:spcBef>
                <a:spcPts val="0"/>
              </a:spcBef>
            </a:pPr>
            <a:r>
              <a:rPr lang="en-US" sz="2400" b="1" dirty="0" smtClean="0"/>
              <a:t>03.</a:t>
            </a:r>
            <a:r>
              <a:rPr lang="en-US" sz="2400" dirty="0" smtClean="0"/>
              <a:t> 30-day </a:t>
            </a:r>
          </a:p>
          <a:p>
            <a:pPr lvl="1">
              <a:spcBef>
                <a:spcPts val="0"/>
              </a:spcBef>
            </a:pPr>
            <a:r>
              <a:rPr lang="en-US" sz="2400" b="1" dirty="0" smtClean="0"/>
              <a:t>04.</a:t>
            </a:r>
            <a:r>
              <a:rPr lang="en-US" sz="2400" dirty="0" smtClean="0"/>
              <a:t> 60-day </a:t>
            </a:r>
          </a:p>
          <a:p>
            <a:pPr lvl="1">
              <a:spcBef>
                <a:spcPts val="0"/>
              </a:spcBef>
            </a:pPr>
            <a:r>
              <a:rPr lang="en-US" sz="2400" b="1" dirty="0" smtClean="0"/>
              <a:t>05.</a:t>
            </a:r>
            <a:r>
              <a:rPr lang="en-US" sz="2400" dirty="0" smtClean="0"/>
              <a:t> 90-day 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Unscheduled assessments </a:t>
            </a:r>
          </a:p>
          <a:p>
            <a:pPr lvl="1">
              <a:spcBef>
                <a:spcPts val="0"/>
              </a:spcBef>
            </a:pPr>
            <a:r>
              <a:rPr lang="en-US" sz="2400" b="1" dirty="0" smtClean="0"/>
              <a:t>07</a:t>
            </a:r>
            <a:r>
              <a:rPr lang="en-US" sz="2400" dirty="0" smtClean="0"/>
              <a:t>. OMRA, Significant Change, Significant Correction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 Not PPS Assessment = 99</a:t>
            </a:r>
            <a:r>
              <a:rPr lang="en-US" sz="2400" dirty="0" smtClean="0"/>
              <a:t>. None of the Above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685800"/>
          </a:xfrm>
        </p:spPr>
        <p:txBody>
          <a:bodyPr/>
          <a:lstStyle/>
          <a:p>
            <a:r>
              <a:rPr lang="en-US" sz="3600" dirty="0" smtClean="0"/>
              <a:t>A0310C. PPS OMRA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r>
              <a:rPr lang="en-US" dirty="0" smtClean="0"/>
              <a:t>Assessments related to skilled therapy services </a:t>
            </a:r>
          </a:p>
          <a:p>
            <a:pPr lvl="1"/>
            <a:r>
              <a:rPr lang="en-US" b="1" dirty="0" smtClean="0"/>
              <a:t>Code 0.</a:t>
            </a:r>
            <a:r>
              <a:rPr lang="en-US" dirty="0" smtClean="0"/>
              <a:t> </a:t>
            </a:r>
            <a:r>
              <a:rPr lang="en-US" b="1" dirty="0" smtClean="0"/>
              <a:t>No. </a:t>
            </a:r>
            <a:r>
              <a:rPr lang="en-US" dirty="0" smtClean="0"/>
              <a:t>Not OMRA assessment</a:t>
            </a:r>
          </a:p>
          <a:p>
            <a:pPr lvl="1"/>
            <a:r>
              <a:rPr lang="en-US" b="1" dirty="0" smtClean="0"/>
              <a:t>Code 1.</a:t>
            </a:r>
            <a:r>
              <a:rPr lang="en-US" dirty="0" smtClean="0"/>
              <a:t> </a:t>
            </a:r>
            <a:r>
              <a:rPr lang="en-US" b="1" dirty="0" smtClean="0"/>
              <a:t>Start of Therapy. </a:t>
            </a:r>
          </a:p>
          <a:p>
            <a:pPr lvl="1"/>
            <a:r>
              <a:rPr lang="en-US" b="1" dirty="0" smtClean="0"/>
              <a:t>Code 2. End of Therapy. </a:t>
            </a:r>
          </a:p>
          <a:p>
            <a:pPr lvl="1"/>
            <a:r>
              <a:rPr lang="en-US" b="1" dirty="0" smtClean="0"/>
              <a:t>Code 3.</a:t>
            </a:r>
            <a:r>
              <a:rPr lang="en-US" dirty="0" smtClean="0"/>
              <a:t> </a:t>
            </a:r>
            <a:r>
              <a:rPr lang="en-US" b="1" dirty="0" smtClean="0"/>
              <a:t>Both start and end of therapy</a:t>
            </a:r>
            <a:r>
              <a:rPr lang="en-US" dirty="0" smtClean="0"/>
              <a:t>. ARD same criteria as Code 1 and 2 (except when short stay assessment – Chapter 6 – page 6-19)</a:t>
            </a:r>
          </a:p>
          <a:p>
            <a:pPr lvl="1"/>
            <a:r>
              <a:rPr lang="en-US" b="1" dirty="0" smtClean="0"/>
              <a:t>Code 4. Change of Therapy.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640" r="51627"/>
          <a:stretch/>
        </p:blipFill>
        <p:spPr bwMode="auto">
          <a:xfrm>
            <a:off x="4419600" y="5105400"/>
            <a:ext cx="4724400" cy="1600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447800"/>
          </a:xfrm>
        </p:spPr>
        <p:txBody>
          <a:bodyPr/>
          <a:lstStyle/>
          <a:p>
            <a:r>
              <a:rPr lang="en-US" dirty="0" smtClean="0"/>
              <a:t>A0310D. Swing Bed</a:t>
            </a:r>
            <a:br>
              <a:rPr lang="en-US" dirty="0" smtClean="0"/>
            </a:br>
            <a:r>
              <a:rPr lang="en-US" dirty="0" smtClean="0"/>
              <a:t>Clinical Change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915400" cy="4495800"/>
          </a:xfrm>
        </p:spPr>
        <p:txBody>
          <a:bodyPr/>
          <a:lstStyle/>
          <a:p>
            <a:r>
              <a:rPr lang="en-US" dirty="0" smtClean="0"/>
              <a:t>Complete only if: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A0200. Type of Provider = 2. SWB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67278" r="56527" b="24483"/>
          <a:stretch>
            <a:fillRect/>
          </a:stretch>
        </p:blipFill>
        <p:spPr bwMode="auto">
          <a:xfrm>
            <a:off x="762000" y="2895600"/>
            <a:ext cx="7848600" cy="1263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4309" r="69299"/>
          <a:stretch/>
        </p:blipFill>
        <p:spPr bwMode="auto">
          <a:xfrm>
            <a:off x="990601" y="4572000"/>
            <a:ext cx="5586662" cy="1934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981200"/>
          </a:xfrm>
        </p:spPr>
        <p:txBody>
          <a:bodyPr/>
          <a:lstStyle/>
          <a:p>
            <a:r>
              <a:rPr lang="en-US" dirty="0" smtClean="0"/>
              <a:t>A0310E. First Assessment</a:t>
            </a:r>
            <a:br>
              <a:rPr lang="en-US" dirty="0" smtClean="0"/>
            </a:br>
            <a:r>
              <a:rPr lang="en-US" dirty="0" smtClean="0"/>
              <a:t>Since Most Recent Admission/Entry or Reentry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011680"/>
            <a:ext cx="8915400" cy="43129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 smtClean="0"/>
              <a:t>Is this first OBRA, Scheduled PPS, or Discharge assessment </a:t>
            </a:r>
            <a:r>
              <a:rPr lang="en-US" sz="3600" u="sng" dirty="0" smtClean="0"/>
              <a:t>since the most recent</a:t>
            </a:r>
            <a:r>
              <a:rPr lang="en-US" sz="3600" dirty="0" smtClean="0"/>
              <a:t> Admission/Entry or Reentry?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algn="ctr">
              <a:spcBef>
                <a:spcPts val="0"/>
              </a:spcBef>
            </a:pPr>
            <a:r>
              <a:rPr lang="en-US" b="1" dirty="0" smtClean="0"/>
              <a:t>Code 0.</a:t>
            </a:r>
            <a:r>
              <a:rPr lang="en-US" dirty="0" smtClean="0"/>
              <a:t>  </a:t>
            </a:r>
            <a:r>
              <a:rPr lang="en-US" b="1" dirty="0" smtClean="0"/>
              <a:t>No</a:t>
            </a:r>
            <a:endParaRPr lang="en-US" b="1" dirty="0"/>
          </a:p>
          <a:p>
            <a:pPr algn="ctr">
              <a:spcBef>
                <a:spcPts val="0"/>
              </a:spcBef>
            </a:pPr>
            <a:r>
              <a:rPr lang="en-US" b="1" dirty="0" smtClean="0"/>
              <a:t>Code 1.</a:t>
            </a:r>
            <a:r>
              <a:rPr lang="en-US" dirty="0" smtClean="0"/>
              <a:t> </a:t>
            </a:r>
            <a:r>
              <a:rPr lang="en-US" b="1" dirty="0" smtClean="0"/>
              <a:t>Yes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" r="3565"/>
          <a:stretch/>
        </p:blipFill>
        <p:spPr bwMode="auto">
          <a:xfrm>
            <a:off x="762001" y="5867400"/>
            <a:ext cx="76962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A0310F. Entry/Discharge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915400" cy="2971800"/>
          </a:xfrm>
        </p:spPr>
        <p:txBody>
          <a:bodyPr/>
          <a:lstStyle/>
          <a:p>
            <a:r>
              <a:rPr lang="en-US" dirty="0" smtClean="0"/>
              <a:t>Tracking Record or Discharge Assessment</a:t>
            </a:r>
          </a:p>
          <a:p>
            <a:pPr lvl="1"/>
            <a:r>
              <a:rPr lang="en-US" sz="2800" b="1" dirty="0" smtClean="0"/>
              <a:t>01</a:t>
            </a:r>
            <a:r>
              <a:rPr lang="en-US" sz="2800" dirty="0" smtClean="0"/>
              <a:t>. Entry </a:t>
            </a:r>
          </a:p>
          <a:p>
            <a:pPr lvl="1"/>
            <a:r>
              <a:rPr lang="en-US" sz="2800" b="1" dirty="0" smtClean="0"/>
              <a:t>10</a:t>
            </a:r>
            <a:r>
              <a:rPr lang="en-US" sz="2800" dirty="0" smtClean="0"/>
              <a:t>. DRNA</a:t>
            </a:r>
          </a:p>
          <a:p>
            <a:pPr lvl="1"/>
            <a:r>
              <a:rPr lang="en-US" sz="2800" b="1" dirty="0" smtClean="0"/>
              <a:t>11</a:t>
            </a:r>
            <a:r>
              <a:rPr lang="en-US" sz="2800" dirty="0" smtClean="0"/>
              <a:t>. DRA</a:t>
            </a:r>
          </a:p>
          <a:p>
            <a:pPr lvl="1"/>
            <a:r>
              <a:rPr lang="en-US" sz="2800" b="1" dirty="0" smtClean="0"/>
              <a:t>12</a:t>
            </a:r>
            <a:r>
              <a:rPr lang="en-US" sz="2800" dirty="0" smtClean="0"/>
              <a:t>. Death in Facility</a:t>
            </a:r>
          </a:p>
          <a:p>
            <a:pPr lvl="1"/>
            <a:r>
              <a:rPr lang="en-US" sz="2800" b="1" dirty="0" smtClean="0"/>
              <a:t>99. </a:t>
            </a:r>
            <a:r>
              <a:rPr lang="en-US" sz="2800" dirty="0" smtClean="0"/>
              <a:t>None of the above.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6"/>
          <a:stretch/>
        </p:blipFill>
        <p:spPr bwMode="auto">
          <a:xfrm>
            <a:off x="762001" y="3962400"/>
            <a:ext cx="7162800" cy="2362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A0310G. Type of Discharge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915400" cy="5638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Complete 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only if:</a:t>
            </a:r>
          </a:p>
          <a:p>
            <a:pPr lvl="1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A0310F. 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is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10. 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DRA or 11.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DRNA</a:t>
            </a:r>
          </a:p>
          <a:p>
            <a:pPr marL="319088" lvl="1" indent="0">
              <a:buNone/>
            </a:pPr>
            <a:endParaRPr lang="en-US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3600" b="1" dirty="0" smtClean="0">
                <a:solidFill>
                  <a:srgbClr val="000000"/>
                </a:solidFill>
              </a:rPr>
              <a:t>Code </a:t>
            </a:r>
            <a:r>
              <a:rPr lang="en-US" sz="3600" b="1" dirty="0">
                <a:solidFill>
                  <a:srgbClr val="000000"/>
                </a:solidFill>
              </a:rPr>
              <a:t>1. </a:t>
            </a:r>
            <a:r>
              <a:rPr lang="en-US" sz="3600" b="1" dirty="0" smtClean="0">
                <a:solidFill>
                  <a:srgbClr val="000000"/>
                </a:solidFill>
              </a:rPr>
              <a:t>Planned discharge</a:t>
            </a:r>
          </a:p>
          <a:p>
            <a:r>
              <a:rPr lang="en-US" sz="3600" b="1" dirty="0" smtClean="0">
                <a:solidFill>
                  <a:srgbClr val="000000"/>
                </a:solidFill>
              </a:rPr>
              <a:t>Code 2. Unplanned discharge </a:t>
            </a:r>
          </a:p>
          <a:p>
            <a:endParaRPr lang="en-US" sz="3600" b="1" dirty="0">
              <a:solidFill>
                <a:srgbClr val="000000"/>
              </a:solidFill>
            </a:endParaRPr>
          </a:p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*Complete only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if:</a:t>
            </a:r>
          </a:p>
          <a:p>
            <a:pPr lvl="1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A0310F is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10. DRA 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or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11. DRNA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85"/>
          <a:stretch/>
        </p:blipFill>
        <p:spPr bwMode="auto">
          <a:xfrm>
            <a:off x="533400" y="4931168"/>
            <a:ext cx="8001000" cy="10886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7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latin typeface="Arial" charset="0"/>
                <a:cs typeface="Arial" charset="0"/>
              </a:rPr>
              <a:t>A0410: Submission Requirement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915400" cy="38100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 2" pitchFamily="18" charset="2"/>
              <a:buChar char="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Submission authority</a:t>
            </a:r>
          </a:p>
          <a:p>
            <a:pPr eaLnBrk="1" hangingPunct="1">
              <a:spcBef>
                <a:spcPts val="0"/>
              </a:spcBef>
              <a:buFont typeface="Wingdings 2" pitchFamily="18" charset="2"/>
              <a:buChar char=""/>
              <a:defRPr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0"/>
              </a:spcBef>
              <a:buFont typeface="Wingdings 2" pitchFamily="18" charset="2"/>
              <a:buChar char="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Do not submit MDS if facility licensed only, or if assessment completed for private insurance company or managed care company.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0"/>
              </a:spcBef>
              <a:buFont typeface="Wingdings 2" pitchFamily="18" charset="2"/>
              <a:buChar char=""/>
              <a:defRPr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latin typeface="Arial" charset="0"/>
                <a:cs typeface="Arial" charset="0"/>
              </a:rPr>
              <a:t>A0500: Legal Name of Resident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 cstate="print"/>
          <a:srcRect r="9019"/>
          <a:stretch>
            <a:fillRect/>
          </a:stretch>
        </p:blipFill>
        <p:spPr bwMode="auto">
          <a:xfrm>
            <a:off x="0" y="4876800"/>
            <a:ext cx="9144000" cy="1708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915400" cy="3810000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Wingdings 2" pitchFamily="18" charset="2"/>
              <a:buChar char=""/>
              <a:defRPr/>
            </a:pPr>
            <a:r>
              <a:rPr lang="en-US" dirty="0" smtClean="0"/>
              <a:t>Name on Medicare or Medicaid card or other government issued ID</a:t>
            </a:r>
          </a:p>
          <a:p>
            <a:pPr marL="285750" indent="-285750">
              <a:spcBef>
                <a:spcPts val="0"/>
              </a:spcBef>
              <a:buFont typeface="Wingdings 2" pitchFamily="18" charset="2"/>
              <a:buChar char=""/>
              <a:defRPr/>
            </a:pPr>
            <a:r>
              <a:rPr lang="en-US" dirty="0" smtClean="0"/>
              <a:t>A. First Name</a:t>
            </a:r>
          </a:p>
          <a:p>
            <a:pPr marL="285750" indent="-285750">
              <a:spcBef>
                <a:spcPts val="0"/>
              </a:spcBef>
              <a:buFont typeface="Wingdings 2" pitchFamily="18" charset="2"/>
              <a:buChar char=""/>
              <a:defRPr/>
            </a:pPr>
            <a:r>
              <a:rPr lang="en-US" dirty="0" smtClean="0"/>
              <a:t>B. Middle Initial – if none, leave blank; if 2 or more use initial of first middle name</a:t>
            </a:r>
          </a:p>
          <a:p>
            <a:pPr marL="285750" indent="-285750">
              <a:spcBef>
                <a:spcPts val="0"/>
              </a:spcBef>
              <a:buFont typeface="Wingdings 2" pitchFamily="18" charset="2"/>
              <a:buChar char=""/>
              <a:defRPr/>
            </a:pPr>
            <a:r>
              <a:rPr lang="en-US" dirty="0" smtClean="0"/>
              <a:t>C. Last Name</a:t>
            </a:r>
          </a:p>
          <a:p>
            <a:pPr marL="285750" indent="-285750">
              <a:spcBef>
                <a:spcPts val="0"/>
              </a:spcBef>
              <a:buFont typeface="Wingdings 2" pitchFamily="18" charset="2"/>
              <a:buChar char=""/>
              <a:defRPr/>
            </a:pPr>
            <a:r>
              <a:rPr lang="en-US" dirty="0" smtClean="0"/>
              <a:t>D. Suffix (e.g. Jr/Sr)</a:t>
            </a:r>
          </a:p>
          <a:p>
            <a:pPr>
              <a:spcBef>
                <a:spcPts val="0"/>
              </a:spcBef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latin typeface="Arial" charset="0"/>
                <a:cs typeface="Arial" charset="0"/>
              </a:rPr>
              <a:t>A0600: A. Social Security  Number </a:t>
            </a:r>
            <a:br>
              <a:rPr lang="en-US" b="1" dirty="0" smtClean="0">
                <a:latin typeface="Arial" charset="0"/>
                <a:cs typeface="Arial" charset="0"/>
              </a:rPr>
            </a:br>
            <a:r>
              <a:rPr lang="en-US" b="1" dirty="0" smtClean="0">
                <a:latin typeface="Arial" charset="0"/>
                <a:cs typeface="Arial" charset="0"/>
              </a:rPr>
              <a:t> B. Medicare Number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1060" r="46352"/>
          <a:stretch>
            <a:fillRect/>
          </a:stretch>
        </p:blipFill>
        <p:spPr>
          <a:xfrm>
            <a:off x="0" y="4495800"/>
            <a:ext cx="9144000" cy="2362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04800" y="1447800"/>
            <a:ext cx="8839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Clr>
                <a:schemeClr val="accent1">
                  <a:lumMod val="75000"/>
                </a:schemeClr>
              </a:buClr>
              <a:buSzPct val="110000"/>
              <a:defRPr/>
            </a:pPr>
            <a:r>
              <a:rPr lang="en-US" sz="2800" dirty="0" smtClean="0"/>
              <a:t>A</a:t>
            </a:r>
            <a:r>
              <a:rPr lang="en-US" sz="2800" b="1" dirty="0" smtClean="0"/>
              <a:t>. </a:t>
            </a:r>
            <a:r>
              <a:rPr lang="en-US" sz="2800" dirty="0" smtClean="0"/>
              <a:t>SSN</a:t>
            </a:r>
            <a:r>
              <a:rPr lang="en-US" sz="2800" dirty="0"/>
              <a:t>. If none,  leave blank 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SzPct val="110000"/>
              <a:defRPr/>
            </a:pPr>
            <a:r>
              <a:rPr lang="en-US" sz="2800" dirty="0" smtClean="0"/>
              <a:t>B.</a:t>
            </a:r>
            <a:r>
              <a:rPr lang="en-US" sz="2800" b="1" dirty="0" smtClean="0"/>
              <a:t> </a:t>
            </a:r>
            <a:r>
              <a:rPr lang="en-US" sz="2800" dirty="0" smtClean="0"/>
              <a:t>Medicare </a:t>
            </a:r>
            <a:r>
              <a:rPr lang="en-US" sz="2800" dirty="0"/>
              <a:t>number. (Not HMO)</a:t>
            </a:r>
          </a:p>
          <a:p>
            <a:pPr marL="742950" lvl="1" indent="-285750">
              <a:buClr>
                <a:schemeClr val="accent2">
                  <a:lumMod val="50000"/>
                </a:schemeClr>
              </a:buClr>
              <a:buSzPct val="85000"/>
              <a:buFont typeface="Wingdings 2" pitchFamily="18" charset="2"/>
              <a:buChar char=""/>
              <a:defRPr/>
            </a:pPr>
            <a:r>
              <a:rPr lang="en-US" sz="2800" dirty="0"/>
              <a:t>If no Medicare number, use RRB </a:t>
            </a:r>
            <a:r>
              <a:rPr lang="en-US" sz="2800" dirty="0" smtClean="0"/>
              <a:t>(Railroad Retirement Board) number</a:t>
            </a:r>
            <a:endParaRPr lang="en-US" sz="2800" dirty="0"/>
          </a:p>
          <a:p>
            <a:pPr marL="742950" lvl="1" indent="-285750">
              <a:buClr>
                <a:schemeClr val="accent2">
                  <a:lumMod val="50000"/>
                </a:schemeClr>
              </a:buClr>
              <a:buSzPct val="85000"/>
              <a:buFont typeface="Wingdings 2" pitchFamily="18" charset="2"/>
              <a:buChar char=""/>
              <a:defRPr/>
            </a:pPr>
            <a:r>
              <a:rPr lang="en-US" sz="2800" dirty="0"/>
              <a:t>If no Medicare or </a:t>
            </a:r>
            <a:r>
              <a:rPr lang="en-US" sz="2800" dirty="0" smtClean="0"/>
              <a:t>RRB </a:t>
            </a:r>
            <a:r>
              <a:rPr lang="en-US" sz="2800" dirty="0"/>
              <a:t>number, leave blank</a:t>
            </a:r>
          </a:p>
          <a:p>
            <a:pPr>
              <a:buClr>
                <a:schemeClr val="accent1">
                  <a:lumMod val="50000"/>
                </a:schemeClr>
              </a:buClr>
              <a:buSzPct val="110000"/>
              <a:defRPr/>
            </a:pPr>
            <a:r>
              <a:rPr lang="en-US" sz="2800" dirty="0"/>
              <a:t>PPS assessments </a:t>
            </a:r>
            <a:r>
              <a:rPr lang="en-US" sz="2800" dirty="0" smtClean="0"/>
              <a:t>either </a:t>
            </a:r>
            <a:r>
              <a:rPr lang="en-US" sz="2800" dirty="0"/>
              <a:t>SSN or Medicare/RRB number – both cannot be blank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Understand the facility’s provider numbers</a:t>
            </a:r>
          </a:p>
          <a:p>
            <a:r>
              <a:rPr lang="en-US" dirty="0" smtClean="0"/>
              <a:t>Understand how to correctly code Section A</a:t>
            </a:r>
          </a:p>
          <a:p>
            <a:r>
              <a:rPr lang="en-US" dirty="0" smtClean="0"/>
              <a:t>Understand how valuable this information is in order to provide quality care and quality of life</a:t>
            </a:r>
          </a:p>
          <a:p>
            <a:r>
              <a:rPr lang="en-US" dirty="0" smtClean="0"/>
              <a:t>Understand how important it is to have this information included in the care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72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charset="0"/>
                <a:cs typeface="Arial" charset="0"/>
              </a:rPr>
              <a:t>A0700: Medicaid Number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610600" cy="3200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latin typeface="Arial" charset="0"/>
                <a:cs typeface="Arial" charset="0"/>
              </a:rPr>
              <a:t> Medicaid recipient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latin typeface="Arial" charset="0"/>
                <a:cs typeface="Arial" charset="0"/>
              </a:rPr>
              <a:t> “+” if number pending, add to next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 assessment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latin typeface="Arial" charset="0"/>
                <a:cs typeface="Arial" charset="0"/>
              </a:rPr>
              <a:t> “N” if not Medicaid recipient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 r="40168"/>
          <a:stretch>
            <a:fillRect/>
          </a:stretch>
        </p:blipFill>
        <p:spPr bwMode="auto">
          <a:xfrm>
            <a:off x="0" y="4724400"/>
            <a:ext cx="9144000" cy="162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9906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latin typeface="Arial" charset="0"/>
                <a:cs typeface="Arial" charset="0"/>
              </a:rPr>
              <a:t>A0800: Gender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7351" r="62852"/>
          <a:stretch>
            <a:fillRect/>
          </a:stretch>
        </p:blipFill>
        <p:spPr>
          <a:xfrm>
            <a:off x="990600" y="1600200"/>
            <a:ext cx="7391400" cy="192087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04800" y="9144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</a:pPr>
            <a:r>
              <a:rPr lang="en-US" sz="2800" dirty="0"/>
              <a:t>Must match data Social Security system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 cstate="print"/>
          <a:srcRect t="9061" r="54637"/>
          <a:stretch>
            <a:fillRect/>
          </a:stretch>
        </p:blipFill>
        <p:spPr bwMode="auto">
          <a:xfrm>
            <a:off x="457200" y="5105400"/>
            <a:ext cx="83820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438400" y="3505200"/>
            <a:ext cx="464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A0900: Birth Date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0" y="41148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lvl="1" indent="-285750" eaLnBrk="0" hangingPunct="0">
              <a:buClr>
                <a:schemeClr val="accent1">
                  <a:lumMod val="75000"/>
                </a:schemeClr>
              </a:buClr>
              <a:buSzPct val="85000"/>
              <a:buFont typeface="Wingdings 2" pitchFamily="18" charset="2"/>
              <a:buChar char=""/>
              <a:defRPr/>
            </a:pPr>
            <a:r>
              <a:rPr lang="en-US" sz="2800" dirty="0">
                <a:cs typeface="Arial" charset="0"/>
              </a:rPr>
              <a:t>If portion of birth date unknown, e.g. month or day, leave </a:t>
            </a:r>
            <a:r>
              <a:rPr lang="en-US" sz="2800" dirty="0" smtClean="0">
                <a:cs typeface="Arial" charset="0"/>
              </a:rPr>
              <a:t>coding </a:t>
            </a:r>
            <a:r>
              <a:rPr lang="en-US" sz="2800" dirty="0">
                <a:cs typeface="Arial" charset="0"/>
              </a:rPr>
              <a:t>reference box blank</a:t>
            </a:r>
          </a:p>
          <a:p>
            <a:pPr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99060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charset="0"/>
                <a:cs typeface="Arial" charset="0"/>
              </a:rPr>
              <a:t>A1000: Race/Ethnicity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915400" cy="19812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Categories follow common uniform language of Office of Management and Budget.  Definitions A-13</a:t>
            </a:r>
          </a:p>
          <a:p>
            <a:pPr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Ask resident, family, significant other to select categories most closely correspond</a:t>
            </a:r>
          </a:p>
          <a:p>
            <a:pPr>
              <a:buClr>
                <a:srgbClr val="558BB8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Clr>
                <a:srgbClr val="558BB8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Clr>
                <a:srgbClr val="558BB8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3" cstate="print"/>
          <a:srcRect t="3725" r="60645"/>
          <a:stretch>
            <a:fillRect/>
          </a:stretch>
        </p:blipFill>
        <p:spPr bwMode="auto">
          <a:xfrm>
            <a:off x="1371600" y="3124200"/>
            <a:ext cx="68580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A1100: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915400" cy="594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Interpreter needed or wanted to communicate with doctor or staff: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Ask resident first. If unable ask family member or significant other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Review medical record if no other source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Interpreter needed, ask preferred language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Family member or significant other as interpreter: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Resident comfortable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Will translate exactly what resident says without providing own interpretation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95400"/>
          </a:xfrm>
        </p:spPr>
        <p:txBody>
          <a:bodyPr/>
          <a:lstStyle/>
          <a:p>
            <a:r>
              <a:rPr lang="en-US" sz="2800" dirty="0" smtClean="0"/>
              <a:t>A1100A. Does the resident need or want an interpreter to communicate with doctor or health care staff?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8547" y="1143000"/>
            <a:ext cx="8915400" cy="56387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 smtClean="0"/>
              <a:t>Code 0. No – skip to A1200, Marital Status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Code 1.</a:t>
            </a:r>
            <a:r>
              <a:rPr lang="en-US" sz="2400" dirty="0" smtClean="0"/>
              <a:t> </a:t>
            </a:r>
            <a:r>
              <a:rPr lang="en-US" sz="2400" b="1" dirty="0" smtClean="0"/>
              <a:t>Yes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Complete A1100B Preferred Language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Code 9. Unable to determine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No source can identify. Skip to A1200, Marital Status</a:t>
            </a:r>
            <a:endParaRPr lang="en-US" sz="2400" dirty="0"/>
          </a:p>
          <a:p>
            <a:pPr marL="319088" lvl="1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319088" lvl="1" indent="0">
              <a:spcBef>
                <a:spcPts val="0"/>
              </a:spcBef>
              <a:buNone/>
            </a:pPr>
            <a:endParaRPr lang="en-US" sz="2400" dirty="0"/>
          </a:p>
          <a:p>
            <a:pPr marL="319088" lvl="1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319088" lvl="1" indent="0">
              <a:spcBef>
                <a:spcPts val="0"/>
              </a:spcBef>
              <a:buNone/>
            </a:pPr>
            <a:endParaRPr lang="en-US" sz="2400" dirty="0"/>
          </a:p>
          <a:p>
            <a:pPr marL="319088" lvl="1" indent="0">
              <a:spcBef>
                <a:spcPts val="0"/>
              </a:spcBef>
              <a:buNone/>
            </a:pPr>
            <a:endParaRPr lang="en-US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839628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A1200: Marital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Best description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2822" r="64633"/>
          <a:stretch>
            <a:fillRect/>
          </a:stretch>
        </p:blipFill>
        <p:spPr bwMode="auto">
          <a:xfrm>
            <a:off x="457200" y="2190736"/>
            <a:ext cx="8305800" cy="349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685800"/>
          </a:xfrm>
        </p:spPr>
        <p:txBody>
          <a:bodyPr/>
          <a:lstStyle/>
          <a:p>
            <a:r>
              <a:rPr lang="en-US" dirty="0" smtClean="0"/>
              <a:t>A1300: Optional Resident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915400" cy="495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Facility Use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A</a:t>
            </a:r>
            <a:r>
              <a:rPr lang="en-US" sz="2800" dirty="0" smtClean="0">
                <a:solidFill>
                  <a:srgbClr val="000000"/>
                </a:solidFill>
              </a:rPr>
              <a:t>. Medical Record Number</a:t>
            </a:r>
          </a:p>
          <a:p>
            <a:pPr lvl="1"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B. Room Number</a:t>
            </a:r>
          </a:p>
          <a:p>
            <a:pPr lvl="1"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C. Name preferred or most familiar</a:t>
            </a:r>
          </a:p>
          <a:p>
            <a:pPr lvl="1"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D. Life Time Occupations</a:t>
            </a:r>
          </a:p>
          <a:p>
            <a:pPr lvl="3"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Assists activity planning and conversatio</a:t>
            </a:r>
            <a:r>
              <a:rPr lang="en-US" sz="3200" dirty="0" smtClean="0">
                <a:solidFill>
                  <a:srgbClr val="000000"/>
                </a:solidFill>
              </a:rPr>
              <a:t>n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42593"/>
          <a:stretch>
            <a:fillRect/>
          </a:stretch>
        </p:blipFill>
        <p:spPr bwMode="auto">
          <a:xfrm>
            <a:off x="304799" y="3084302"/>
            <a:ext cx="8610601" cy="369749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28784" cy="2667000"/>
          </a:xfrm>
        </p:spPr>
        <p:txBody>
          <a:bodyPr/>
          <a:lstStyle/>
          <a:p>
            <a:r>
              <a:rPr lang="en-US" sz="2800" dirty="0" smtClean="0"/>
              <a:t>A1500: PASRR</a:t>
            </a:r>
            <a:br>
              <a:rPr lang="en-US" sz="2800" dirty="0" smtClean="0"/>
            </a:br>
            <a:r>
              <a:rPr lang="en-US" sz="2800" dirty="0" smtClean="0"/>
              <a:t>Is resident currently considered by state level II PASRR process to have serious mental illness &amp;/or intellectual disability (“mental retardation” in federal regulation) or related condition?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624" y="2438400"/>
            <a:ext cx="8763000" cy="495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Complete only on following Assessments: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A0310A.= 01. Admission; 03. Annual; 04. SCSA; 05. SCPCA</a:t>
            </a:r>
          </a:p>
          <a:p>
            <a:r>
              <a:rPr lang="en-US" sz="2800" dirty="0"/>
              <a:t>Resident with  MI or ID (Intellectual Disability)/DD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PASRR report provided by state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5"/>
          <a:stretch/>
        </p:blipFill>
        <p:spPr bwMode="auto">
          <a:xfrm>
            <a:off x="39624" y="5257800"/>
            <a:ext cx="9067800" cy="152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78560" y="561672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720" y="555336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99060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charset="0"/>
                <a:cs typeface="Arial" charset="0"/>
              </a:rPr>
              <a:t>A1500: PASRR -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839200" cy="5715000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sz="2800" b="1" dirty="0" smtClean="0"/>
              <a:t>Code 0.  No.  </a:t>
            </a:r>
            <a:r>
              <a:rPr lang="en-US" sz="2800" dirty="0" smtClean="0"/>
              <a:t>If any of the following apply:</a:t>
            </a:r>
          </a:p>
          <a:p>
            <a:pPr lvl="1">
              <a:spcBef>
                <a:spcPts val="0"/>
              </a:spcBef>
              <a:defRPr/>
            </a:pPr>
            <a:r>
              <a:rPr lang="en-US" sz="2800" dirty="0" smtClean="0"/>
              <a:t>Level I screening did not result in referral</a:t>
            </a:r>
          </a:p>
          <a:p>
            <a:pPr lvl="1">
              <a:spcBef>
                <a:spcPts val="0"/>
              </a:spcBef>
              <a:defRPr/>
            </a:pPr>
            <a:r>
              <a:rPr lang="en-US" sz="2800" dirty="0" smtClean="0"/>
              <a:t>Level I screening determined resident does not have serious MI/ID/DD or related condition</a:t>
            </a:r>
          </a:p>
          <a:p>
            <a:pPr lvl="1">
              <a:spcBef>
                <a:spcPts val="0"/>
              </a:spcBef>
              <a:defRPr/>
            </a:pPr>
            <a:r>
              <a:rPr lang="en-US" sz="2800" dirty="0" smtClean="0"/>
              <a:t>PASRR screening not required when: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 smtClean="0"/>
              <a:t>Resident admitted from hospital after acute inpatient care </a:t>
            </a:r>
            <a:r>
              <a:rPr lang="en-US" b="1" u="sng" dirty="0" smtClean="0"/>
              <a:t>AND 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 smtClean="0"/>
              <a:t>Receiving service for condition received care for in hospital </a:t>
            </a:r>
            <a:r>
              <a:rPr lang="en-US" b="1" u="sng" dirty="0" smtClean="0"/>
              <a:t>AND</a:t>
            </a:r>
            <a:endParaRPr lang="en-US" dirty="0" smtClean="0"/>
          </a:p>
          <a:p>
            <a:pPr lvl="2">
              <a:spcBef>
                <a:spcPts val="0"/>
              </a:spcBef>
              <a:defRPr/>
            </a:pPr>
            <a:r>
              <a:rPr lang="en-US" dirty="0" smtClean="0"/>
              <a:t>Attending physician certified </a:t>
            </a:r>
            <a:r>
              <a:rPr lang="en-US" u="sng" dirty="0" smtClean="0"/>
              <a:t>before</a:t>
            </a:r>
            <a:r>
              <a:rPr lang="en-US" dirty="0" smtClean="0"/>
              <a:t> admission likely require &lt;30 days of nursing home care</a:t>
            </a:r>
          </a:p>
          <a:p>
            <a:pPr lvl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800" b="1" dirty="0" smtClean="0">
                <a:solidFill>
                  <a:srgbClr val="FF0000"/>
                </a:solidFill>
              </a:rPr>
              <a:t>Skip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to A1550.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52400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charset="0"/>
                <a:cs typeface="Arial" charset="0"/>
              </a:rPr>
              <a:t>A1500: PASRR - 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763000" cy="5029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b="1" dirty="0" smtClean="0"/>
              <a:t>Code 1. Yes.</a:t>
            </a:r>
          </a:p>
          <a:p>
            <a:pPr marL="628650" lvl="1" indent="-309563">
              <a:spcBef>
                <a:spcPts val="0"/>
              </a:spcBef>
              <a:defRPr/>
            </a:pPr>
            <a:r>
              <a:rPr lang="en-US" dirty="0" smtClean="0"/>
              <a:t>Level II screening determined resident has serious mental illness/intellectual disability or related condition</a:t>
            </a:r>
          </a:p>
          <a:p>
            <a:pPr marL="628650" lvl="1" indent="-309563">
              <a:spcBef>
                <a:spcPts val="0"/>
              </a:spcBef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r>
              <a:rPr lang="en-US" b="1" dirty="0" smtClean="0"/>
              <a:t>Code 9.</a:t>
            </a:r>
            <a:r>
              <a:rPr lang="en-US" dirty="0" smtClean="0"/>
              <a:t> </a:t>
            </a:r>
            <a:r>
              <a:rPr lang="en-US" b="1" dirty="0" smtClean="0"/>
              <a:t>Not a Medicaid certified unit</a:t>
            </a:r>
          </a:p>
          <a:p>
            <a:pPr marL="628650" lvl="1" indent="-309563">
              <a:spcBef>
                <a:spcPts val="0"/>
              </a:spcBef>
              <a:defRPr/>
            </a:pPr>
            <a:r>
              <a:rPr lang="en-US" dirty="0" smtClean="0"/>
              <a:t>Facility not Medicaid certified</a:t>
            </a:r>
          </a:p>
          <a:p>
            <a:pPr marL="628650" lvl="1" indent="-309563">
              <a:spcBef>
                <a:spcPts val="0"/>
              </a:spcBef>
              <a:defRPr/>
            </a:pPr>
            <a:r>
              <a:rPr lang="en-US" dirty="0" smtClean="0"/>
              <a:t>If facility not totally Medicaid certified, bed not in Medicaid certified part of building</a:t>
            </a:r>
          </a:p>
          <a:p>
            <a:pPr marL="628650" lvl="1" indent="-309563">
              <a:spcBef>
                <a:spcPts val="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</a:rPr>
              <a:t>Skip </a:t>
            </a:r>
            <a:r>
              <a:rPr lang="en-US" dirty="0" smtClean="0">
                <a:sym typeface="Wingdings" pitchFamily="2" charset="2"/>
              </a:rPr>
              <a:t>to A1550.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/>
          <a:lstStyle/>
          <a:p>
            <a:r>
              <a:rPr lang="en-US" sz="2000" dirty="0" smtClean="0"/>
              <a:t>10-1-2015 Changes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915400" cy="5791200"/>
          </a:xfrm>
        </p:spPr>
        <p:txBody>
          <a:bodyPr/>
          <a:lstStyle/>
          <a:p>
            <a:r>
              <a:rPr lang="en-US" sz="2000" dirty="0" smtClean="0"/>
              <a:t>Facilities </a:t>
            </a:r>
            <a:r>
              <a:rPr lang="en-US" sz="2000" dirty="0"/>
              <a:t>must have a National Provider Identifier (NPI) and a CMS </a:t>
            </a:r>
            <a:r>
              <a:rPr lang="en-US" sz="2000" dirty="0">
                <a:solidFill>
                  <a:srgbClr val="FF0000"/>
                </a:solidFill>
              </a:rPr>
              <a:t>Certification</a:t>
            </a:r>
            <a:r>
              <a:rPr lang="en-US" sz="2000" dirty="0"/>
              <a:t> Number (CCN). </a:t>
            </a:r>
          </a:p>
          <a:p>
            <a:r>
              <a:rPr lang="en-US" sz="2000" dirty="0" smtClean="0"/>
              <a:t>Enter </a:t>
            </a:r>
            <a:r>
              <a:rPr lang="en-US" sz="2000" dirty="0"/>
              <a:t>the facility provider numbers: </a:t>
            </a:r>
          </a:p>
          <a:p>
            <a:r>
              <a:rPr lang="en-US" sz="2000" dirty="0"/>
              <a:t>A. National Provider Identifier (NPI) </a:t>
            </a:r>
          </a:p>
          <a:p>
            <a:r>
              <a:rPr lang="en-US" sz="2000" dirty="0"/>
              <a:t>B. CMS </a:t>
            </a:r>
            <a:r>
              <a:rPr lang="en-US" sz="2000" dirty="0">
                <a:solidFill>
                  <a:srgbClr val="FF0000"/>
                </a:solidFill>
              </a:rPr>
              <a:t>Certification</a:t>
            </a:r>
            <a:r>
              <a:rPr lang="en-US" sz="2000" dirty="0"/>
              <a:t> </a:t>
            </a:r>
            <a:r>
              <a:rPr lang="en-US" sz="2000" dirty="0" smtClean="0"/>
              <a:t>Number (CCN) Page A-3</a:t>
            </a:r>
          </a:p>
          <a:p>
            <a:endParaRPr lang="en-US" sz="2000" dirty="0"/>
          </a:p>
          <a:p>
            <a:r>
              <a:rPr lang="en-US" sz="2000" dirty="0"/>
              <a:t>Date of last day covered as recorded on the effective date from the </a:t>
            </a:r>
            <a:r>
              <a:rPr lang="en-US" sz="2000" dirty="0">
                <a:solidFill>
                  <a:srgbClr val="FF0000"/>
                </a:solidFill>
              </a:rPr>
              <a:t>Notice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of Medicare Non-Coverage (NOMNC); </a:t>
            </a:r>
            <a:r>
              <a:rPr lang="en-US" sz="2000" dirty="0"/>
              <a:t>or </a:t>
            </a:r>
            <a:r>
              <a:rPr lang="en-US" sz="2000" dirty="0" smtClean="0"/>
              <a:t>Page A-31</a:t>
            </a:r>
          </a:p>
          <a:p>
            <a:r>
              <a:rPr lang="en-US" sz="2000" b="1" dirty="0"/>
              <a:t>Examples </a:t>
            </a:r>
            <a:endParaRPr lang="en-US" sz="2000" dirty="0"/>
          </a:p>
          <a:p>
            <a:r>
              <a:rPr lang="en-US" sz="2000" dirty="0"/>
              <a:t>1. Mrs. G. began receiving services under Medicare Part A on October 14, 2010. Due to her stable condition and ability to manage her medications and dressing changes, the facility determined that she no longer qualified for Part A SNF coverage and issued an Advanced Beneficiary Notice (ABN) and a</a:t>
            </a:r>
            <a:r>
              <a:rPr lang="en-US" sz="2000" dirty="0">
                <a:solidFill>
                  <a:srgbClr val="FF0000"/>
                </a:solidFill>
              </a:rPr>
              <a:t>n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NOMNC</a:t>
            </a:r>
            <a:r>
              <a:rPr lang="en-US" sz="2000" dirty="0"/>
              <a:t> with the last day of coverage as November 23, 2010. Mrs. G. was discharged from the facility on November 24, 2010. Code the following on her Discharge assessment: </a:t>
            </a:r>
            <a:r>
              <a:rPr lang="en-US" sz="2000" dirty="0" smtClean="0"/>
              <a:t>Page A-32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93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26" y="-381000"/>
            <a:ext cx="8305800" cy="2057400"/>
          </a:xfrm>
        </p:spPr>
        <p:txBody>
          <a:bodyPr/>
          <a:lstStyle/>
          <a:p>
            <a:r>
              <a:rPr lang="en-US" sz="3200" dirty="0" smtClean="0"/>
              <a:t>A1510:  Level II Preadmission Screening &amp; Resident Review </a:t>
            </a:r>
            <a:br>
              <a:rPr lang="en-US" sz="3200" dirty="0" smtClean="0"/>
            </a:br>
            <a:r>
              <a:rPr lang="en-US" sz="3200" dirty="0" smtClean="0"/>
              <a:t>(PASRR) Conditions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1528" y="1447800"/>
            <a:ext cx="8915400" cy="495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Complete only on following </a:t>
            </a:r>
            <a:r>
              <a:rPr lang="en-US" sz="2800" dirty="0" smtClean="0">
                <a:solidFill>
                  <a:srgbClr val="FF0000"/>
                </a:solidFill>
              </a:rPr>
              <a:t>Assessments: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Admission; Annual; SCSA; SCPCA</a:t>
            </a:r>
          </a:p>
          <a:p>
            <a:r>
              <a:rPr lang="en-US" sz="2800" dirty="0" smtClean="0"/>
              <a:t>Check all that apply</a:t>
            </a:r>
          </a:p>
          <a:p>
            <a:pPr lvl="1"/>
            <a:r>
              <a:rPr lang="en-US" sz="2800" b="1" dirty="0" smtClean="0">
                <a:solidFill>
                  <a:srgbClr val="000000"/>
                </a:solidFill>
              </a:rPr>
              <a:t>A. Serious mental illness</a:t>
            </a:r>
          </a:p>
          <a:p>
            <a:pPr lvl="1"/>
            <a:r>
              <a:rPr lang="en-US" sz="2800" b="1" dirty="0" smtClean="0">
                <a:solidFill>
                  <a:srgbClr val="000000"/>
                </a:solidFill>
              </a:rPr>
              <a:t>B. ID</a:t>
            </a:r>
          </a:p>
          <a:p>
            <a:pPr lvl="1"/>
            <a:r>
              <a:rPr lang="en-US" sz="2800" b="1" dirty="0" smtClean="0">
                <a:solidFill>
                  <a:srgbClr val="000000"/>
                </a:solidFill>
              </a:rPr>
              <a:t>C. Other related conditions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67"/>
          <a:stretch/>
        </p:blipFill>
        <p:spPr bwMode="auto">
          <a:xfrm>
            <a:off x="28074" y="4469732"/>
            <a:ext cx="8949645" cy="2362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2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charset="0"/>
                <a:cs typeface="Arial" charset="0"/>
              </a:rPr>
              <a:t>A1550: Conditions </a:t>
            </a:r>
            <a:br>
              <a:rPr lang="en-US" b="1" dirty="0" smtClean="0">
                <a:latin typeface="Arial" charset="0"/>
                <a:cs typeface="Arial" charset="0"/>
              </a:rPr>
            </a:br>
            <a:r>
              <a:rPr lang="en-US" b="1" dirty="0" smtClean="0">
                <a:latin typeface="Arial" charset="0"/>
                <a:cs typeface="Arial" charset="0"/>
              </a:rPr>
              <a:t>Related to </a:t>
            </a:r>
            <a:r>
              <a:rPr lang="en-US" dirty="0" smtClean="0">
                <a:latin typeface="Arial" charset="0"/>
                <a:cs typeface="Arial" charset="0"/>
              </a:rPr>
              <a:t>ID</a:t>
            </a:r>
            <a:r>
              <a:rPr lang="en-US" b="1" dirty="0" smtClean="0">
                <a:latin typeface="Arial" charset="0"/>
                <a:cs typeface="Arial" charset="0"/>
              </a:rPr>
              <a:t>/DD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defRPr/>
            </a:pPr>
            <a:r>
              <a:rPr lang="en-US" sz="2800" u="sng" dirty="0" smtClean="0"/>
              <a:t>Complete on Resident: </a:t>
            </a:r>
          </a:p>
          <a:p>
            <a:pPr lvl="1">
              <a:defRPr/>
            </a:pPr>
            <a:r>
              <a:rPr lang="en-US" sz="2800" dirty="0" smtClean="0"/>
              <a:t> 22 years </a:t>
            </a:r>
            <a:r>
              <a:rPr lang="en-US" sz="2800" u="sng" dirty="0" smtClean="0"/>
              <a:t>or older</a:t>
            </a:r>
            <a:r>
              <a:rPr lang="en-US" sz="2800" dirty="0" smtClean="0"/>
              <a:t> on assessment date</a:t>
            </a:r>
            <a:endParaRPr lang="en-US" sz="2800" u="sng" dirty="0" smtClean="0"/>
          </a:p>
          <a:p>
            <a:pPr lvl="2">
              <a:defRPr/>
            </a:pPr>
            <a:r>
              <a:rPr lang="en-US" dirty="0" smtClean="0"/>
              <a:t>Admission assessment only (A0310A=01)</a:t>
            </a:r>
          </a:p>
          <a:p>
            <a:pPr lvl="1">
              <a:defRPr/>
            </a:pPr>
            <a:r>
              <a:rPr lang="en-US" sz="2800" dirty="0" smtClean="0"/>
              <a:t> 21 years </a:t>
            </a:r>
            <a:r>
              <a:rPr lang="en-US" sz="2800" u="sng" dirty="0" smtClean="0"/>
              <a:t>or younger</a:t>
            </a:r>
            <a:r>
              <a:rPr lang="en-US" sz="2800" dirty="0" smtClean="0"/>
              <a:t> on assessment date</a:t>
            </a:r>
          </a:p>
          <a:p>
            <a:pPr lvl="2">
              <a:defRPr/>
            </a:pPr>
            <a:r>
              <a:rPr lang="en-US" dirty="0" smtClean="0"/>
              <a:t>Admission assessment (A0310A = 01)</a:t>
            </a:r>
          </a:p>
          <a:p>
            <a:pPr lvl="2">
              <a:defRPr/>
            </a:pPr>
            <a:r>
              <a:rPr lang="en-US" dirty="0" smtClean="0"/>
              <a:t>Annual assessment (A0310A = 03)</a:t>
            </a:r>
          </a:p>
          <a:p>
            <a:pPr lvl="2">
              <a:defRPr/>
            </a:pPr>
            <a:r>
              <a:rPr lang="en-US" dirty="0" smtClean="0"/>
              <a:t>Significant change in status assessment</a:t>
            </a:r>
          </a:p>
          <a:p>
            <a:pPr lvl="2">
              <a:buNone/>
              <a:defRPr/>
            </a:pPr>
            <a:r>
              <a:rPr lang="en-US" dirty="0" smtClean="0"/>
              <a:t>  (A0310A =04) </a:t>
            </a:r>
          </a:p>
          <a:p>
            <a:pPr lvl="2">
              <a:defRPr/>
            </a:pPr>
            <a:r>
              <a:rPr lang="en-US" dirty="0" smtClean="0"/>
              <a:t>Significant correction to prior comprehensive assessment (A0310A =05)</a:t>
            </a:r>
          </a:p>
          <a:p>
            <a:pPr>
              <a:defRPr/>
            </a:pPr>
            <a:r>
              <a:rPr lang="en-US" sz="2800" dirty="0" smtClean="0"/>
              <a:t>Condition Definitions -  A-20 &amp; 21</a:t>
            </a:r>
          </a:p>
          <a:p>
            <a:pPr lvl="2">
              <a:defRPr/>
            </a:pPr>
            <a:endParaRPr lang="en-US" dirty="0" smtClean="0"/>
          </a:p>
          <a:p>
            <a:pPr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914400"/>
          </a:xfrm>
        </p:spPr>
        <p:txBody>
          <a:bodyPr/>
          <a:lstStyle/>
          <a:p>
            <a:r>
              <a:rPr lang="en-US" dirty="0"/>
              <a:t>A1550: Conditions related to ID/DD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838200"/>
            <a:ext cx="8915400" cy="495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Check all conditions related to ID/DD and related conditions present before age 22.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When age of onset not specified, assume condition meets this criterion AND likely to continue indefinitely.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376613"/>
            <a:ext cx="9047163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143320" y="375048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27480" y="3687120"/>
                <a:ext cx="3240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29540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cs typeface="Arial" charset="0"/>
              </a:rPr>
            </a:br>
            <a:r>
              <a:rPr lang="en-US" b="1" dirty="0" smtClean="0">
                <a:latin typeface="Arial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cs typeface="Arial" charset="0"/>
              </a:rPr>
            </a:br>
            <a:r>
              <a:rPr lang="en-US" b="1" dirty="0" smtClean="0">
                <a:latin typeface="Arial" charset="0"/>
                <a:cs typeface="Arial" charset="0"/>
              </a:rPr>
              <a:t>A1600: Entry Date</a:t>
            </a:r>
            <a:br>
              <a:rPr lang="en-US" b="1" dirty="0" smtClean="0">
                <a:latin typeface="Arial" charset="0"/>
                <a:cs typeface="Arial" charset="0"/>
              </a:rPr>
            </a:br>
            <a:r>
              <a:rPr lang="en-US" sz="32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8610600" cy="1524000"/>
          </a:xfrm>
        </p:spPr>
        <p:txBody>
          <a:bodyPr/>
          <a:lstStyle/>
          <a:p>
            <a:pPr marL="342900" lvl="1" indent="-285750"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/>
              <a:t>I</a:t>
            </a:r>
            <a:r>
              <a:rPr lang="en-US" dirty="0" smtClean="0"/>
              <a:t>nitial </a:t>
            </a:r>
            <a:r>
              <a:rPr lang="en-US" dirty="0"/>
              <a:t>date of admission to </a:t>
            </a:r>
            <a:r>
              <a:rPr lang="en-US" dirty="0" smtClean="0"/>
              <a:t>facility</a:t>
            </a:r>
          </a:p>
          <a:p>
            <a:pPr marL="342900" lvl="1" indent="-285750"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/>
              <a:t>Most recent date of admission/entry or reentry into facility </a:t>
            </a:r>
          </a:p>
          <a:p>
            <a:pPr marL="57150" lvl="1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dirty="0" smtClean="0"/>
          </a:p>
          <a:p>
            <a:pPr marL="57150" lvl="1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dirty="0"/>
          </a:p>
          <a:p>
            <a:pPr marL="57150" lvl="1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dirty="0" smtClean="0"/>
          </a:p>
          <a:p>
            <a:pPr marL="57150" lvl="1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dirty="0" smtClean="0"/>
          </a:p>
          <a:p>
            <a:pPr marL="57150" lvl="1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962400"/>
            <a:ext cx="84391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charset="0"/>
                <a:cs typeface="Arial" charset="0"/>
              </a:rPr>
              <a:t>A1700: Type of Entry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10600" cy="1600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Identifies if A1600. Entry Date is </a:t>
            </a:r>
          </a:p>
          <a:p>
            <a:pPr lvl="1">
              <a:defRPr/>
            </a:pPr>
            <a:r>
              <a:rPr lang="en-US" dirty="0" smtClean="0"/>
              <a:t>1. Admission date</a:t>
            </a:r>
          </a:p>
          <a:p>
            <a:pPr lvl="1">
              <a:defRPr/>
            </a:pPr>
            <a:r>
              <a:rPr lang="en-US" dirty="0" smtClean="0"/>
              <a:t>2. Reentry date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-6239" r="68750" b="5744"/>
          <a:stretch>
            <a:fillRect/>
          </a:stretch>
        </p:blipFill>
        <p:spPr bwMode="auto">
          <a:xfrm>
            <a:off x="1371600" y="3505200"/>
            <a:ext cx="6172200" cy="189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990600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A1700: Type of Entry - Coding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839200" cy="50292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Code 1.</a:t>
            </a:r>
            <a:r>
              <a:rPr lang="en-US" dirty="0" smtClean="0"/>
              <a:t>  </a:t>
            </a:r>
            <a:r>
              <a:rPr lang="en-US" b="1" dirty="0" smtClean="0"/>
              <a:t>Admission.  </a:t>
            </a:r>
            <a:r>
              <a:rPr lang="en-US" b="1" u="sng" dirty="0" smtClean="0"/>
              <a:t>One</a:t>
            </a:r>
            <a:r>
              <a:rPr lang="en-US" dirty="0" smtClean="0"/>
              <a:t> of following occurs:</a:t>
            </a:r>
          </a:p>
          <a:p>
            <a:pPr marL="628650" lvl="1" indent="-309563">
              <a:defRPr/>
            </a:pPr>
            <a:r>
              <a:rPr lang="en-US" dirty="0" smtClean="0"/>
              <a:t>Never before admitted to facility; </a:t>
            </a:r>
            <a:r>
              <a:rPr lang="en-US" b="1" dirty="0" smtClean="0"/>
              <a:t>OR</a:t>
            </a:r>
          </a:p>
          <a:p>
            <a:pPr marL="628650" lvl="1" indent="-309563">
              <a:defRPr/>
            </a:pPr>
            <a:r>
              <a:rPr lang="en-US" dirty="0" smtClean="0"/>
              <a:t>DRNA; </a:t>
            </a:r>
            <a:r>
              <a:rPr lang="en-US" b="1" dirty="0" smtClean="0"/>
              <a:t>OR</a:t>
            </a:r>
          </a:p>
          <a:p>
            <a:pPr marL="628650" lvl="1" indent="-309563">
              <a:defRPr/>
            </a:pPr>
            <a:r>
              <a:rPr lang="en-US" dirty="0" smtClean="0"/>
              <a:t>DRA &amp;</a:t>
            </a:r>
            <a:r>
              <a:rPr lang="en-US" b="1" dirty="0" smtClean="0"/>
              <a:t> </a:t>
            </a:r>
            <a:r>
              <a:rPr lang="en-US" b="1" u="sng" dirty="0" smtClean="0"/>
              <a:t>did not return within 30 days</a:t>
            </a:r>
          </a:p>
          <a:p>
            <a:pPr marL="319087" lvl="1" indent="0">
              <a:buNone/>
              <a:defRPr/>
            </a:pPr>
            <a:endParaRPr lang="en-US" b="1" u="sng" dirty="0" smtClean="0"/>
          </a:p>
          <a:p>
            <a:pPr marL="319088" lvl="1" indent="0"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A1700: Type of Entry - Coding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915400" cy="50292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Code 2. Reentry. </a:t>
            </a:r>
            <a:r>
              <a:rPr lang="en-US" b="1" u="sng" dirty="0" smtClean="0"/>
              <a:t>All</a:t>
            </a:r>
            <a:r>
              <a:rPr lang="en-US" dirty="0" smtClean="0"/>
              <a:t> 3 of following occur prior to this entry</a:t>
            </a:r>
          </a:p>
          <a:p>
            <a:pPr marL="628650" lvl="1" indent="-309563">
              <a:defRPr/>
            </a:pPr>
            <a:r>
              <a:rPr lang="en-US" dirty="0" smtClean="0"/>
              <a:t>Admitted to facility </a:t>
            </a:r>
            <a:r>
              <a:rPr lang="en-US" b="1" u="sng" dirty="0" smtClean="0"/>
              <a:t>AND</a:t>
            </a:r>
          </a:p>
          <a:p>
            <a:pPr marL="628650" lvl="1" indent="-309563">
              <a:defRPr/>
            </a:pPr>
            <a:r>
              <a:rPr lang="en-US" dirty="0" smtClean="0"/>
              <a:t>Discharged return anticipated  </a:t>
            </a:r>
            <a:r>
              <a:rPr lang="en-US" b="1" u="sng" dirty="0" smtClean="0"/>
              <a:t>AND</a:t>
            </a:r>
          </a:p>
          <a:p>
            <a:pPr marL="628650" lvl="1" indent="-309563">
              <a:defRPr/>
            </a:pPr>
            <a:r>
              <a:rPr lang="en-US" dirty="0" smtClean="0"/>
              <a:t>Returned to facility within 30 days of discharge</a:t>
            </a:r>
          </a:p>
          <a:p>
            <a:pPr lvl="2">
              <a:defRPr/>
            </a:pPr>
            <a:r>
              <a:rPr lang="en-US" sz="3200" dirty="0" smtClean="0"/>
              <a:t>Discharge date not counted in 30 days </a:t>
            </a:r>
          </a:p>
          <a:p>
            <a:pPr marL="593725" lvl="2" indent="0">
              <a:buNone/>
              <a:defRPr/>
            </a:pPr>
            <a:r>
              <a:rPr lang="en-US" sz="3200" dirty="0" smtClean="0"/>
              <a:t>Both Swing Bed facilities and Nursing Homes must apply the above rules.</a:t>
            </a:r>
          </a:p>
          <a:p>
            <a:pPr lvl="1">
              <a:buFont typeface="Wingdings 2" pitchFamily="18" charset="2"/>
              <a:buNone/>
              <a:defRPr/>
            </a:pPr>
            <a:endParaRPr lang="en-US" dirty="0" smtClean="0"/>
          </a:p>
          <a:p>
            <a:pPr lvl="1">
              <a:buFont typeface="Wingdings 2" pitchFamily="18" charset="2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99060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charset="0"/>
                <a:cs typeface="Arial" charset="0"/>
              </a:rPr>
              <a:t>A1800: Entered From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839200" cy="3276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/>
              <a:t>Setting </a:t>
            </a:r>
            <a:r>
              <a:rPr lang="en-US" b="1" dirty="0" smtClean="0"/>
              <a:t>immediately</a:t>
            </a:r>
            <a:r>
              <a:rPr lang="en-US" dirty="0" smtClean="0"/>
              <a:t> prior to this admission/entry or reentry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smtClean="0"/>
              <a:t>  </a:t>
            </a:r>
          </a:p>
          <a:p>
            <a:pPr marL="319088" lvl="1" indent="0">
              <a:spcBef>
                <a:spcPts val="0"/>
              </a:spcBef>
              <a:buNone/>
              <a:defRPr/>
            </a:pPr>
            <a:r>
              <a:rPr lang="en-US" dirty="0" smtClean="0"/>
              <a:t> 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88"/>
          <a:stretch/>
        </p:blipFill>
        <p:spPr bwMode="auto">
          <a:xfrm>
            <a:off x="76200" y="3352800"/>
            <a:ext cx="8991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609600"/>
            <a:ext cx="8839200" cy="28956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</a:rPr>
              <a:t>A1800: Code 09  </a:t>
            </a:r>
            <a:br>
              <a:rPr lang="en-US" sz="4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</a:rPr>
              <a:t>Long 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</a:rPr>
              <a:t>Term Care Hospital(LTCH)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727158"/>
            <a:ext cx="8915400" cy="4114800"/>
          </a:xfrm>
        </p:spPr>
        <p:txBody>
          <a:bodyPr/>
          <a:lstStyle/>
          <a:p>
            <a:endParaRPr lang="en-US" sz="8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For the purpose of Medicare payment Long Term Care Hospitals (LTCHs) are defined as having an average inpatient length of stay greater than 25 days</a:t>
            </a:r>
          </a:p>
        </p:txBody>
      </p:sp>
    </p:spTree>
    <p:extLst>
      <p:ext uri="{BB962C8B-B14F-4D97-AF65-F5344CB8AC3E}">
        <p14:creationId xmlns:p14="http://schemas.microsoft.com/office/powerpoint/2010/main" val="42541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457200"/>
          </a:xfrm>
        </p:spPr>
        <p:txBody>
          <a:bodyPr/>
          <a:lstStyle/>
          <a:p>
            <a:r>
              <a:rPr lang="en-US" sz="1800" dirty="0" smtClean="0"/>
              <a:t>A1900 Admission Date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915400" cy="6248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A1900 Admission Date (Date this episode of care in this facility began)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Document the date this episode began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admission Date may be the same as the Entry Date for the entire stay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episode ends when the resident is Discharged Return Not Anticipated </a:t>
            </a:r>
            <a:r>
              <a:rPr lang="en-US" sz="2800" b="1" u="sng" dirty="0" smtClean="0"/>
              <a:t>OR</a:t>
            </a:r>
            <a:r>
              <a:rPr lang="en-US" sz="2800" dirty="0" smtClean="0"/>
              <a:t> the resident is Discharged Return Anticipated, but they did </a:t>
            </a:r>
            <a:r>
              <a:rPr lang="en-US" sz="2800" u="sng" dirty="0" smtClean="0"/>
              <a:t>not</a:t>
            </a:r>
            <a:r>
              <a:rPr lang="en-US" sz="2800" dirty="0" smtClean="0"/>
              <a:t> return within 30 days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524000"/>
            <a:ext cx="8401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22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A0050: Type of Record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b="1" dirty="0">
                <a:latin typeface="Arial Black" pitchFamily="34" charset="0"/>
              </a:rPr>
              <a:t>Code 1.   Add new record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if </a:t>
            </a:r>
            <a:r>
              <a:rPr lang="en-US" b="1" dirty="0" smtClean="0"/>
              <a:t>new </a:t>
            </a:r>
            <a:r>
              <a:rPr lang="en-US" b="1" dirty="0"/>
              <a:t>record </a:t>
            </a:r>
            <a:r>
              <a:rPr lang="en-US" dirty="0" smtClean="0"/>
              <a:t>not previously </a:t>
            </a:r>
            <a:r>
              <a:rPr lang="en-US" dirty="0"/>
              <a:t>submitted and accepted in </a:t>
            </a:r>
            <a:r>
              <a:rPr lang="en-US" dirty="0" smtClean="0"/>
              <a:t>QIES </a:t>
            </a:r>
            <a:r>
              <a:rPr lang="en-US" dirty="0"/>
              <a:t>ASAP system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236076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0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91440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charset="0"/>
                <a:cs typeface="Arial" charset="0"/>
              </a:rPr>
              <a:t>A2000: Discharge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915400" cy="5715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Date left facility (DRA or DRNA) </a:t>
            </a:r>
          </a:p>
          <a:p>
            <a:pPr>
              <a:defRPr/>
            </a:pPr>
            <a:r>
              <a:rPr lang="en-US" dirty="0" smtClean="0"/>
              <a:t>Discharge Date (A2000)  and ARD (2300) </a:t>
            </a:r>
            <a:r>
              <a:rPr lang="en-US" b="1" u="sng" dirty="0" smtClean="0"/>
              <a:t>must be same</a:t>
            </a:r>
            <a:r>
              <a:rPr lang="en-US" b="1" dirty="0" smtClean="0"/>
              <a:t> </a:t>
            </a:r>
            <a:r>
              <a:rPr lang="en-US" dirty="0" smtClean="0"/>
              <a:t>for discharge assessments</a:t>
            </a:r>
          </a:p>
          <a:p>
            <a:pPr>
              <a:defRPr/>
            </a:pPr>
            <a:r>
              <a:rPr lang="en-US" dirty="0" smtClean="0"/>
              <a:t>Discharge date may be later than end of Medicare stay (A2400C) if receiving services under SNF Part A PPS</a:t>
            </a:r>
          </a:p>
          <a:p>
            <a:pPr>
              <a:defRPr/>
            </a:pPr>
            <a:endParaRPr lang="en-US" sz="2600" dirty="0"/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 cstate="print"/>
          <a:srcRect t="6557" r="55818"/>
          <a:stretch>
            <a:fillRect/>
          </a:stretch>
        </p:blipFill>
        <p:spPr bwMode="auto">
          <a:xfrm>
            <a:off x="381000" y="4779264"/>
            <a:ext cx="8382000" cy="1880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12954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latin typeface="Arial" charset="0"/>
                <a:cs typeface="Arial" charset="0"/>
              </a:rPr>
              <a:t>A2100: Discharge Status</a:t>
            </a:r>
            <a:br>
              <a:rPr lang="en-US" b="1" dirty="0" smtClean="0">
                <a:latin typeface="Arial" charset="0"/>
                <a:cs typeface="Arial" charset="0"/>
              </a:rPr>
            </a:br>
            <a:endParaRPr lang="en-US" b="1" dirty="0" smtClean="0">
              <a:latin typeface="Arial" charset="0"/>
              <a:cs typeface="Arial" charset="0"/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sz="quarter" idx="1"/>
          </p:nvPr>
        </p:nvSpPr>
        <p:spPr>
          <a:xfrm>
            <a:off x="36095" y="838200"/>
            <a:ext cx="8991600" cy="3354765"/>
          </a:xfrm>
        </p:spPr>
        <p:txBody>
          <a:bodyPr wrap="square" rtlCol="0">
            <a:spAutoFit/>
          </a:bodyPr>
          <a:lstStyle/>
          <a:p>
            <a:pPr>
              <a:buFont typeface="Wingdings 2" pitchFamily="18" charset="2"/>
              <a:buChar char=""/>
              <a:defRPr/>
            </a:pPr>
            <a:r>
              <a:rPr lang="en-US" dirty="0" smtClean="0"/>
              <a:t>Complete only if A0310F. 10. DRA; 11. DRNA</a:t>
            </a:r>
            <a:r>
              <a:rPr lang="en-US" dirty="0"/>
              <a:t>;</a:t>
            </a:r>
            <a:r>
              <a:rPr lang="en-US" dirty="0" smtClean="0"/>
              <a:t> 12. Death in Facility</a:t>
            </a:r>
          </a:p>
          <a:p>
            <a:pPr>
              <a:buFont typeface="Wingdings 2" pitchFamily="18" charset="2"/>
              <a:buChar char=""/>
              <a:defRPr/>
            </a:pPr>
            <a:r>
              <a:rPr lang="en-US" dirty="0" smtClean="0"/>
              <a:t>Review discharge plan and orders</a:t>
            </a:r>
          </a:p>
          <a:p>
            <a:pPr>
              <a:buFont typeface="Wingdings 2" pitchFamily="18" charset="2"/>
              <a:buChar char=""/>
              <a:defRPr/>
            </a:pPr>
            <a:r>
              <a:rPr lang="en-US" dirty="0" smtClean="0"/>
              <a:t>Discharge location</a:t>
            </a:r>
          </a:p>
          <a:p>
            <a:pPr marL="0" indent="0">
              <a:buNone/>
              <a:defRPr/>
            </a:pPr>
            <a:r>
              <a:rPr lang="en-US" dirty="0" smtClean="0"/>
              <a:t> </a:t>
            </a:r>
          </a:p>
          <a:p>
            <a:pPr>
              <a:buFont typeface="Wingdings 2" pitchFamily="18" charset="2"/>
              <a:buChar char=""/>
              <a:defRPr/>
            </a:pPr>
            <a:r>
              <a:rPr lang="en-US" dirty="0" smtClean="0"/>
              <a:t>A-24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894"/>
          <a:stretch/>
        </p:blipFill>
        <p:spPr bwMode="auto">
          <a:xfrm>
            <a:off x="152400" y="3733801"/>
            <a:ext cx="8915400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219200"/>
          </a:xfrm>
        </p:spPr>
        <p:txBody>
          <a:bodyPr/>
          <a:lstStyle/>
          <a:p>
            <a:pPr algn="ctr" eaLnBrk="1" hangingPunct="1"/>
            <a:r>
              <a:rPr lang="en-US" sz="3200" b="1" dirty="0" smtClean="0">
                <a:latin typeface="Arial" charset="0"/>
                <a:cs typeface="Arial" charset="0"/>
              </a:rPr>
              <a:t>A2200: Previous Assessment Reference Date  for Significant Correction  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 cstate="print"/>
          <a:srcRect r="37945"/>
          <a:stretch>
            <a:fillRect/>
          </a:stretch>
        </p:blipFill>
        <p:spPr bwMode="auto">
          <a:xfrm>
            <a:off x="0" y="1981200"/>
            <a:ext cx="9144000" cy="1496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4" cstate="print"/>
          <a:srcRect t="4348" r="55700"/>
          <a:stretch>
            <a:fillRect/>
          </a:stretch>
        </p:blipFill>
        <p:spPr bwMode="auto">
          <a:xfrm>
            <a:off x="533400" y="5334000"/>
            <a:ext cx="8077200" cy="1424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228600" y="1066800"/>
            <a:ext cx="8915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SzPct val="85000"/>
              <a:buFont typeface="Wingdings 2" pitchFamily="18" charset="2"/>
              <a:buChar char=""/>
              <a:defRPr/>
            </a:pPr>
            <a:r>
              <a:rPr lang="en-US" sz="2800" dirty="0"/>
              <a:t>ARD of Corrected Comprehensive  or Quarterly Assessment</a:t>
            </a:r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0" y="34290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A2300: Assessment Reference </a:t>
            </a:r>
            <a:r>
              <a:rPr lang="en-US" sz="3600" b="1" dirty="0" smtClean="0">
                <a:solidFill>
                  <a:schemeClr val="tx2"/>
                </a:solidFill>
              </a:rPr>
              <a:t>Date (</a:t>
            </a:r>
            <a:r>
              <a:rPr lang="en-US" sz="3600" b="1" dirty="0">
                <a:solidFill>
                  <a:schemeClr val="tx2"/>
                </a:solidFill>
              </a:rPr>
              <a:t>ARD)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495800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SzPct val="85000"/>
              <a:buFont typeface="Arial" pitchFamily="34" charset="0"/>
              <a:buChar char="•"/>
              <a:defRPr/>
            </a:pPr>
            <a:r>
              <a:rPr lang="en-US" sz="2800" dirty="0" smtClean="0"/>
              <a:t>End </a:t>
            </a:r>
            <a:r>
              <a:rPr lang="en-US" sz="2800" dirty="0"/>
              <a:t>of </a:t>
            </a:r>
            <a:r>
              <a:rPr lang="en-US" sz="2800" dirty="0" smtClean="0"/>
              <a:t>Look-Back (Observation) </a:t>
            </a:r>
            <a:r>
              <a:rPr lang="en-US" sz="2800" dirty="0"/>
              <a:t>Period of </a:t>
            </a:r>
            <a:r>
              <a:rPr lang="en-US" sz="2800" dirty="0" smtClean="0"/>
              <a:t> Assessment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330640" y="242892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14800" y="236520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77200" cy="609600"/>
          </a:xfrm>
        </p:spPr>
        <p:txBody>
          <a:bodyPr/>
          <a:lstStyle/>
          <a:p>
            <a:pPr algn="ctr" eaLnBrk="1" hangingPunct="1"/>
            <a:r>
              <a:rPr lang="en-US" sz="3200" b="1" dirty="0" smtClean="0">
                <a:latin typeface="Arial" charset="0"/>
                <a:cs typeface="Arial" charset="0"/>
              </a:rPr>
              <a:t>A2400: Medicare Stay</a:t>
            </a:r>
          </a:p>
        </p:txBody>
      </p:sp>
      <p:pic>
        <p:nvPicPr>
          <p:cNvPr id="5939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r="29411"/>
          <a:stretch>
            <a:fillRect/>
          </a:stretch>
        </p:blipFill>
        <p:spPr>
          <a:xfrm>
            <a:off x="0" y="3515856"/>
            <a:ext cx="9144000" cy="34893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304800" y="838200"/>
            <a:ext cx="8153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sz="2800" b="1" dirty="0" smtClean="0"/>
              <a:t>A. Has </a:t>
            </a:r>
            <a:r>
              <a:rPr lang="en-US" sz="2800" b="1" dirty="0"/>
              <a:t>resident had a Medicare-covered stay </a:t>
            </a:r>
            <a:endParaRPr lang="en-US" sz="2800" b="1" dirty="0" smtClean="0"/>
          </a:p>
          <a:p>
            <a:pPr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sz="2800" b="1" dirty="0" smtClean="0"/>
              <a:t>  since </a:t>
            </a:r>
            <a:r>
              <a:rPr lang="en-US" sz="2800" b="1" dirty="0"/>
              <a:t>most recent </a:t>
            </a:r>
            <a:r>
              <a:rPr lang="en-US" sz="2800" b="1" dirty="0" smtClean="0"/>
              <a:t>entry </a:t>
            </a:r>
            <a:r>
              <a:rPr lang="en-US" sz="2800" dirty="0" smtClean="0"/>
              <a:t>?</a:t>
            </a:r>
          </a:p>
          <a:p>
            <a:pPr marL="1371600" lvl="2" indent="-457200">
              <a:buClr>
                <a:schemeClr val="accent1">
                  <a:lumMod val="75000"/>
                </a:schemeClr>
              </a:buClr>
              <a:buSzPct val="85000"/>
              <a:buFont typeface="Arial" pitchFamily="34" charset="0"/>
              <a:buChar char="•"/>
              <a:defRPr/>
            </a:pPr>
            <a:r>
              <a:rPr lang="en-US" sz="2800" b="1" dirty="0" smtClean="0"/>
              <a:t>Code 0. No 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800" b="1" dirty="0" smtClean="0">
                <a:solidFill>
                  <a:srgbClr val="FF0000"/>
                </a:solidFill>
              </a:rPr>
              <a:t>Skip </a:t>
            </a:r>
            <a:r>
              <a:rPr lang="en-US" sz="2800" dirty="0" smtClean="0"/>
              <a:t>to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B0100, Comatose</a:t>
            </a:r>
            <a:endParaRPr lang="en-US" sz="2800" dirty="0">
              <a:solidFill>
                <a:schemeClr val="tx2"/>
              </a:solidFill>
            </a:endParaRPr>
          </a:p>
          <a:p>
            <a:pPr marL="514350" indent="-514350"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sz="2800" b="1" dirty="0" smtClean="0"/>
              <a:t>B. Start </a:t>
            </a:r>
            <a:r>
              <a:rPr lang="en-US" sz="2800" b="1" dirty="0"/>
              <a:t>date of most recent Medicare stay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sz="2800" b="1" dirty="0" smtClean="0"/>
              <a:t>C.  End </a:t>
            </a:r>
            <a:r>
              <a:rPr lang="en-US" sz="2800" b="1" dirty="0"/>
              <a:t>date of most recent Medicare </a:t>
            </a:r>
            <a:r>
              <a:rPr lang="en-US" sz="2800" b="1" dirty="0" smtClean="0"/>
              <a:t>stay</a:t>
            </a:r>
          </a:p>
          <a:p>
            <a:pPr marL="1371600" lvl="2" indent="-457200">
              <a:buClr>
                <a:schemeClr val="accent1">
                  <a:lumMod val="75000"/>
                </a:schemeClr>
              </a:buClr>
              <a:buSzPct val="85000"/>
              <a:buFont typeface="Arial" pitchFamily="34" charset="0"/>
              <a:buChar char="•"/>
              <a:defRPr/>
            </a:pPr>
            <a:r>
              <a:rPr lang="en-US" sz="2800" dirty="0" smtClean="0"/>
              <a:t>“-”  Dash - if stay ongoing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1371600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A2400 </a:t>
            </a:r>
            <a:r>
              <a:rPr lang="en-US" dirty="0" smtClean="0">
                <a:latin typeface="Arial" charset="0"/>
                <a:cs typeface="Arial" charset="0"/>
              </a:rPr>
              <a:t>B. &amp; </a:t>
            </a:r>
            <a:r>
              <a:rPr lang="en-US" b="1" dirty="0" smtClean="0">
                <a:latin typeface="Arial" charset="0"/>
                <a:cs typeface="Arial" charset="0"/>
              </a:rPr>
              <a:t>C. Start &amp; End Date 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915400" cy="5486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/>
              <a:t>Start Date</a:t>
            </a:r>
          </a:p>
          <a:p>
            <a:pPr lvl="1">
              <a:spcBef>
                <a:spcPts val="0"/>
              </a:spcBef>
              <a:defRPr/>
            </a:pPr>
            <a:r>
              <a:rPr lang="en-US" b="1" u="sng" dirty="0" smtClean="0"/>
              <a:t>Not</a:t>
            </a:r>
            <a:r>
              <a:rPr lang="en-US" dirty="0" smtClean="0"/>
              <a:t> new Medicare Stay if returned from therapeutic leave of absence or hospital observation stay of &lt; 24 hours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End Date 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Code whichever date occurs first: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 smtClean="0"/>
              <a:t>SNF benefits exhausts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 smtClean="0"/>
              <a:t>Last day covered as recorded on Notice of Medicare Non-Coverage (NOMNC)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 smtClean="0"/>
              <a:t>Payer source changes from Medicare A to another payer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 smtClean="0"/>
              <a:t>Discharged from the facility (A2000)</a:t>
            </a:r>
          </a:p>
          <a:p>
            <a:pPr>
              <a:spcBef>
                <a:spcPts val="0"/>
              </a:spcBef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Care Plan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915400" cy="5715000"/>
          </a:xfrm>
        </p:spPr>
        <p:txBody>
          <a:bodyPr/>
          <a:lstStyle/>
          <a:p>
            <a:r>
              <a:rPr lang="en-US" dirty="0" smtClean="0"/>
              <a:t>Important to know their ethnic and racial background in order to provide the care they desire</a:t>
            </a:r>
          </a:p>
          <a:p>
            <a:r>
              <a:rPr lang="en-US" dirty="0" smtClean="0"/>
              <a:t>Need to know if they speak a language other than English and if they need an interpreter</a:t>
            </a:r>
          </a:p>
          <a:p>
            <a:r>
              <a:rPr lang="en-US" dirty="0" smtClean="0"/>
              <a:t>Need to know if spouse will be visiting</a:t>
            </a:r>
          </a:p>
          <a:p>
            <a:r>
              <a:rPr lang="en-US" dirty="0" smtClean="0"/>
              <a:t>Need to know preferred name and lifetime occupation to help staff with conversation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78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219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Care Plan Considerations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915400" cy="4800600"/>
          </a:xfrm>
        </p:spPr>
        <p:txBody>
          <a:bodyPr/>
          <a:lstStyle/>
          <a:p>
            <a:r>
              <a:rPr lang="en-US" dirty="0" smtClean="0"/>
              <a:t>Need to know if resident has MI/DD-ID/RC, and what specific MI/DD-ID/RC they have </a:t>
            </a:r>
          </a:p>
          <a:p>
            <a:pPr marL="0" indent="0">
              <a:buNone/>
            </a:pPr>
            <a:r>
              <a:rPr lang="en-US" dirty="0" smtClean="0"/>
              <a:t>All staff must be aware of this type of information so they know who this elder really is. Getting a Life Story is a way of getting all this and putting it in the care plan.</a:t>
            </a:r>
          </a:p>
          <a:p>
            <a:pPr marL="0" indent="0">
              <a:buNone/>
            </a:pPr>
            <a:r>
              <a:rPr lang="en-US" dirty="0" smtClean="0"/>
              <a:t>Hint: Lifetime Occupation is NOT “Retired”, I will still be a nurse after I retired</a:t>
            </a:r>
            <a:r>
              <a:rPr lang="en-US" dirty="0"/>
              <a:t>!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75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I’ll take a few minutes to answer any questions you might have.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039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Please contact me anytime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Shirley L. Boltz, RN</a:t>
            </a:r>
          </a:p>
          <a:p>
            <a:pPr marL="0" indent="0" algn="ctr">
              <a:buNone/>
            </a:pPr>
            <a:r>
              <a:rPr lang="en-US" dirty="0" smtClean="0"/>
              <a:t>RAI/Education Coordinator</a:t>
            </a:r>
          </a:p>
          <a:p>
            <a:pPr marL="0" indent="0" algn="ctr">
              <a:buNone/>
            </a:pPr>
            <a:r>
              <a:rPr lang="en-US" dirty="0" smtClean="0"/>
              <a:t>785-296-1282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shirley.boltz@kdads.ks.gov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5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/>
              <a:t>A0050:  Type of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067800" cy="6248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atin typeface="Arial Black" pitchFamily="34" charset="0"/>
              </a:rPr>
              <a:t>Code </a:t>
            </a:r>
            <a:r>
              <a:rPr lang="en-US" sz="2800" b="1" dirty="0">
                <a:latin typeface="Arial Black" pitchFamily="34" charset="0"/>
              </a:rPr>
              <a:t>2</a:t>
            </a:r>
            <a:r>
              <a:rPr lang="en-US" sz="2800" b="1" dirty="0" smtClean="0">
                <a:latin typeface="Arial Black" pitchFamily="34" charset="0"/>
              </a:rPr>
              <a:t>.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b="1" dirty="0">
                <a:latin typeface="Arial Black" pitchFamily="34" charset="0"/>
              </a:rPr>
              <a:t>Modify existing </a:t>
            </a:r>
            <a:r>
              <a:rPr lang="en-US" sz="2800" b="1" dirty="0" smtClean="0">
                <a:latin typeface="Arial Black" pitchFamily="34" charset="0"/>
              </a:rPr>
              <a:t>record</a:t>
            </a:r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800" dirty="0" smtClean="0"/>
              <a:t>If </a:t>
            </a:r>
            <a:r>
              <a:rPr lang="en-US" sz="2800" b="1" dirty="0" smtClean="0"/>
              <a:t>request </a:t>
            </a:r>
            <a:r>
              <a:rPr lang="en-US" sz="2800" b="1" dirty="0"/>
              <a:t>to modify </a:t>
            </a:r>
            <a:r>
              <a:rPr lang="en-US" sz="2800" dirty="0" smtClean="0"/>
              <a:t>MDS </a:t>
            </a:r>
            <a:r>
              <a:rPr lang="en-US" sz="2800" dirty="0"/>
              <a:t>items </a:t>
            </a:r>
            <a:r>
              <a:rPr lang="en-US" sz="2800" dirty="0" smtClean="0"/>
              <a:t>for </a:t>
            </a:r>
            <a:r>
              <a:rPr lang="en-US" sz="2800" dirty="0"/>
              <a:t>record that already has been submitted and accepted </a:t>
            </a:r>
            <a:r>
              <a:rPr lang="en-US" sz="2800" dirty="0" smtClean="0"/>
              <a:t>in </a:t>
            </a:r>
            <a:r>
              <a:rPr lang="en-US" sz="2800" dirty="0"/>
              <a:t>QIES ASAP system.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If record </a:t>
            </a:r>
            <a:r>
              <a:rPr lang="en-US" sz="2800" b="1" dirty="0" smtClean="0"/>
              <a:t>NOT FOUND, </a:t>
            </a:r>
            <a:r>
              <a:rPr lang="en-US" sz="2800" dirty="0" smtClean="0"/>
              <a:t>the submitted modification record will be rejected.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latin typeface="Arial Black" pitchFamily="34" charset="0"/>
              </a:rPr>
              <a:t>Code </a:t>
            </a:r>
            <a:r>
              <a:rPr lang="en-US" sz="2800" b="1" dirty="0" smtClean="0">
                <a:latin typeface="Arial Black" pitchFamily="34" charset="0"/>
              </a:rPr>
              <a:t>3. </a:t>
            </a:r>
            <a:r>
              <a:rPr lang="en-US" sz="2800" b="1" dirty="0">
                <a:latin typeface="Arial Black" pitchFamily="34" charset="0"/>
              </a:rPr>
              <a:t>Inactivate existing </a:t>
            </a:r>
            <a:r>
              <a:rPr lang="en-US" sz="2800" b="1" dirty="0" smtClean="0">
                <a:latin typeface="Arial Black" pitchFamily="34" charset="0"/>
              </a:rPr>
              <a:t>record</a:t>
            </a:r>
          </a:p>
          <a:p>
            <a:pPr lvl="1"/>
            <a:r>
              <a:rPr lang="en-US" sz="2800" dirty="0" smtClean="0"/>
              <a:t>If </a:t>
            </a:r>
            <a:r>
              <a:rPr lang="en-US" sz="2800" b="1" dirty="0" smtClean="0"/>
              <a:t>request </a:t>
            </a:r>
            <a:r>
              <a:rPr lang="en-US" sz="2800" b="1" dirty="0"/>
              <a:t>to inactivate </a:t>
            </a:r>
            <a:r>
              <a:rPr lang="en-US" sz="2800" dirty="0"/>
              <a:t>a </a:t>
            </a:r>
            <a:r>
              <a:rPr lang="en-US" sz="2800" dirty="0" smtClean="0"/>
              <a:t>record </a:t>
            </a:r>
            <a:r>
              <a:rPr lang="en-US" sz="2800" dirty="0"/>
              <a:t>already </a:t>
            </a:r>
            <a:r>
              <a:rPr lang="en-US" sz="2800" dirty="0" smtClean="0"/>
              <a:t>submitted </a:t>
            </a:r>
            <a:r>
              <a:rPr lang="en-US" sz="2800" dirty="0"/>
              <a:t>and accepted in </a:t>
            </a:r>
            <a:r>
              <a:rPr lang="en-US" sz="2800" dirty="0" smtClean="0"/>
              <a:t>QIES </a:t>
            </a:r>
            <a:r>
              <a:rPr lang="en-US" sz="2800" dirty="0"/>
              <a:t>ASAP system </a:t>
            </a:r>
            <a:endParaRPr lang="en-US" sz="2800" b="1" dirty="0" smtClean="0">
              <a:latin typeface="Arial Black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If </a:t>
            </a:r>
            <a:r>
              <a:rPr lang="en-US" sz="2800" dirty="0"/>
              <a:t>record </a:t>
            </a:r>
            <a:r>
              <a:rPr lang="en-US" sz="2800" b="1" dirty="0"/>
              <a:t>NOT FOUND, </a:t>
            </a:r>
            <a:r>
              <a:rPr lang="en-US" sz="2800" dirty="0" smtClean="0"/>
              <a:t>the inactivation request will be rejected.  </a:t>
            </a:r>
            <a:endParaRPr lang="en-US" sz="2800" dirty="0"/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800" b="1" dirty="0" smtClean="0">
                <a:solidFill>
                  <a:srgbClr val="FF0000"/>
                </a:solidFill>
              </a:rPr>
              <a:t>Skip  </a:t>
            </a:r>
            <a:r>
              <a:rPr lang="en-US" sz="2800" dirty="0" smtClean="0"/>
              <a:t>to </a:t>
            </a:r>
            <a:r>
              <a:rPr lang="en-US" sz="2800" b="1" dirty="0" smtClean="0"/>
              <a:t>X0150. </a:t>
            </a:r>
            <a:r>
              <a:rPr lang="en-US" sz="2800" dirty="0" smtClean="0"/>
              <a:t>Type </a:t>
            </a:r>
            <a:r>
              <a:rPr lang="en-US" sz="2800" dirty="0"/>
              <a:t>of Provider 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39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/>
          <a:lstStyle/>
          <a:p>
            <a:r>
              <a:rPr lang="en-US" dirty="0" smtClean="0"/>
              <a:t>A0100: Facility Provider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915400" cy="614412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/>
              <a:t>Identification of Facility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A. NPI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National Provider Identifier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B. CCN  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CMS Certification Number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C. </a:t>
            </a:r>
            <a:r>
              <a:rPr lang="en-US" sz="2800" b="1" dirty="0" smtClean="0"/>
              <a:t>State Provider Number 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State Provider Number  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-1" r="41113"/>
          <a:stretch/>
        </p:blipFill>
        <p:spPr bwMode="auto">
          <a:xfrm>
            <a:off x="429126" y="4235361"/>
            <a:ext cx="8458200" cy="25945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066800"/>
          </a:xfrm>
        </p:spPr>
        <p:txBody>
          <a:bodyPr/>
          <a:lstStyle/>
          <a:p>
            <a:r>
              <a:rPr lang="en-US" dirty="0" smtClean="0"/>
              <a:t>A0200: Type of Provider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915400" cy="3657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 smtClean="0"/>
              <a:t>Code 1.</a:t>
            </a:r>
            <a:r>
              <a:rPr lang="en-US" dirty="0" smtClean="0"/>
              <a:t> </a:t>
            </a:r>
            <a:r>
              <a:rPr lang="en-US" b="1" dirty="0" smtClean="0"/>
              <a:t>Nursing Home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SNF (Medicare)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 NF (Medicaid)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Code 2.</a:t>
            </a:r>
            <a:r>
              <a:rPr lang="en-US" dirty="0" smtClean="0"/>
              <a:t> </a:t>
            </a:r>
            <a:r>
              <a:rPr lang="en-US" b="1" dirty="0" smtClean="0"/>
              <a:t>Swing Bed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Rural hospital with &lt;100 beds, CMS approved to provide post hospital SNF care. Beds provide either acute or SNF care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69660"/>
          <a:stretch/>
        </p:blipFill>
        <p:spPr bwMode="auto">
          <a:xfrm>
            <a:off x="304800" y="4764578"/>
            <a:ext cx="6737684" cy="2057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latin typeface="Arial" charset="0"/>
                <a:cs typeface="Arial" charset="0"/>
              </a:rPr>
              <a:t>A0310: Type of Assessment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10600" cy="54102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Identifies needed assessment content</a:t>
            </a:r>
          </a:p>
          <a:p>
            <a:pPr eaLnBrk="1" hangingPunct="1">
              <a:spcBef>
                <a:spcPts val="0"/>
              </a:spcBef>
              <a:buClr>
                <a:srgbClr val="558BB8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latin typeface="Arial" charset="0"/>
                <a:cs typeface="Arial" charset="0"/>
              </a:rPr>
              <a:t>One assessment may be completed for more than one Type of Assessment</a:t>
            </a:r>
          </a:p>
          <a:p>
            <a:pPr eaLnBrk="1" hangingPunct="1"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"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latin typeface="Arial" charset="0"/>
                <a:cs typeface="Arial" charset="0"/>
              </a:rPr>
              <a:t>Combined assessments must meet all requirements for each type of assessment </a:t>
            </a:r>
          </a:p>
          <a:p>
            <a:pPr lvl="1" eaLnBrk="1" hangingPunct="1"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latin typeface="Arial" charset="0"/>
                <a:cs typeface="Arial" charset="0"/>
              </a:rPr>
              <a:t>Chapter 2</a:t>
            </a:r>
          </a:p>
          <a:p>
            <a:pPr marL="742950" lvl="1" indent="-285750" eaLnBrk="1" hangingPunct="1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latin typeface="Arial" charset="0"/>
                <a:cs typeface="Arial" charset="0"/>
              </a:rPr>
              <a:t>OBRA</a:t>
            </a:r>
          </a:p>
          <a:p>
            <a:pPr marL="742950" lvl="1" indent="-285750" eaLnBrk="1" hangingPunct="1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latin typeface="Arial" charset="0"/>
                <a:cs typeface="Arial" charset="0"/>
              </a:rPr>
              <a:t>PPS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381000"/>
          </a:xfrm>
        </p:spPr>
        <p:txBody>
          <a:bodyPr/>
          <a:lstStyle/>
          <a:p>
            <a:r>
              <a:rPr lang="en-US" sz="1800" dirty="0" smtClean="0"/>
              <a:t>A0310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8915400" cy="6096000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41057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341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3949</TotalTime>
  <Words>2091</Words>
  <Application>Microsoft Office PowerPoint</Application>
  <PresentationFormat>On-screen Show (4:3)</PresentationFormat>
  <Paragraphs>351</Paragraphs>
  <Slides>48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Equity</vt:lpstr>
      <vt:lpstr>SECTION A Identification Information  January 12, 2016 1-3PM</vt:lpstr>
      <vt:lpstr>Objectives</vt:lpstr>
      <vt:lpstr>10-1-2015 Changes</vt:lpstr>
      <vt:lpstr>A0050: Type of Record </vt:lpstr>
      <vt:lpstr>A0050:  Type of Record</vt:lpstr>
      <vt:lpstr>A0100: Facility Provider Numbers</vt:lpstr>
      <vt:lpstr>A0200: Type of Provider</vt:lpstr>
      <vt:lpstr>A0310: Type of Assessment</vt:lpstr>
      <vt:lpstr>A0310</vt:lpstr>
      <vt:lpstr>   A0310A. Federal OBRA  </vt:lpstr>
      <vt:lpstr>A0310B. PPS Medicare</vt:lpstr>
      <vt:lpstr>A0310C. PPS OMRA</vt:lpstr>
      <vt:lpstr>A0310D. Swing Bed Clinical Change Assessment</vt:lpstr>
      <vt:lpstr>A0310E. First Assessment Since Most Recent Admission/Entry or Reentry</vt:lpstr>
      <vt:lpstr>A0310F. Entry/Discharge Reporting</vt:lpstr>
      <vt:lpstr>A0310G. Type of Discharge</vt:lpstr>
      <vt:lpstr>A0410: Submission Requirement</vt:lpstr>
      <vt:lpstr>A0500: Legal Name of Resident</vt:lpstr>
      <vt:lpstr>A0600: A. Social Security  Number   B. Medicare Number</vt:lpstr>
      <vt:lpstr>A0700: Medicaid Number</vt:lpstr>
      <vt:lpstr>A0800: Gender</vt:lpstr>
      <vt:lpstr>A1000: Race/Ethnicity</vt:lpstr>
      <vt:lpstr>A1100: Language</vt:lpstr>
      <vt:lpstr>A1100A. Does the resident need or want an interpreter to communicate with doctor or health care staff? </vt:lpstr>
      <vt:lpstr>A1200: Marital Status</vt:lpstr>
      <vt:lpstr>A1300: Optional Resident Items</vt:lpstr>
      <vt:lpstr>A1500: PASRR Is resident currently considered by state level II PASRR process to have serious mental illness &amp;/or intellectual disability (“mental retardation” in federal regulation) or related condition? </vt:lpstr>
      <vt:lpstr>A1500: PASRR - Coding</vt:lpstr>
      <vt:lpstr>A1500: PASRR -  Coding</vt:lpstr>
      <vt:lpstr>A1510:  Level II Preadmission Screening &amp; Resident Review  (PASRR) Conditions</vt:lpstr>
      <vt:lpstr>A1550: Conditions  Related to ID/DD Status</vt:lpstr>
      <vt:lpstr>A1550: Conditions related to ID/DD</vt:lpstr>
      <vt:lpstr>  A1600: Entry Date  </vt:lpstr>
      <vt:lpstr>A1700: Type of Entry </vt:lpstr>
      <vt:lpstr>A1700: Type of Entry - Coding</vt:lpstr>
      <vt:lpstr>A1700: Type of Entry - Coding</vt:lpstr>
      <vt:lpstr>A1800: Entered From</vt:lpstr>
      <vt:lpstr>A1800: Code 09   Long Term Care Hospital(LTCH) </vt:lpstr>
      <vt:lpstr>A1900 Admission Date</vt:lpstr>
      <vt:lpstr>A2000: Discharge Date</vt:lpstr>
      <vt:lpstr>A2100: Discharge Status </vt:lpstr>
      <vt:lpstr>A2200: Previous Assessment Reference Date  for Significant Correction  </vt:lpstr>
      <vt:lpstr>A2400: Medicare Stay</vt:lpstr>
      <vt:lpstr>A2400 B. &amp; C. Start &amp; End Date  Guidelines</vt:lpstr>
      <vt:lpstr>   Care Plan Considerations</vt:lpstr>
      <vt:lpstr>         Care Plan Considerations continued</vt:lpstr>
      <vt:lpstr>Questions?</vt:lpstr>
      <vt:lpstr>Thank you!!!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A Identification Information</dc:title>
  <dc:creator>carylgill</dc:creator>
  <cp:lastModifiedBy>Shirley Boltz</cp:lastModifiedBy>
  <cp:revision>365</cp:revision>
  <cp:lastPrinted>2013-08-23T03:10:11Z</cp:lastPrinted>
  <dcterms:created xsi:type="dcterms:W3CDTF">2010-05-04T16:28:28Z</dcterms:created>
  <dcterms:modified xsi:type="dcterms:W3CDTF">2015-11-06T21:00:20Z</dcterms:modified>
</cp:coreProperties>
</file>