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4.xml" ContentType="application/inkml+xml"/>
  <Override PartName="/ppt/ink/ink5.xml" ContentType="application/inkml+xml"/>
  <Override PartName="/ppt/ink/ink6.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7.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notesMasterIdLst>
    <p:notesMasterId r:id="rId59"/>
  </p:notesMasterIdLst>
  <p:handoutMasterIdLst>
    <p:handoutMasterId r:id="rId60"/>
  </p:handoutMasterIdLst>
  <p:sldIdLst>
    <p:sldId id="425" r:id="rId2"/>
    <p:sldId id="484" r:id="rId3"/>
    <p:sldId id="491" r:id="rId4"/>
    <p:sldId id="492" r:id="rId5"/>
    <p:sldId id="493" r:id="rId6"/>
    <p:sldId id="427" r:id="rId7"/>
    <p:sldId id="428" r:id="rId8"/>
    <p:sldId id="429" r:id="rId9"/>
    <p:sldId id="430" r:id="rId10"/>
    <p:sldId id="431" r:id="rId11"/>
    <p:sldId id="490" r:id="rId12"/>
    <p:sldId id="432" r:id="rId13"/>
    <p:sldId id="433" r:id="rId14"/>
    <p:sldId id="434" r:id="rId15"/>
    <p:sldId id="436" r:id="rId16"/>
    <p:sldId id="438" r:id="rId17"/>
    <p:sldId id="440" r:id="rId18"/>
    <p:sldId id="442" r:id="rId19"/>
    <p:sldId id="443" r:id="rId20"/>
    <p:sldId id="444" r:id="rId21"/>
    <p:sldId id="445" r:id="rId22"/>
    <p:sldId id="481" r:id="rId23"/>
    <p:sldId id="447" r:id="rId24"/>
    <p:sldId id="448" r:id="rId25"/>
    <p:sldId id="449" r:id="rId26"/>
    <p:sldId id="450" r:id="rId27"/>
    <p:sldId id="451" r:id="rId28"/>
    <p:sldId id="453" r:id="rId29"/>
    <p:sldId id="454" r:id="rId30"/>
    <p:sldId id="455" r:id="rId31"/>
    <p:sldId id="456" r:id="rId32"/>
    <p:sldId id="457" r:id="rId33"/>
    <p:sldId id="458" r:id="rId34"/>
    <p:sldId id="459" r:id="rId35"/>
    <p:sldId id="460" r:id="rId36"/>
    <p:sldId id="461" r:id="rId37"/>
    <p:sldId id="464" r:id="rId38"/>
    <p:sldId id="465" r:id="rId39"/>
    <p:sldId id="466" r:id="rId40"/>
    <p:sldId id="467" r:id="rId41"/>
    <p:sldId id="409" r:id="rId42"/>
    <p:sldId id="468" r:id="rId43"/>
    <p:sldId id="469" r:id="rId44"/>
    <p:sldId id="470" r:id="rId45"/>
    <p:sldId id="471" r:id="rId46"/>
    <p:sldId id="477" r:id="rId47"/>
    <p:sldId id="473" r:id="rId48"/>
    <p:sldId id="474" r:id="rId49"/>
    <p:sldId id="478" r:id="rId50"/>
    <p:sldId id="388" r:id="rId51"/>
    <p:sldId id="420" r:id="rId52"/>
    <p:sldId id="487" r:id="rId53"/>
    <p:sldId id="419" r:id="rId54"/>
    <p:sldId id="291" r:id="rId55"/>
    <p:sldId id="417" r:id="rId56"/>
    <p:sldId id="485" r:id="rId57"/>
    <p:sldId id="486" r:id="rId5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40" autoAdjust="0"/>
    <p:restoredTop sz="60686" autoAdjust="0"/>
  </p:normalViewPr>
  <p:slideViewPr>
    <p:cSldViewPr>
      <p:cViewPr varScale="1">
        <p:scale>
          <a:sx n="117" d="100"/>
          <a:sy n="117" d="100"/>
        </p:scale>
        <p:origin x="-1944" y="-102"/>
      </p:cViewPr>
      <p:guideLst>
        <p:guide orient="horz" pos="2160"/>
        <p:guide pos="2880"/>
      </p:guideLst>
    </p:cSldViewPr>
  </p:slideViewPr>
  <p:outlineViewPr>
    <p:cViewPr>
      <p:scale>
        <a:sx n="33" d="100"/>
        <a:sy n="33" d="100"/>
      </p:scale>
      <p:origin x="6" y="22140"/>
    </p:cViewPr>
  </p:outlineViewPr>
  <p:notesTextViewPr>
    <p:cViewPr>
      <p:scale>
        <a:sx n="125" d="100"/>
        <a:sy n="125" d="100"/>
      </p:scale>
      <p:origin x="0" y="0"/>
    </p:cViewPr>
  </p:notesTextViewPr>
  <p:sorterViewPr>
    <p:cViewPr>
      <p:scale>
        <a:sx n="70" d="100"/>
        <a:sy n="70" d="100"/>
      </p:scale>
      <p:origin x="0" y="0"/>
    </p:cViewPr>
  </p:sorterViewPr>
  <p:notesViewPr>
    <p:cSldViewPr>
      <p:cViewPr>
        <p:scale>
          <a:sx n="60" d="100"/>
          <a:sy n="60" d="100"/>
        </p:scale>
        <p:origin x="-1680" y="18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48482-3C41-4D68-A9C2-9B5D89AC3CE2}"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en-US"/>
        </a:p>
      </dgm:t>
    </dgm:pt>
    <dgm:pt modelId="{01F243CE-C32A-41F4-A74F-F425767408C6}">
      <dgm:prSet phldrT="[Text]" custT="1"/>
      <dgm:spPr/>
      <dgm:t>
        <a:bodyPr/>
        <a:lstStyle/>
        <a:p>
          <a:r>
            <a:rPr lang="en-US" sz="2400" b="1" dirty="0" smtClean="0"/>
            <a:t> Admission   </a:t>
          </a:r>
        </a:p>
      </dgm:t>
    </dgm:pt>
    <dgm:pt modelId="{ED33069C-471F-41C7-9559-9DCD8C17BFEA}" type="parTrans" cxnId="{99755F5A-A85C-46C5-B3AA-75CA0C1E4CDB}">
      <dgm:prSet/>
      <dgm:spPr/>
      <dgm:t>
        <a:bodyPr/>
        <a:lstStyle/>
        <a:p>
          <a:endParaRPr lang="en-US"/>
        </a:p>
      </dgm:t>
    </dgm:pt>
    <dgm:pt modelId="{AB7EEB89-4957-42EB-8BE9-81C2F891ED52}" type="sibTrans" cxnId="{99755F5A-A85C-46C5-B3AA-75CA0C1E4CDB}">
      <dgm:prSet/>
      <dgm:spPr/>
      <dgm:t>
        <a:bodyPr/>
        <a:lstStyle/>
        <a:p>
          <a:endParaRPr lang="en-US"/>
        </a:p>
      </dgm:t>
    </dgm:pt>
    <dgm:pt modelId="{626BD294-9D2A-45E9-ACAB-59F6F712316A}">
      <dgm:prSet phldrT="[Text]" custT="1"/>
      <dgm:spPr/>
      <dgm:t>
        <a:bodyPr/>
        <a:lstStyle/>
        <a:p>
          <a:r>
            <a:rPr lang="en-US" sz="2400" b="1" dirty="0" smtClean="0"/>
            <a:t>  Quarterly</a:t>
          </a:r>
        </a:p>
        <a:p>
          <a:r>
            <a:rPr lang="en-US" sz="2400" b="1" dirty="0" smtClean="0"/>
            <a:t>  Not &gt;92 Days</a:t>
          </a:r>
          <a:endParaRPr lang="en-US" sz="2400" b="1" dirty="0"/>
        </a:p>
      </dgm:t>
    </dgm:pt>
    <dgm:pt modelId="{97255140-1F2A-41CC-B3CA-549AD4BFF0AC}" type="parTrans" cxnId="{F648200E-36F1-47EE-8465-FD5DCE5EEBF3}">
      <dgm:prSet/>
      <dgm:spPr/>
      <dgm:t>
        <a:bodyPr/>
        <a:lstStyle/>
        <a:p>
          <a:endParaRPr lang="en-US"/>
        </a:p>
      </dgm:t>
    </dgm:pt>
    <dgm:pt modelId="{F2038162-A9E1-4FE0-AA4E-04B492BC60BC}" type="sibTrans" cxnId="{F648200E-36F1-47EE-8465-FD5DCE5EEBF3}">
      <dgm:prSet/>
      <dgm:spPr/>
      <dgm:t>
        <a:bodyPr/>
        <a:lstStyle/>
        <a:p>
          <a:endParaRPr lang="en-US"/>
        </a:p>
      </dgm:t>
    </dgm:pt>
    <dgm:pt modelId="{490B2E46-AD43-4188-B70D-607B62231740}">
      <dgm:prSet custT="1"/>
      <dgm:spPr/>
      <dgm:t>
        <a:bodyPr/>
        <a:lstStyle/>
        <a:p>
          <a:r>
            <a:rPr lang="en-US" sz="2400" b="1" dirty="0" smtClean="0"/>
            <a:t> Quarterly </a:t>
          </a:r>
        </a:p>
        <a:p>
          <a:r>
            <a:rPr lang="en-US" sz="2400" b="1" dirty="0" smtClean="0"/>
            <a:t> Not  &gt;92 Days</a:t>
          </a:r>
          <a:endParaRPr lang="en-US" sz="2400" b="1" dirty="0"/>
        </a:p>
      </dgm:t>
    </dgm:pt>
    <dgm:pt modelId="{7D101A1F-C74A-4977-9637-EF9C47206AC2}" type="parTrans" cxnId="{8D258F88-25B4-4C8C-89E0-A8FBA106D42A}">
      <dgm:prSet/>
      <dgm:spPr/>
      <dgm:t>
        <a:bodyPr/>
        <a:lstStyle/>
        <a:p>
          <a:endParaRPr lang="en-US"/>
        </a:p>
      </dgm:t>
    </dgm:pt>
    <dgm:pt modelId="{12DC509D-4518-4887-A518-3B7EEC21BB39}" type="sibTrans" cxnId="{8D258F88-25B4-4C8C-89E0-A8FBA106D42A}">
      <dgm:prSet/>
      <dgm:spPr/>
      <dgm:t>
        <a:bodyPr/>
        <a:lstStyle/>
        <a:p>
          <a:endParaRPr lang="en-US"/>
        </a:p>
      </dgm:t>
    </dgm:pt>
    <dgm:pt modelId="{A15889E9-118A-47A4-8C1F-674E94562608}">
      <dgm:prSet custT="1"/>
      <dgm:spPr/>
      <dgm:t>
        <a:bodyPr/>
        <a:lstStyle/>
        <a:p>
          <a:r>
            <a:rPr lang="en-US" sz="2400" b="1" dirty="0" smtClean="0"/>
            <a:t>Annual</a:t>
          </a:r>
        </a:p>
        <a:p>
          <a:r>
            <a:rPr lang="en-US" sz="2400" b="1" dirty="0" smtClean="0"/>
            <a:t>Not &gt;92 days  </a:t>
          </a:r>
          <a:endParaRPr lang="en-US" sz="2400" b="1" dirty="0"/>
        </a:p>
      </dgm:t>
    </dgm:pt>
    <dgm:pt modelId="{C9220360-90AA-4D81-B7D8-A6AB30AFA68A}" type="parTrans" cxnId="{B6EDF387-4174-4EB0-ACB7-D10149BE8D29}">
      <dgm:prSet/>
      <dgm:spPr/>
      <dgm:t>
        <a:bodyPr/>
        <a:lstStyle/>
        <a:p>
          <a:endParaRPr lang="en-US"/>
        </a:p>
      </dgm:t>
    </dgm:pt>
    <dgm:pt modelId="{8BDE5B2B-F28C-487D-8675-EA0E37474C4A}" type="sibTrans" cxnId="{B6EDF387-4174-4EB0-ACB7-D10149BE8D29}">
      <dgm:prSet/>
      <dgm:spPr/>
      <dgm:t>
        <a:bodyPr/>
        <a:lstStyle/>
        <a:p>
          <a:endParaRPr lang="en-US"/>
        </a:p>
      </dgm:t>
    </dgm:pt>
    <dgm:pt modelId="{7A462EE8-9216-4DDC-9D63-72011AD072D6}">
      <dgm:prSet phldrT="[Text]" custT="1"/>
      <dgm:spPr/>
      <dgm:t>
        <a:bodyPr/>
        <a:lstStyle/>
        <a:p>
          <a:r>
            <a:rPr lang="en-US" sz="2400" b="1" dirty="0" smtClean="0"/>
            <a:t> Quarterly</a:t>
          </a:r>
        </a:p>
        <a:p>
          <a:r>
            <a:rPr lang="en-US" sz="2400" b="1" dirty="0" smtClean="0"/>
            <a:t> Not &gt;92 Days</a:t>
          </a:r>
          <a:endParaRPr lang="en-US" sz="2400" b="1" dirty="0"/>
        </a:p>
      </dgm:t>
    </dgm:pt>
    <dgm:pt modelId="{BD0B862D-8BB2-4403-914B-12347C8D9DEF}" type="parTrans" cxnId="{8CC4F3D7-8908-4452-88C8-D3D837689D9D}">
      <dgm:prSet/>
      <dgm:spPr/>
      <dgm:t>
        <a:bodyPr/>
        <a:lstStyle/>
        <a:p>
          <a:endParaRPr lang="en-US"/>
        </a:p>
      </dgm:t>
    </dgm:pt>
    <dgm:pt modelId="{6AE7855F-009C-44A1-9AAA-E73D4AB66019}" type="sibTrans" cxnId="{8CC4F3D7-8908-4452-88C8-D3D837689D9D}">
      <dgm:prSet/>
      <dgm:spPr/>
      <dgm:t>
        <a:bodyPr/>
        <a:lstStyle/>
        <a:p>
          <a:endParaRPr lang="en-US"/>
        </a:p>
      </dgm:t>
    </dgm:pt>
    <dgm:pt modelId="{F5E70691-90CD-4DDC-83D6-54519E1F6352}" type="pres">
      <dgm:prSet presAssocID="{82E48482-3C41-4D68-A9C2-9B5D89AC3CE2}" presName="rootnode" presStyleCnt="0">
        <dgm:presLayoutVars>
          <dgm:chMax/>
          <dgm:chPref/>
          <dgm:dir/>
          <dgm:animLvl val="lvl"/>
        </dgm:presLayoutVars>
      </dgm:prSet>
      <dgm:spPr/>
      <dgm:t>
        <a:bodyPr/>
        <a:lstStyle/>
        <a:p>
          <a:endParaRPr lang="en-US"/>
        </a:p>
      </dgm:t>
    </dgm:pt>
    <dgm:pt modelId="{3A2B58C9-6A8A-4575-BA8A-27498420BFFB}" type="pres">
      <dgm:prSet presAssocID="{01F243CE-C32A-41F4-A74F-F425767408C6}" presName="composite" presStyleCnt="0"/>
      <dgm:spPr/>
      <dgm:t>
        <a:bodyPr/>
        <a:lstStyle/>
        <a:p>
          <a:endParaRPr lang="en-US"/>
        </a:p>
      </dgm:t>
    </dgm:pt>
    <dgm:pt modelId="{F2482F84-B821-43CE-B127-4DA167190C8E}" type="pres">
      <dgm:prSet presAssocID="{01F243CE-C32A-41F4-A74F-F425767408C6}" presName="LShape" presStyleLbl="alignNode1" presStyleIdx="0" presStyleCnt="9"/>
      <dgm:spPr/>
      <dgm:t>
        <a:bodyPr/>
        <a:lstStyle/>
        <a:p>
          <a:endParaRPr lang="en-US"/>
        </a:p>
      </dgm:t>
    </dgm:pt>
    <dgm:pt modelId="{B61F25DA-1F53-44B1-8014-D338352340AA}" type="pres">
      <dgm:prSet presAssocID="{01F243CE-C32A-41F4-A74F-F425767408C6}" presName="ParentText" presStyleLbl="revTx" presStyleIdx="0" presStyleCnt="5" custScaleX="120203">
        <dgm:presLayoutVars>
          <dgm:chMax val="0"/>
          <dgm:chPref val="0"/>
          <dgm:bulletEnabled val="1"/>
        </dgm:presLayoutVars>
      </dgm:prSet>
      <dgm:spPr/>
      <dgm:t>
        <a:bodyPr/>
        <a:lstStyle/>
        <a:p>
          <a:endParaRPr lang="en-US"/>
        </a:p>
      </dgm:t>
    </dgm:pt>
    <dgm:pt modelId="{FE0286B0-5E42-4915-9505-9346777CA24E}" type="pres">
      <dgm:prSet presAssocID="{01F243CE-C32A-41F4-A74F-F425767408C6}" presName="Triangle" presStyleLbl="alignNode1" presStyleIdx="1" presStyleCnt="9"/>
      <dgm:spPr/>
      <dgm:t>
        <a:bodyPr/>
        <a:lstStyle/>
        <a:p>
          <a:endParaRPr lang="en-US"/>
        </a:p>
      </dgm:t>
    </dgm:pt>
    <dgm:pt modelId="{58F2C02E-281C-4390-88AA-34530C66177E}" type="pres">
      <dgm:prSet presAssocID="{AB7EEB89-4957-42EB-8BE9-81C2F891ED52}" presName="sibTrans" presStyleCnt="0"/>
      <dgm:spPr/>
      <dgm:t>
        <a:bodyPr/>
        <a:lstStyle/>
        <a:p>
          <a:endParaRPr lang="en-US"/>
        </a:p>
      </dgm:t>
    </dgm:pt>
    <dgm:pt modelId="{5BA80466-FA56-4D3B-912D-5054FE616584}" type="pres">
      <dgm:prSet presAssocID="{AB7EEB89-4957-42EB-8BE9-81C2F891ED52}" presName="space" presStyleCnt="0"/>
      <dgm:spPr/>
      <dgm:t>
        <a:bodyPr/>
        <a:lstStyle/>
        <a:p>
          <a:endParaRPr lang="en-US"/>
        </a:p>
      </dgm:t>
    </dgm:pt>
    <dgm:pt modelId="{F080F2F8-0C37-4781-8C59-131F593D2E18}" type="pres">
      <dgm:prSet presAssocID="{626BD294-9D2A-45E9-ACAB-59F6F712316A}" presName="composite" presStyleCnt="0"/>
      <dgm:spPr/>
      <dgm:t>
        <a:bodyPr/>
        <a:lstStyle/>
        <a:p>
          <a:endParaRPr lang="en-US"/>
        </a:p>
      </dgm:t>
    </dgm:pt>
    <dgm:pt modelId="{7EFF11E6-0C9F-45E2-84C0-83ADB5393ACA}" type="pres">
      <dgm:prSet presAssocID="{626BD294-9D2A-45E9-ACAB-59F6F712316A}" presName="LShape" presStyleLbl="alignNode1" presStyleIdx="2" presStyleCnt="9"/>
      <dgm:spPr/>
      <dgm:t>
        <a:bodyPr/>
        <a:lstStyle/>
        <a:p>
          <a:endParaRPr lang="en-US"/>
        </a:p>
      </dgm:t>
    </dgm:pt>
    <dgm:pt modelId="{8C43F517-A419-47E8-8550-826E303A3337}" type="pres">
      <dgm:prSet presAssocID="{626BD294-9D2A-45E9-ACAB-59F6F712316A}" presName="ParentText" presStyleLbl="revTx" presStyleIdx="1" presStyleCnt="5" custScaleX="123413">
        <dgm:presLayoutVars>
          <dgm:chMax val="0"/>
          <dgm:chPref val="0"/>
          <dgm:bulletEnabled val="1"/>
        </dgm:presLayoutVars>
      </dgm:prSet>
      <dgm:spPr/>
      <dgm:t>
        <a:bodyPr/>
        <a:lstStyle/>
        <a:p>
          <a:endParaRPr lang="en-US"/>
        </a:p>
      </dgm:t>
    </dgm:pt>
    <dgm:pt modelId="{408F99E9-7018-4B47-BAC9-D228DB0CC3EC}" type="pres">
      <dgm:prSet presAssocID="{626BD294-9D2A-45E9-ACAB-59F6F712316A}" presName="Triangle" presStyleLbl="alignNode1" presStyleIdx="3" presStyleCnt="9"/>
      <dgm:spPr/>
      <dgm:t>
        <a:bodyPr/>
        <a:lstStyle/>
        <a:p>
          <a:endParaRPr lang="en-US"/>
        </a:p>
      </dgm:t>
    </dgm:pt>
    <dgm:pt modelId="{2CAF69C6-1BB5-44FB-A8FD-1B7FCD08F0C7}" type="pres">
      <dgm:prSet presAssocID="{F2038162-A9E1-4FE0-AA4E-04B492BC60BC}" presName="sibTrans" presStyleCnt="0"/>
      <dgm:spPr/>
      <dgm:t>
        <a:bodyPr/>
        <a:lstStyle/>
        <a:p>
          <a:endParaRPr lang="en-US"/>
        </a:p>
      </dgm:t>
    </dgm:pt>
    <dgm:pt modelId="{BEEC8EC6-DE82-47FD-B5F3-05C015481CAB}" type="pres">
      <dgm:prSet presAssocID="{F2038162-A9E1-4FE0-AA4E-04B492BC60BC}" presName="space" presStyleCnt="0"/>
      <dgm:spPr/>
      <dgm:t>
        <a:bodyPr/>
        <a:lstStyle/>
        <a:p>
          <a:endParaRPr lang="en-US"/>
        </a:p>
      </dgm:t>
    </dgm:pt>
    <dgm:pt modelId="{C789E42C-C266-4B8E-98FA-C38BB9163CEA}" type="pres">
      <dgm:prSet presAssocID="{7A462EE8-9216-4DDC-9D63-72011AD072D6}" presName="composite" presStyleCnt="0"/>
      <dgm:spPr/>
      <dgm:t>
        <a:bodyPr/>
        <a:lstStyle/>
        <a:p>
          <a:endParaRPr lang="en-US"/>
        </a:p>
      </dgm:t>
    </dgm:pt>
    <dgm:pt modelId="{E2BD9359-F760-4346-B27E-8ED2FFEC63D6}" type="pres">
      <dgm:prSet presAssocID="{7A462EE8-9216-4DDC-9D63-72011AD072D6}" presName="LShape" presStyleLbl="alignNode1" presStyleIdx="4" presStyleCnt="9"/>
      <dgm:spPr/>
      <dgm:t>
        <a:bodyPr/>
        <a:lstStyle/>
        <a:p>
          <a:endParaRPr lang="en-US"/>
        </a:p>
      </dgm:t>
    </dgm:pt>
    <dgm:pt modelId="{9F69E092-D0F1-4732-92A8-3FDF6362D0A2}" type="pres">
      <dgm:prSet presAssocID="{7A462EE8-9216-4DDC-9D63-72011AD072D6}" presName="ParentText" presStyleLbl="revTx" presStyleIdx="2" presStyleCnt="5" custScaleX="115615">
        <dgm:presLayoutVars>
          <dgm:chMax val="0"/>
          <dgm:chPref val="0"/>
          <dgm:bulletEnabled val="1"/>
        </dgm:presLayoutVars>
      </dgm:prSet>
      <dgm:spPr/>
      <dgm:t>
        <a:bodyPr/>
        <a:lstStyle/>
        <a:p>
          <a:endParaRPr lang="en-US"/>
        </a:p>
      </dgm:t>
    </dgm:pt>
    <dgm:pt modelId="{6FBED32B-C669-4748-8612-F13422661DDC}" type="pres">
      <dgm:prSet presAssocID="{7A462EE8-9216-4DDC-9D63-72011AD072D6}" presName="Triangle" presStyleLbl="alignNode1" presStyleIdx="5" presStyleCnt="9"/>
      <dgm:spPr/>
      <dgm:t>
        <a:bodyPr/>
        <a:lstStyle/>
        <a:p>
          <a:endParaRPr lang="en-US"/>
        </a:p>
      </dgm:t>
    </dgm:pt>
    <dgm:pt modelId="{7CB5A060-0EFC-453B-B819-43371DA9C1AB}" type="pres">
      <dgm:prSet presAssocID="{6AE7855F-009C-44A1-9AAA-E73D4AB66019}" presName="sibTrans" presStyleCnt="0"/>
      <dgm:spPr/>
      <dgm:t>
        <a:bodyPr/>
        <a:lstStyle/>
        <a:p>
          <a:endParaRPr lang="en-US"/>
        </a:p>
      </dgm:t>
    </dgm:pt>
    <dgm:pt modelId="{0E674D5D-3588-4913-ADB6-B807D911EEA9}" type="pres">
      <dgm:prSet presAssocID="{6AE7855F-009C-44A1-9AAA-E73D4AB66019}" presName="space" presStyleCnt="0"/>
      <dgm:spPr/>
      <dgm:t>
        <a:bodyPr/>
        <a:lstStyle/>
        <a:p>
          <a:endParaRPr lang="en-US"/>
        </a:p>
      </dgm:t>
    </dgm:pt>
    <dgm:pt modelId="{117BB93B-2AEC-4291-BFFD-6BAAC8E6E288}" type="pres">
      <dgm:prSet presAssocID="{490B2E46-AD43-4188-B70D-607B62231740}" presName="composite" presStyleCnt="0"/>
      <dgm:spPr/>
      <dgm:t>
        <a:bodyPr/>
        <a:lstStyle/>
        <a:p>
          <a:endParaRPr lang="en-US"/>
        </a:p>
      </dgm:t>
    </dgm:pt>
    <dgm:pt modelId="{E5AAA6C7-8EC5-48AB-9774-E99EB959E4BB}" type="pres">
      <dgm:prSet presAssocID="{490B2E46-AD43-4188-B70D-607B62231740}" presName="LShape" presStyleLbl="alignNode1" presStyleIdx="6" presStyleCnt="9"/>
      <dgm:spPr/>
      <dgm:t>
        <a:bodyPr/>
        <a:lstStyle/>
        <a:p>
          <a:endParaRPr lang="en-US"/>
        </a:p>
      </dgm:t>
    </dgm:pt>
    <dgm:pt modelId="{1589C363-BD05-4CE6-A556-15E2E5F35C14}" type="pres">
      <dgm:prSet presAssocID="{490B2E46-AD43-4188-B70D-607B62231740}" presName="ParentText" presStyleLbl="revTx" presStyleIdx="3" presStyleCnt="5" custScaleX="118825">
        <dgm:presLayoutVars>
          <dgm:chMax val="0"/>
          <dgm:chPref val="0"/>
          <dgm:bulletEnabled val="1"/>
        </dgm:presLayoutVars>
      </dgm:prSet>
      <dgm:spPr/>
      <dgm:t>
        <a:bodyPr/>
        <a:lstStyle/>
        <a:p>
          <a:endParaRPr lang="en-US"/>
        </a:p>
      </dgm:t>
    </dgm:pt>
    <dgm:pt modelId="{9A7E6956-C38B-423F-99F2-BDDA61336EAC}" type="pres">
      <dgm:prSet presAssocID="{490B2E46-AD43-4188-B70D-607B62231740}" presName="Triangle" presStyleLbl="alignNode1" presStyleIdx="7" presStyleCnt="9"/>
      <dgm:spPr/>
      <dgm:t>
        <a:bodyPr/>
        <a:lstStyle/>
        <a:p>
          <a:endParaRPr lang="en-US"/>
        </a:p>
      </dgm:t>
    </dgm:pt>
    <dgm:pt modelId="{017793A5-4539-4E27-89AC-320FE60C2C7D}" type="pres">
      <dgm:prSet presAssocID="{12DC509D-4518-4887-A518-3B7EEC21BB39}" presName="sibTrans" presStyleCnt="0"/>
      <dgm:spPr/>
      <dgm:t>
        <a:bodyPr/>
        <a:lstStyle/>
        <a:p>
          <a:endParaRPr lang="en-US"/>
        </a:p>
      </dgm:t>
    </dgm:pt>
    <dgm:pt modelId="{1EEB8967-C9C0-454D-B004-CD22192A046B}" type="pres">
      <dgm:prSet presAssocID="{12DC509D-4518-4887-A518-3B7EEC21BB39}" presName="space" presStyleCnt="0"/>
      <dgm:spPr/>
      <dgm:t>
        <a:bodyPr/>
        <a:lstStyle/>
        <a:p>
          <a:endParaRPr lang="en-US"/>
        </a:p>
      </dgm:t>
    </dgm:pt>
    <dgm:pt modelId="{DB25AE64-8AEC-4CD9-852C-950BBE0C3350}" type="pres">
      <dgm:prSet presAssocID="{A15889E9-118A-47A4-8C1F-674E94562608}" presName="composite" presStyleCnt="0"/>
      <dgm:spPr/>
      <dgm:t>
        <a:bodyPr/>
        <a:lstStyle/>
        <a:p>
          <a:endParaRPr lang="en-US"/>
        </a:p>
      </dgm:t>
    </dgm:pt>
    <dgm:pt modelId="{7839ABBC-B5A3-4F45-ACDD-CE1C89E8CB3F}" type="pres">
      <dgm:prSet presAssocID="{A15889E9-118A-47A4-8C1F-674E94562608}" presName="LShape" presStyleLbl="alignNode1" presStyleIdx="8" presStyleCnt="9"/>
      <dgm:spPr/>
      <dgm:t>
        <a:bodyPr/>
        <a:lstStyle/>
        <a:p>
          <a:endParaRPr lang="en-US"/>
        </a:p>
      </dgm:t>
    </dgm:pt>
    <dgm:pt modelId="{939F1E91-F8DC-4405-BBF8-B090DFF6F1D4}" type="pres">
      <dgm:prSet presAssocID="{A15889E9-118A-47A4-8C1F-674E94562608}" presName="ParentText" presStyleLbl="revTx" presStyleIdx="4" presStyleCnt="5">
        <dgm:presLayoutVars>
          <dgm:chMax val="0"/>
          <dgm:chPref val="0"/>
          <dgm:bulletEnabled val="1"/>
        </dgm:presLayoutVars>
      </dgm:prSet>
      <dgm:spPr/>
      <dgm:t>
        <a:bodyPr/>
        <a:lstStyle/>
        <a:p>
          <a:endParaRPr lang="en-US"/>
        </a:p>
      </dgm:t>
    </dgm:pt>
  </dgm:ptLst>
  <dgm:cxnLst>
    <dgm:cxn modelId="{B6EDF387-4174-4EB0-ACB7-D10149BE8D29}" srcId="{82E48482-3C41-4D68-A9C2-9B5D89AC3CE2}" destId="{A15889E9-118A-47A4-8C1F-674E94562608}" srcOrd="4" destOrd="0" parTransId="{C9220360-90AA-4D81-B7D8-A6AB30AFA68A}" sibTransId="{8BDE5B2B-F28C-487D-8675-EA0E37474C4A}"/>
    <dgm:cxn modelId="{A492EF5A-9D3B-45AA-BA0F-C60AD9B18120}" type="presOf" srcId="{01F243CE-C32A-41F4-A74F-F425767408C6}" destId="{B61F25DA-1F53-44B1-8014-D338352340AA}" srcOrd="0" destOrd="0" presId="urn:microsoft.com/office/officeart/2009/3/layout/StepUpProcess"/>
    <dgm:cxn modelId="{01A44488-7C99-490E-81A6-634A8EAE27E3}" type="presOf" srcId="{626BD294-9D2A-45E9-ACAB-59F6F712316A}" destId="{8C43F517-A419-47E8-8550-826E303A3337}" srcOrd="0" destOrd="0" presId="urn:microsoft.com/office/officeart/2009/3/layout/StepUpProcess"/>
    <dgm:cxn modelId="{99755F5A-A85C-46C5-B3AA-75CA0C1E4CDB}" srcId="{82E48482-3C41-4D68-A9C2-9B5D89AC3CE2}" destId="{01F243CE-C32A-41F4-A74F-F425767408C6}" srcOrd="0" destOrd="0" parTransId="{ED33069C-471F-41C7-9559-9DCD8C17BFEA}" sibTransId="{AB7EEB89-4957-42EB-8BE9-81C2F891ED52}"/>
    <dgm:cxn modelId="{3DC21418-A4A8-4815-9948-2583E2CA1113}" type="presOf" srcId="{490B2E46-AD43-4188-B70D-607B62231740}" destId="{1589C363-BD05-4CE6-A556-15E2E5F35C14}" srcOrd="0" destOrd="0" presId="urn:microsoft.com/office/officeart/2009/3/layout/StepUpProcess"/>
    <dgm:cxn modelId="{8D258F88-25B4-4C8C-89E0-A8FBA106D42A}" srcId="{82E48482-3C41-4D68-A9C2-9B5D89AC3CE2}" destId="{490B2E46-AD43-4188-B70D-607B62231740}" srcOrd="3" destOrd="0" parTransId="{7D101A1F-C74A-4977-9637-EF9C47206AC2}" sibTransId="{12DC509D-4518-4887-A518-3B7EEC21BB39}"/>
    <dgm:cxn modelId="{9B469A8B-F51A-45DF-9E28-40BB036F4964}" type="presOf" srcId="{82E48482-3C41-4D68-A9C2-9B5D89AC3CE2}" destId="{F5E70691-90CD-4DDC-83D6-54519E1F6352}" srcOrd="0" destOrd="0" presId="urn:microsoft.com/office/officeart/2009/3/layout/StepUpProcess"/>
    <dgm:cxn modelId="{F648200E-36F1-47EE-8465-FD5DCE5EEBF3}" srcId="{82E48482-3C41-4D68-A9C2-9B5D89AC3CE2}" destId="{626BD294-9D2A-45E9-ACAB-59F6F712316A}" srcOrd="1" destOrd="0" parTransId="{97255140-1F2A-41CC-B3CA-549AD4BFF0AC}" sibTransId="{F2038162-A9E1-4FE0-AA4E-04B492BC60BC}"/>
    <dgm:cxn modelId="{9CA84364-975F-46D2-BB55-EEF6EF2CFEA3}" type="presOf" srcId="{A15889E9-118A-47A4-8C1F-674E94562608}" destId="{939F1E91-F8DC-4405-BBF8-B090DFF6F1D4}" srcOrd="0" destOrd="0" presId="urn:microsoft.com/office/officeart/2009/3/layout/StepUpProcess"/>
    <dgm:cxn modelId="{8CC4F3D7-8908-4452-88C8-D3D837689D9D}" srcId="{82E48482-3C41-4D68-A9C2-9B5D89AC3CE2}" destId="{7A462EE8-9216-4DDC-9D63-72011AD072D6}" srcOrd="2" destOrd="0" parTransId="{BD0B862D-8BB2-4403-914B-12347C8D9DEF}" sibTransId="{6AE7855F-009C-44A1-9AAA-E73D4AB66019}"/>
    <dgm:cxn modelId="{45AA192E-0ABB-4A44-9DAF-544C9E4ADDF1}" type="presOf" srcId="{7A462EE8-9216-4DDC-9D63-72011AD072D6}" destId="{9F69E092-D0F1-4732-92A8-3FDF6362D0A2}" srcOrd="0" destOrd="0" presId="urn:microsoft.com/office/officeart/2009/3/layout/StepUpProcess"/>
    <dgm:cxn modelId="{BD157BBA-C885-4869-8939-FE3C1BA99105}" type="presParOf" srcId="{F5E70691-90CD-4DDC-83D6-54519E1F6352}" destId="{3A2B58C9-6A8A-4575-BA8A-27498420BFFB}" srcOrd="0" destOrd="0" presId="urn:microsoft.com/office/officeart/2009/3/layout/StepUpProcess"/>
    <dgm:cxn modelId="{8EFE909A-F75F-4B82-8090-08709AC304D7}" type="presParOf" srcId="{3A2B58C9-6A8A-4575-BA8A-27498420BFFB}" destId="{F2482F84-B821-43CE-B127-4DA167190C8E}" srcOrd="0" destOrd="0" presId="urn:microsoft.com/office/officeart/2009/3/layout/StepUpProcess"/>
    <dgm:cxn modelId="{1AC03697-75C3-43B8-9328-B2FF8F1B2FC4}" type="presParOf" srcId="{3A2B58C9-6A8A-4575-BA8A-27498420BFFB}" destId="{B61F25DA-1F53-44B1-8014-D338352340AA}" srcOrd="1" destOrd="0" presId="urn:microsoft.com/office/officeart/2009/3/layout/StepUpProcess"/>
    <dgm:cxn modelId="{29050DF7-7B08-4801-B8A8-9E53D83A08B6}" type="presParOf" srcId="{3A2B58C9-6A8A-4575-BA8A-27498420BFFB}" destId="{FE0286B0-5E42-4915-9505-9346777CA24E}" srcOrd="2" destOrd="0" presId="urn:microsoft.com/office/officeart/2009/3/layout/StepUpProcess"/>
    <dgm:cxn modelId="{9FC18D2E-533F-4385-8306-8E4582988BC6}" type="presParOf" srcId="{F5E70691-90CD-4DDC-83D6-54519E1F6352}" destId="{58F2C02E-281C-4390-88AA-34530C66177E}" srcOrd="1" destOrd="0" presId="urn:microsoft.com/office/officeart/2009/3/layout/StepUpProcess"/>
    <dgm:cxn modelId="{BF624361-D302-41C8-B8A1-D4CD766642FF}" type="presParOf" srcId="{58F2C02E-281C-4390-88AA-34530C66177E}" destId="{5BA80466-FA56-4D3B-912D-5054FE616584}" srcOrd="0" destOrd="0" presId="urn:microsoft.com/office/officeart/2009/3/layout/StepUpProcess"/>
    <dgm:cxn modelId="{D9D5D074-D762-4962-BFCE-C9B76A6B9F0E}" type="presParOf" srcId="{F5E70691-90CD-4DDC-83D6-54519E1F6352}" destId="{F080F2F8-0C37-4781-8C59-131F593D2E18}" srcOrd="2" destOrd="0" presId="urn:microsoft.com/office/officeart/2009/3/layout/StepUpProcess"/>
    <dgm:cxn modelId="{A3C9DABC-021B-47CF-AE7C-D7B33DFFD532}" type="presParOf" srcId="{F080F2F8-0C37-4781-8C59-131F593D2E18}" destId="{7EFF11E6-0C9F-45E2-84C0-83ADB5393ACA}" srcOrd="0" destOrd="0" presId="urn:microsoft.com/office/officeart/2009/3/layout/StepUpProcess"/>
    <dgm:cxn modelId="{48FEE0C5-E39F-4C70-938F-BED7DFF8440C}" type="presParOf" srcId="{F080F2F8-0C37-4781-8C59-131F593D2E18}" destId="{8C43F517-A419-47E8-8550-826E303A3337}" srcOrd="1" destOrd="0" presId="urn:microsoft.com/office/officeart/2009/3/layout/StepUpProcess"/>
    <dgm:cxn modelId="{45B25691-32AC-4B0A-9189-BA5367A56BD2}" type="presParOf" srcId="{F080F2F8-0C37-4781-8C59-131F593D2E18}" destId="{408F99E9-7018-4B47-BAC9-D228DB0CC3EC}" srcOrd="2" destOrd="0" presId="urn:microsoft.com/office/officeart/2009/3/layout/StepUpProcess"/>
    <dgm:cxn modelId="{B7C234DC-AD48-4B90-9E80-AE8F140A7C8F}" type="presParOf" srcId="{F5E70691-90CD-4DDC-83D6-54519E1F6352}" destId="{2CAF69C6-1BB5-44FB-A8FD-1B7FCD08F0C7}" srcOrd="3" destOrd="0" presId="urn:microsoft.com/office/officeart/2009/3/layout/StepUpProcess"/>
    <dgm:cxn modelId="{14369A2A-378A-4B62-8412-6AF829F0B7BB}" type="presParOf" srcId="{2CAF69C6-1BB5-44FB-A8FD-1B7FCD08F0C7}" destId="{BEEC8EC6-DE82-47FD-B5F3-05C015481CAB}" srcOrd="0" destOrd="0" presId="urn:microsoft.com/office/officeart/2009/3/layout/StepUpProcess"/>
    <dgm:cxn modelId="{7EC833CA-7054-434C-A9F7-FD49D0A3B09B}" type="presParOf" srcId="{F5E70691-90CD-4DDC-83D6-54519E1F6352}" destId="{C789E42C-C266-4B8E-98FA-C38BB9163CEA}" srcOrd="4" destOrd="0" presId="urn:microsoft.com/office/officeart/2009/3/layout/StepUpProcess"/>
    <dgm:cxn modelId="{ED9AF012-6C2C-4A82-BD89-FCD74B056B01}" type="presParOf" srcId="{C789E42C-C266-4B8E-98FA-C38BB9163CEA}" destId="{E2BD9359-F760-4346-B27E-8ED2FFEC63D6}" srcOrd="0" destOrd="0" presId="urn:microsoft.com/office/officeart/2009/3/layout/StepUpProcess"/>
    <dgm:cxn modelId="{A2E4CD74-778D-4C55-A6BF-C81DBD45AF28}" type="presParOf" srcId="{C789E42C-C266-4B8E-98FA-C38BB9163CEA}" destId="{9F69E092-D0F1-4732-92A8-3FDF6362D0A2}" srcOrd="1" destOrd="0" presId="urn:microsoft.com/office/officeart/2009/3/layout/StepUpProcess"/>
    <dgm:cxn modelId="{97311525-4AC9-4F4D-94E9-EA9F13383D5C}" type="presParOf" srcId="{C789E42C-C266-4B8E-98FA-C38BB9163CEA}" destId="{6FBED32B-C669-4748-8612-F13422661DDC}" srcOrd="2" destOrd="0" presId="urn:microsoft.com/office/officeart/2009/3/layout/StepUpProcess"/>
    <dgm:cxn modelId="{E0378F7A-B6A1-4C9A-AA14-FC2E5EAAFB60}" type="presParOf" srcId="{F5E70691-90CD-4DDC-83D6-54519E1F6352}" destId="{7CB5A060-0EFC-453B-B819-43371DA9C1AB}" srcOrd="5" destOrd="0" presId="urn:microsoft.com/office/officeart/2009/3/layout/StepUpProcess"/>
    <dgm:cxn modelId="{4642069F-588E-4E41-A9AC-90C246758B80}" type="presParOf" srcId="{7CB5A060-0EFC-453B-B819-43371DA9C1AB}" destId="{0E674D5D-3588-4913-ADB6-B807D911EEA9}" srcOrd="0" destOrd="0" presId="urn:microsoft.com/office/officeart/2009/3/layout/StepUpProcess"/>
    <dgm:cxn modelId="{07163413-F05F-4967-BD89-7FB70B335E6C}" type="presParOf" srcId="{F5E70691-90CD-4DDC-83D6-54519E1F6352}" destId="{117BB93B-2AEC-4291-BFFD-6BAAC8E6E288}" srcOrd="6" destOrd="0" presId="urn:microsoft.com/office/officeart/2009/3/layout/StepUpProcess"/>
    <dgm:cxn modelId="{E9A58AD1-47AC-44FD-A10F-4C0C4B133FD0}" type="presParOf" srcId="{117BB93B-2AEC-4291-BFFD-6BAAC8E6E288}" destId="{E5AAA6C7-8EC5-48AB-9774-E99EB959E4BB}" srcOrd="0" destOrd="0" presId="urn:microsoft.com/office/officeart/2009/3/layout/StepUpProcess"/>
    <dgm:cxn modelId="{37E7488F-2647-44A6-B387-A14974EAF8A1}" type="presParOf" srcId="{117BB93B-2AEC-4291-BFFD-6BAAC8E6E288}" destId="{1589C363-BD05-4CE6-A556-15E2E5F35C14}" srcOrd="1" destOrd="0" presId="urn:microsoft.com/office/officeart/2009/3/layout/StepUpProcess"/>
    <dgm:cxn modelId="{8331B38E-EEDF-42EA-B181-FA76E30A1D1D}" type="presParOf" srcId="{117BB93B-2AEC-4291-BFFD-6BAAC8E6E288}" destId="{9A7E6956-C38B-423F-99F2-BDDA61336EAC}" srcOrd="2" destOrd="0" presId="urn:microsoft.com/office/officeart/2009/3/layout/StepUpProcess"/>
    <dgm:cxn modelId="{230B8322-C537-4356-B27A-634A998869B8}" type="presParOf" srcId="{F5E70691-90CD-4DDC-83D6-54519E1F6352}" destId="{017793A5-4539-4E27-89AC-320FE60C2C7D}" srcOrd="7" destOrd="0" presId="urn:microsoft.com/office/officeart/2009/3/layout/StepUpProcess"/>
    <dgm:cxn modelId="{FDACA2D9-2158-4426-8713-4ACE1D8D9DB6}" type="presParOf" srcId="{017793A5-4539-4E27-89AC-320FE60C2C7D}" destId="{1EEB8967-C9C0-454D-B004-CD22192A046B}" srcOrd="0" destOrd="0" presId="urn:microsoft.com/office/officeart/2009/3/layout/StepUpProcess"/>
    <dgm:cxn modelId="{9DF8AE00-CAAA-4764-9AC8-81F5552BC3FA}" type="presParOf" srcId="{F5E70691-90CD-4DDC-83D6-54519E1F6352}" destId="{DB25AE64-8AEC-4CD9-852C-950BBE0C3350}" srcOrd="8" destOrd="0" presId="urn:microsoft.com/office/officeart/2009/3/layout/StepUpProcess"/>
    <dgm:cxn modelId="{88B7A0F5-7C1C-414B-B024-2A3A8E2D8F6C}" type="presParOf" srcId="{DB25AE64-8AEC-4CD9-852C-950BBE0C3350}" destId="{7839ABBC-B5A3-4F45-ACDD-CE1C89E8CB3F}" srcOrd="0" destOrd="0" presId="urn:microsoft.com/office/officeart/2009/3/layout/StepUpProcess"/>
    <dgm:cxn modelId="{7EA2CA80-9FBF-4092-B9CF-8069A7F187DB}" type="presParOf" srcId="{DB25AE64-8AEC-4CD9-852C-950BBE0C3350}" destId="{939F1E91-F8DC-4405-BBF8-B090DFF6F1D4}"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E48482-3C41-4D68-A9C2-9B5D89AC3CE2}" type="doc">
      <dgm:prSet loTypeId="urn:microsoft.com/office/officeart/2009/3/layout/StepUpProcess" loCatId="process" qsTypeId="urn:microsoft.com/office/officeart/2005/8/quickstyle/simple1" qsCatId="simple" csTypeId="urn:microsoft.com/office/officeart/2005/8/colors/accent3_2" csCatId="accent3" phldr="1"/>
      <dgm:spPr/>
      <dgm:t>
        <a:bodyPr/>
        <a:lstStyle/>
        <a:p>
          <a:endParaRPr lang="en-US"/>
        </a:p>
      </dgm:t>
    </dgm:pt>
    <dgm:pt modelId="{01F243CE-C32A-41F4-A74F-F425767408C6}">
      <dgm:prSet phldrT="[Text]" custT="1"/>
      <dgm:spPr/>
      <dgm:t>
        <a:bodyPr/>
        <a:lstStyle/>
        <a:p>
          <a:r>
            <a:rPr lang="en-US" sz="2400" b="1" dirty="0" err="1" smtClean="0"/>
            <a:t>Admis-sion</a:t>
          </a:r>
          <a:endParaRPr lang="en-US" sz="2400" b="1" dirty="0" smtClean="0"/>
        </a:p>
      </dgm:t>
    </dgm:pt>
    <dgm:pt modelId="{ED33069C-471F-41C7-9559-9DCD8C17BFEA}" type="parTrans" cxnId="{99755F5A-A85C-46C5-B3AA-75CA0C1E4CDB}">
      <dgm:prSet/>
      <dgm:spPr/>
      <dgm:t>
        <a:bodyPr/>
        <a:lstStyle/>
        <a:p>
          <a:endParaRPr lang="en-US"/>
        </a:p>
      </dgm:t>
    </dgm:pt>
    <dgm:pt modelId="{AB7EEB89-4957-42EB-8BE9-81C2F891ED52}" type="sibTrans" cxnId="{99755F5A-A85C-46C5-B3AA-75CA0C1E4CDB}">
      <dgm:prSet/>
      <dgm:spPr/>
      <dgm:t>
        <a:bodyPr/>
        <a:lstStyle/>
        <a:p>
          <a:endParaRPr lang="en-US"/>
        </a:p>
      </dgm:t>
    </dgm:pt>
    <dgm:pt modelId="{626BD294-9D2A-45E9-ACAB-59F6F712316A}">
      <dgm:prSet phldrT="[Text]" custT="1"/>
      <dgm:spPr/>
      <dgm:t>
        <a:bodyPr/>
        <a:lstStyle/>
        <a:p>
          <a:r>
            <a:rPr lang="en-US" sz="2400" b="1" dirty="0" smtClean="0"/>
            <a:t>Quart-</a:t>
          </a:r>
          <a:r>
            <a:rPr lang="en-US" sz="2400" b="1" dirty="0" err="1" smtClean="0"/>
            <a:t>erly</a:t>
          </a:r>
          <a:endParaRPr lang="en-US" sz="2400" b="1" dirty="0" smtClean="0"/>
        </a:p>
      </dgm:t>
    </dgm:pt>
    <dgm:pt modelId="{97255140-1F2A-41CC-B3CA-549AD4BFF0AC}" type="parTrans" cxnId="{F648200E-36F1-47EE-8465-FD5DCE5EEBF3}">
      <dgm:prSet/>
      <dgm:spPr/>
      <dgm:t>
        <a:bodyPr/>
        <a:lstStyle/>
        <a:p>
          <a:endParaRPr lang="en-US"/>
        </a:p>
      </dgm:t>
    </dgm:pt>
    <dgm:pt modelId="{F2038162-A9E1-4FE0-AA4E-04B492BC60BC}" type="sibTrans" cxnId="{F648200E-36F1-47EE-8465-FD5DCE5EEBF3}">
      <dgm:prSet/>
      <dgm:spPr/>
      <dgm:t>
        <a:bodyPr/>
        <a:lstStyle/>
        <a:p>
          <a:endParaRPr lang="en-US"/>
        </a:p>
      </dgm:t>
    </dgm:pt>
    <dgm:pt modelId="{C9B82EEE-ABB6-483B-BA01-0DA2C807431D}">
      <dgm:prSet phldrT="[Text]" custT="1"/>
      <dgm:spPr/>
      <dgm:t>
        <a:bodyPr/>
        <a:lstStyle/>
        <a:p>
          <a:r>
            <a:rPr lang="en-US" sz="2400" b="1" dirty="0" smtClean="0"/>
            <a:t> </a:t>
          </a:r>
          <a:r>
            <a:rPr lang="en-US" sz="2400" b="1" dirty="0" err="1" smtClean="0"/>
            <a:t>Signif</a:t>
          </a:r>
          <a:r>
            <a:rPr lang="en-US" sz="2400" b="1" dirty="0" smtClean="0"/>
            <a:t>-</a:t>
          </a:r>
        </a:p>
        <a:p>
          <a:r>
            <a:rPr lang="en-US" sz="2400" b="1" dirty="0" smtClean="0"/>
            <a:t> </a:t>
          </a:r>
          <a:r>
            <a:rPr lang="en-US" sz="2400" b="1" dirty="0" err="1" smtClean="0"/>
            <a:t>icant</a:t>
          </a:r>
          <a:endParaRPr lang="en-US" sz="2400" b="1" dirty="0" smtClean="0"/>
        </a:p>
        <a:p>
          <a:r>
            <a:rPr lang="en-US" sz="2400" b="1" dirty="0" smtClean="0"/>
            <a:t>Change</a:t>
          </a:r>
        </a:p>
        <a:p>
          <a:endParaRPr lang="en-US" sz="2400" b="1" dirty="0"/>
        </a:p>
      </dgm:t>
    </dgm:pt>
    <dgm:pt modelId="{BA7472C2-C1FE-484D-A6B0-5540A42A872F}" type="parTrans" cxnId="{7695079F-32D8-436A-9E66-A52BF45FA1BF}">
      <dgm:prSet/>
      <dgm:spPr/>
      <dgm:t>
        <a:bodyPr/>
        <a:lstStyle/>
        <a:p>
          <a:endParaRPr lang="en-US"/>
        </a:p>
      </dgm:t>
    </dgm:pt>
    <dgm:pt modelId="{391FE0AC-0F23-47D1-B187-BB369CC80A96}" type="sibTrans" cxnId="{7695079F-32D8-436A-9E66-A52BF45FA1BF}">
      <dgm:prSet/>
      <dgm:spPr/>
      <dgm:t>
        <a:bodyPr/>
        <a:lstStyle/>
        <a:p>
          <a:endParaRPr lang="en-US"/>
        </a:p>
      </dgm:t>
    </dgm:pt>
    <dgm:pt modelId="{75D56DAC-E5DB-472E-93ED-7DEABC88E93E}">
      <dgm:prSet custT="1"/>
      <dgm:spPr/>
      <dgm:t>
        <a:bodyPr/>
        <a:lstStyle/>
        <a:p>
          <a:r>
            <a:rPr lang="en-US" sz="2400" b="1" dirty="0" smtClean="0"/>
            <a:t>Quart-</a:t>
          </a:r>
          <a:r>
            <a:rPr lang="en-US" sz="2400" b="1" dirty="0" err="1" smtClean="0"/>
            <a:t>erly</a:t>
          </a:r>
          <a:endParaRPr lang="en-US" sz="2400" b="1" dirty="0" smtClean="0"/>
        </a:p>
        <a:p>
          <a:r>
            <a:rPr lang="en-US" sz="2400" b="1" dirty="0" smtClean="0"/>
            <a:t>Not &gt;92 Days</a:t>
          </a:r>
          <a:endParaRPr lang="en-US" sz="2400" b="1" dirty="0"/>
        </a:p>
      </dgm:t>
    </dgm:pt>
    <dgm:pt modelId="{7F3DC500-4AA6-4E6E-B9C1-0E74CFE62AC6}" type="parTrans" cxnId="{F2DB873E-DD6B-4079-B780-1DFF9F5FD92A}">
      <dgm:prSet/>
      <dgm:spPr/>
      <dgm:t>
        <a:bodyPr/>
        <a:lstStyle/>
        <a:p>
          <a:endParaRPr lang="en-US"/>
        </a:p>
      </dgm:t>
    </dgm:pt>
    <dgm:pt modelId="{566B0A9C-4957-45D5-8C5C-4333C667F5D4}" type="sibTrans" cxnId="{F2DB873E-DD6B-4079-B780-1DFF9F5FD92A}">
      <dgm:prSet/>
      <dgm:spPr/>
      <dgm:t>
        <a:bodyPr/>
        <a:lstStyle/>
        <a:p>
          <a:endParaRPr lang="en-US"/>
        </a:p>
      </dgm:t>
    </dgm:pt>
    <dgm:pt modelId="{D6088709-C03A-4B34-ADA1-B32792254047}">
      <dgm:prSet custT="1"/>
      <dgm:spPr/>
      <dgm:t>
        <a:bodyPr/>
        <a:lstStyle/>
        <a:p>
          <a:r>
            <a:rPr lang="en-US" sz="2400" b="1" dirty="0" smtClean="0"/>
            <a:t>Quart-</a:t>
          </a:r>
          <a:r>
            <a:rPr lang="en-US" sz="2400" b="1" dirty="0" err="1" smtClean="0"/>
            <a:t>erly</a:t>
          </a:r>
          <a:r>
            <a:rPr lang="en-US" sz="2400" b="1" dirty="0" smtClean="0"/>
            <a:t> </a:t>
          </a:r>
        </a:p>
        <a:p>
          <a:r>
            <a:rPr lang="en-US" sz="2400" b="1" dirty="0" smtClean="0"/>
            <a:t>Not &gt;92 Days</a:t>
          </a:r>
          <a:endParaRPr lang="en-US" sz="2400" b="1" dirty="0"/>
        </a:p>
      </dgm:t>
    </dgm:pt>
    <dgm:pt modelId="{18A62D33-7392-4B5C-A820-CEAED5341A16}" type="parTrans" cxnId="{A9515F95-506F-43BC-B31D-5C8B17ABCED0}">
      <dgm:prSet/>
      <dgm:spPr/>
      <dgm:t>
        <a:bodyPr/>
        <a:lstStyle/>
        <a:p>
          <a:endParaRPr lang="en-US"/>
        </a:p>
      </dgm:t>
    </dgm:pt>
    <dgm:pt modelId="{BB10B27A-44E1-4773-B44E-0F74521A0565}" type="sibTrans" cxnId="{A9515F95-506F-43BC-B31D-5C8B17ABCED0}">
      <dgm:prSet/>
      <dgm:spPr/>
      <dgm:t>
        <a:bodyPr/>
        <a:lstStyle/>
        <a:p>
          <a:endParaRPr lang="en-US"/>
        </a:p>
      </dgm:t>
    </dgm:pt>
    <dgm:pt modelId="{490B2E46-AD43-4188-B70D-607B62231740}">
      <dgm:prSet custT="1"/>
      <dgm:spPr/>
      <dgm:t>
        <a:bodyPr/>
        <a:lstStyle/>
        <a:p>
          <a:r>
            <a:rPr lang="en-US" sz="2400" b="1" dirty="0" smtClean="0"/>
            <a:t>Quart-</a:t>
          </a:r>
          <a:r>
            <a:rPr lang="en-US" sz="2400" b="1" dirty="0" err="1" smtClean="0"/>
            <a:t>erly</a:t>
          </a:r>
          <a:r>
            <a:rPr lang="en-US" sz="2400" b="1" dirty="0" smtClean="0"/>
            <a:t> </a:t>
          </a:r>
        </a:p>
        <a:p>
          <a:r>
            <a:rPr lang="en-US" sz="2400" b="1" dirty="0" smtClean="0"/>
            <a:t>Not &gt;92 Days</a:t>
          </a:r>
          <a:endParaRPr lang="en-US" sz="2400" b="1" dirty="0"/>
        </a:p>
      </dgm:t>
    </dgm:pt>
    <dgm:pt modelId="{7D101A1F-C74A-4977-9637-EF9C47206AC2}" type="parTrans" cxnId="{8D258F88-25B4-4C8C-89E0-A8FBA106D42A}">
      <dgm:prSet/>
      <dgm:spPr/>
      <dgm:t>
        <a:bodyPr/>
        <a:lstStyle/>
        <a:p>
          <a:endParaRPr lang="en-US"/>
        </a:p>
      </dgm:t>
    </dgm:pt>
    <dgm:pt modelId="{12DC509D-4518-4887-A518-3B7EEC21BB39}" type="sibTrans" cxnId="{8D258F88-25B4-4C8C-89E0-A8FBA106D42A}">
      <dgm:prSet/>
      <dgm:spPr/>
      <dgm:t>
        <a:bodyPr/>
        <a:lstStyle/>
        <a:p>
          <a:endParaRPr lang="en-US"/>
        </a:p>
      </dgm:t>
    </dgm:pt>
    <dgm:pt modelId="{A15889E9-118A-47A4-8C1F-674E94562608}">
      <dgm:prSet custT="1"/>
      <dgm:spPr/>
      <dgm:t>
        <a:bodyPr/>
        <a:lstStyle/>
        <a:p>
          <a:r>
            <a:rPr lang="en-US" sz="2400" b="1" dirty="0" err="1" smtClean="0"/>
            <a:t>Annu</a:t>
          </a:r>
          <a:r>
            <a:rPr lang="en-US" sz="2400" b="1" dirty="0" smtClean="0"/>
            <a:t>-al</a:t>
          </a:r>
        </a:p>
        <a:p>
          <a:r>
            <a:rPr lang="en-US" sz="2400" b="1" dirty="0" smtClean="0"/>
            <a:t>Not &gt;92 days  </a:t>
          </a:r>
          <a:endParaRPr lang="en-US" sz="2400" b="1" dirty="0"/>
        </a:p>
      </dgm:t>
    </dgm:pt>
    <dgm:pt modelId="{C9220360-90AA-4D81-B7D8-A6AB30AFA68A}" type="parTrans" cxnId="{B6EDF387-4174-4EB0-ACB7-D10149BE8D29}">
      <dgm:prSet/>
      <dgm:spPr/>
      <dgm:t>
        <a:bodyPr/>
        <a:lstStyle/>
        <a:p>
          <a:endParaRPr lang="en-US"/>
        </a:p>
      </dgm:t>
    </dgm:pt>
    <dgm:pt modelId="{8BDE5B2B-F28C-487D-8675-EA0E37474C4A}" type="sibTrans" cxnId="{B6EDF387-4174-4EB0-ACB7-D10149BE8D29}">
      <dgm:prSet/>
      <dgm:spPr/>
      <dgm:t>
        <a:bodyPr/>
        <a:lstStyle/>
        <a:p>
          <a:endParaRPr lang="en-US"/>
        </a:p>
      </dgm:t>
    </dgm:pt>
    <dgm:pt modelId="{F5E70691-90CD-4DDC-83D6-54519E1F6352}" type="pres">
      <dgm:prSet presAssocID="{82E48482-3C41-4D68-A9C2-9B5D89AC3CE2}" presName="rootnode" presStyleCnt="0">
        <dgm:presLayoutVars>
          <dgm:chMax/>
          <dgm:chPref/>
          <dgm:dir/>
          <dgm:animLvl val="lvl"/>
        </dgm:presLayoutVars>
      </dgm:prSet>
      <dgm:spPr/>
      <dgm:t>
        <a:bodyPr/>
        <a:lstStyle/>
        <a:p>
          <a:endParaRPr lang="en-US"/>
        </a:p>
      </dgm:t>
    </dgm:pt>
    <dgm:pt modelId="{3A2B58C9-6A8A-4575-BA8A-27498420BFFB}" type="pres">
      <dgm:prSet presAssocID="{01F243CE-C32A-41F4-A74F-F425767408C6}" presName="composite" presStyleCnt="0"/>
      <dgm:spPr/>
      <dgm:t>
        <a:bodyPr/>
        <a:lstStyle/>
        <a:p>
          <a:endParaRPr lang="en-US"/>
        </a:p>
      </dgm:t>
    </dgm:pt>
    <dgm:pt modelId="{F2482F84-B821-43CE-B127-4DA167190C8E}" type="pres">
      <dgm:prSet presAssocID="{01F243CE-C32A-41F4-A74F-F425767408C6}" presName="LShape" presStyleLbl="alignNode1" presStyleIdx="0" presStyleCnt="13"/>
      <dgm:spPr/>
      <dgm:t>
        <a:bodyPr/>
        <a:lstStyle/>
        <a:p>
          <a:endParaRPr lang="en-US"/>
        </a:p>
      </dgm:t>
    </dgm:pt>
    <dgm:pt modelId="{B61F25DA-1F53-44B1-8014-D338352340AA}" type="pres">
      <dgm:prSet presAssocID="{01F243CE-C32A-41F4-A74F-F425767408C6}" presName="ParentText" presStyleLbl="revTx" presStyleIdx="0" presStyleCnt="7">
        <dgm:presLayoutVars>
          <dgm:chMax val="0"/>
          <dgm:chPref val="0"/>
          <dgm:bulletEnabled val="1"/>
        </dgm:presLayoutVars>
      </dgm:prSet>
      <dgm:spPr/>
      <dgm:t>
        <a:bodyPr/>
        <a:lstStyle/>
        <a:p>
          <a:endParaRPr lang="en-US"/>
        </a:p>
      </dgm:t>
    </dgm:pt>
    <dgm:pt modelId="{FE0286B0-5E42-4915-9505-9346777CA24E}" type="pres">
      <dgm:prSet presAssocID="{01F243CE-C32A-41F4-A74F-F425767408C6}" presName="Triangle" presStyleLbl="alignNode1" presStyleIdx="1" presStyleCnt="13"/>
      <dgm:spPr/>
      <dgm:t>
        <a:bodyPr/>
        <a:lstStyle/>
        <a:p>
          <a:endParaRPr lang="en-US"/>
        </a:p>
      </dgm:t>
    </dgm:pt>
    <dgm:pt modelId="{58F2C02E-281C-4390-88AA-34530C66177E}" type="pres">
      <dgm:prSet presAssocID="{AB7EEB89-4957-42EB-8BE9-81C2F891ED52}" presName="sibTrans" presStyleCnt="0"/>
      <dgm:spPr/>
      <dgm:t>
        <a:bodyPr/>
        <a:lstStyle/>
        <a:p>
          <a:endParaRPr lang="en-US"/>
        </a:p>
      </dgm:t>
    </dgm:pt>
    <dgm:pt modelId="{5BA80466-FA56-4D3B-912D-5054FE616584}" type="pres">
      <dgm:prSet presAssocID="{AB7EEB89-4957-42EB-8BE9-81C2F891ED52}" presName="space" presStyleCnt="0"/>
      <dgm:spPr/>
      <dgm:t>
        <a:bodyPr/>
        <a:lstStyle/>
        <a:p>
          <a:endParaRPr lang="en-US"/>
        </a:p>
      </dgm:t>
    </dgm:pt>
    <dgm:pt modelId="{F080F2F8-0C37-4781-8C59-131F593D2E18}" type="pres">
      <dgm:prSet presAssocID="{626BD294-9D2A-45E9-ACAB-59F6F712316A}" presName="composite" presStyleCnt="0"/>
      <dgm:spPr/>
      <dgm:t>
        <a:bodyPr/>
        <a:lstStyle/>
        <a:p>
          <a:endParaRPr lang="en-US"/>
        </a:p>
      </dgm:t>
    </dgm:pt>
    <dgm:pt modelId="{7EFF11E6-0C9F-45E2-84C0-83ADB5393ACA}" type="pres">
      <dgm:prSet presAssocID="{626BD294-9D2A-45E9-ACAB-59F6F712316A}" presName="LShape" presStyleLbl="alignNode1" presStyleIdx="2" presStyleCnt="13"/>
      <dgm:spPr/>
      <dgm:t>
        <a:bodyPr/>
        <a:lstStyle/>
        <a:p>
          <a:endParaRPr lang="en-US"/>
        </a:p>
      </dgm:t>
    </dgm:pt>
    <dgm:pt modelId="{8C43F517-A419-47E8-8550-826E303A3337}" type="pres">
      <dgm:prSet presAssocID="{626BD294-9D2A-45E9-ACAB-59F6F712316A}" presName="ParentText" presStyleLbl="revTx" presStyleIdx="1" presStyleCnt="7">
        <dgm:presLayoutVars>
          <dgm:chMax val="0"/>
          <dgm:chPref val="0"/>
          <dgm:bulletEnabled val="1"/>
        </dgm:presLayoutVars>
      </dgm:prSet>
      <dgm:spPr/>
      <dgm:t>
        <a:bodyPr/>
        <a:lstStyle/>
        <a:p>
          <a:endParaRPr lang="en-US"/>
        </a:p>
      </dgm:t>
    </dgm:pt>
    <dgm:pt modelId="{408F99E9-7018-4B47-BAC9-D228DB0CC3EC}" type="pres">
      <dgm:prSet presAssocID="{626BD294-9D2A-45E9-ACAB-59F6F712316A}" presName="Triangle" presStyleLbl="alignNode1" presStyleIdx="3" presStyleCnt="13"/>
      <dgm:spPr/>
      <dgm:t>
        <a:bodyPr/>
        <a:lstStyle/>
        <a:p>
          <a:endParaRPr lang="en-US"/>
        </a:p>
      </dgm:t>
    </dgm:pt>
    <dgm:pt modelId="{2CAF69C6-1BB5-44FB-A8FD-1B7FCD08F0C7}" type="pres">
      <dgm:prSet presAssocID="{F2038162-A9E1-4FE0-AA4E-04B492BC60BC}" presName="sibTrans" presStyleCnt="0"/>
      <dgm:spPr/>
      <dgm:t>
        <a:bodyPr/>
        <a:lstStyle/>
        <a:p>
          <a:endParaRPr lang="en-US"/>
        </a:p>
      </dgm:t>
    </dgm:pt>
    <dgm:pt modelId="{BEEC8EC6-DE82-47FD-B5F3-05C015481CAB}" type="pres">
      <dgm:prSet presAssocID="{F2038162-A9E1-4FE0-AA4E-04B492BC60BC}" presName="space" presStyleCnt="0"/>
      <dgm:spPr/>
      <dgm:t>
        <a:bodyPr/>
        <a:lstStyle/>
        <a:p>
          <a:endParaRPr lang="en-US"/>
        </a:p>
      </dgm:t>
    </dgm:pt>
    <dgm:pt modelId="{A4CA84BC-FEC8-4CD3-86F9-BCF707DE3489}" type="pres">
      <dgm:prSet presAssocID="{C9B82EEE-ABB6-483B-BA01-0DA2C807431D}" presName="composite" presStyleCnt="0"/>
      <dgm:spPr/>
      <dgm:t>
        <a:bodyPr/>
        <a:lstStyle/>
        <a:p>
          <a:endParaRPr lang="en-US"/>
        </a:p>
      </dgm:t>
    </dgm:pt>
    <dgm:pt modelId="{7AA4F7B9-7F39-413D-9A0C-C72C5F3D68DF}" type="pres">
      <dgm:prSet presAssocID="{C9B82EEE-ABB6-483B-BA01-0DA2C807431D}" presName="LShape" presStyleLbl="alignNode1" presStyleIdx="4" presStyleCnt="13"/>
      <dgm:spPr/>
      <dgm:t>
        <a:bodyPr/>
        <a:lstStyle/>
        <a:p>
          <a:endParaRPr lang="en-US"/>
        </a:p>
      </dgm:t>
    </dgm:pt>
    <dgm:pt modelId="{E6B1A4B7-1D7F-41B0-B8C2-97E086AF9909}" type="pres">
      <dgm:prSet presAssocID="{C9B82EEE-ABB6-483B-BA01-0DA2C807431D}" presName="ParentText" presStyleLbl="revTx" presStyleIdx="2" presStyleCnt="7" custScaleX="124083" custScaleY="104987">
        <dgm:presLayoutVars>
          <dgm:chMax val="0"/>
          <dgm:chPref val="0"/>
          <dgm:bulletEnabled val="1"/>
        </dgm:presLayoutVars>
      </dgm:prSet>
      <dgm:spPr/>
      <dgm:t>
        <a:bodyPr/>
        <a:lstStyle/>
        <a:p>
          <a:endParaRPr lang="en-US"/>
        </a:p>
      </dgm:t>
    </dgm:pt>
    <dgm:pt modelId="{E0AADE4F-B84D-4084-9A83-A1D904B76670}" type="pres">
      <dgm:prSet presAssocID="{C9B82EEE-ABB6-483B-BA01-0DA2C807431D}" presName="Triangle" presStyleLbl="alignNode1" presStyleIdx="5" presStyleCnt="13"/>
      <dgm:spPr/>
      <dgm:t>
        <a:bodyPr/>
        <a:lstStyle/>
        <a:p>
          <a:endParaRPr lang="en-US"/>
        </a:p>
      </dgm:t>
    </dgm:pt>
    <dgm:pt modelId="{3A96832E-367C-46A6-B94C-71F81583031F}" type="pres">
      <dgm:prSet presAssocID="{391FE0AC-0F23-47D1-B187-BB369CC80A96}" presName="sibTrans" presStyleCnt="0"/>
      <dgm:spPr/>
      <dgm:t>
        <a:bodyPr/>
        <a:lstStyle/>
        <a:p>
          <a:endParaRPr lang="en-US"/>
        </a:p>
      </dgm:t>
    </dgm:pt>
    <dgm:pt modelId="{38A32651-DB47-4572-B241-DDC99E524420}" type="pres">
      <dgm:prSet presAssocID="{391FE0AC-0F23-47D1-B187-BB369CC80A96}" presName="space" presStyleCnt="0"/>
      <dgm:spPr/>
      <dgm:t>
        <a:bodyPr/>
        <a:lstStyle/>
        <a:p>
          <a:endParaRPr lang="en-US"/>
        </a:p>
      </dgm:t>
    </dgm:pt>
    <dgm:pt modelId="{555D023D-6C41-4323-8D03-7C1A262AD528}" type="pres">
      <dgm:prSet presAssocID="{75D56DAC-E5DB-472E-93ED-7DEABC88E93E}" presName="composite" presStyleCnt="0"/>
      <dgm:spPr/>
      <dgm:t>
        <a:bodyPr/>
        <a:lstStyle/>
        <a:p>
          <a:endParaRPr lang="en-US"/>
        </a:p>
      </dgm:t>
    </dgm:pt>
    <dgm:pt modelId="{D46AF313-8EF1-48B2-A068-07C34A31B3E0}" type="pres">
      <dgm:prSet presAssocID="{75D56DAC-E5DB-472E-93ED-7DEABC88E93E}" presName="LShape" presStyleLbl="alignNode1" presStyleIdx="6" presStyleCnt="13"/>
      <dgm:spPr/>
      <dgm:t>
        <a:bodyPr/>
        <a:lstStyle/>
        <a:p>
          <a:endParaRPr lang="en-US"/>
        </a:p>
      </dgm:t>
    </dgm:pt>
    <dgm:pt modelId="{2FEAD1FC-8A34-423B-AE10-609A09B6CF0B}" type="pres">
      <dgm:prSet presAssocID="{75D56DAC-E5DB-472E-93ED-7DEABC88E93E}" presName="ParentText" presStyleLbl="revTx" presStyleIdx="3" presStyleCnt="7">
        <dgm:presLayoutVars>
          <dgm:chMax val="0"/>
          <dgm:chPref val="0"/>
          <dgm:bulletEnabled val="1"/>
        </dgm:presLayoutVars>
      </dgm:prSet>
      <dgm:spPr/>
      <dgm:t>
        <a:bodyPr/>
        <a:lstStyle/>
        <a:p>
          <a:endParaRPr lang="en-US"/>
        </a:p>
      </dgm:t>
    </dgm:pt>
    <dgm:pt modelId="{D5A7E136-3512-4632-9DF6-D1D9E565CBD9}" type="pres">
      <dgm:prSet presAssocID="{75D56DAC-E5DB-472E-93ED-7DEABC88E93E}" presName="Triangle" presStyleLbl="alignNode1" presStyleIdx="7" presStyleCnt="13"/>
      <dgm:spPr/>
      <dgm:t>
        <a:bodyPr/>
        <a:lstStyle/>
        <a:p>
          <a:endParaRPr lang="en-US"/>
        </a:p>
      </dgm:t>
    </dgm:pt>
    <dgm:pt modelId="{67134248-4778-4385-BF79-BCE4DE64AD45}" type="pres">
      <dgm:prSet presAssocID="{566B0A9C-4957-45D5-8C5C-4333C667F5D4}" presName="sibTrans" presStyleCnt="0"/>
      <dgm:spPr/>
      <dgm:t>
        <a:bodyPr/>
        <a:lstStyle/>
        <a:p>
          <a:endParaRPr lang="en-US"/>
        </a:p>
      </dgm:t>
    </dgm:pt>
    <dgm:pt modelId="{11248BF4-D5D3-4B15-9F1B-760BC89021D4}" type="pres">
      <dgm:prSet presAssocID="{566B0A9C-4957-45D5-8C5C-4333C667F5D4}" presName="space" presStyleCnt="0"/>
      <dgm:spPr/>
      <dgm:t>
        <a:bodyPr/>
        <a:lstStyle/>
        <a:p>
          <a:endParaRPr lang="en-US"/>
        </a:p>
      </dgm:t>
    </dgm:pt>
    <dgm:pt modelId="{4D681270-5081-4614-A406-9B294758AA43}" type="pres">
      <dgm:prSet presAssocID="{D6088709-C03A-4B34-ADA1-B32792254047}" presName="composite" presStyleCnt="0"/>
      <dgm:spPr/>
      <dgm:t>
        <a:bodyPr/>
        <a:lstStyle/>
        <a:p>
          <a:endParaRPr lang="en-US"/>
        </a:p>
      </dgm:t>
    </dgm:pt>
    <dgm:pt modelId="{78A17144-EA5C-418F-945B-3B94F729264D}" type="pres">
      <dgm:prSet presAssocID="{D6088709-C03A-4B34-ADA1-B32792254047}" presName="LShape" presStyleLbl="alignNode1" presStyleIdx="8" presStyleCnt="13"/>
      <dgm:spPr/>
      <dgm:t>
        <a:bodyPr/>
        <a:lstStyle/>
        <a:p>
          <a:endParaRPr lang="en-US"/>
        </a:p>
      </dgm:t>
    </dgm:pt>
    <dgm:pt modelId="{8C18E32D-E776-47E5-98E3-9A6253ABA579}" type="pres">
      <dgm:prSet presAssocID="{D6088709-C03A-4B34-ADA1-B32792254047}" presName="ParentText" presStyleLbl="revTx" presStyleIdx="4" presStyleCnt="7">
        <dgm:presLayoutVars>
          <dgm:chMax val="0"/>
          <dgm:chPref val="0"/>
          <dgm:bulletEnabled val="1"/>
        </dgm:presLayoutVars>
      </dgm:prSet>
      <dgm:spPr/>
      <dgm:t>
        <a:bodyPr/>
        <a:lstStyle/>
        <a:p>
          <a:endParaRPr lang="en-US"/>
        </a:p>
      </dgm:t>
    </dgm:pt>
    <dgm:pt modelId="{9BCC332E-981C-4559-AA73-7352BDFCF947}" type="pres">
      <dgm:prSet presAssocID="{D6088709-C03A-4B34-ADA1-B32792254047}" presName="Triangle" presStyleLbl="alignNode1" presStyleIdx="9" presStyleCnt="13"/>
      <dgm:spPr/>
      <dgm:t>
        <a:bodyPr/>
        <a:lstStyle/>
        <a:p>
          <a:endParaRPr lang="en-US"/>
        </a:p>
      </dgm:t>
    </dgm:pt>
    <dgm:pt modelId="{8CF4C203-9722-441D-B02A-9A78DEC4F2FA}" type="pres">
      <dgm:prSet presAssocID="{BB10B27A-44E1-4773-B44E-0F74521A0565}" presName="sibTrans" presStyleCnt="0"/>
      <dgm:spPr/>
      <dgm:t>
        <a:bodyPr/>
        <a:lstStyle/>
        <a:p>
          <a:endParaRPr lang="en-US"/>
        </a:p>
      </dgm:t>
    </dgm:pt>
    <dgm:pt modelId="{089B5077-D273-42C5-BFBF-1D9F67A9017F}" type="pres">
      <dgm:prSet presAssocID="{BB10B27A-44E1-4773-B44E-0F74521A0565}" presName="space" presStyleCnt="0"/>
      <dgm:spPr/>
      <dgm:t>
        <a:bodyPr/>
        <a:lstStyle/>
        <a:p>
          <a:endParaRPr lang="en-US"/>
        </a:p>
      </dgm:t>
    </dgm:pt>
    <dgm:pt modelId="{117BB93B-2AEC-4291-BFFD-6BAAC8E6E288}" type="pres">
      <dgm:prSet presAssocID="{490B2E46-AD43-4188-B70D-607B62231740}" presName="composite" presStyleCnt="0"/>
      <dgm:spPr/>
      <dgm:t>
        <a:bodyPr/>
        <a:lstStyle/>
        <a:p>
          <a:endParaRPr lang="en-US"/>
        </a:p>
      </dgm:t>
    </dgm:pt>
    <dgm:pt modelId="{E5AAA6C7-8EC5-48AB-9774-E99EB959E4BB}" type="pres">
      <dgm:prSet presAssocID="{490B2E46-AD43-4188-B70D-607B62231740}" presName="LShape" presStyleLbl="alignNode1" presStyleIdx="10" presStyleCnt="13"/>
      <dgm:spPr/>
      <dgm:t>
        <a:bodyPr/>
        <a:lstStyle/>
        <a:p>
          <a:endParaRPr lang="en-US"/>
        </a:p>
      </dgm:t>
    </dgm:pt>
    <dgm:pt modelId="{1589C363-BD05-4CE6-A556-15E2E5F35C14}" type="pres">
      <dgm:prSet presAssocID="{490B2E46-AD43-4188-B70D-607B62231740}" presName="ParentText" presStyleLbl="revTx" presStyleIdx="5" presStyleCnt="7">
        <dgm:presLayoutVars>
          <dgm:chMax val="0"/>
          <dgm:chPref val="0"/>
          <dgm:bulletEnabled val="1"/>
        </dgm:presLayoutVars>
      </dgm:prSet>
      <dgm:spPr/>
      <dgm:t>
        <a:bodyPr/>
        <a:lstStyle/>
        <a:p>
          <a:endParaRPr lang="en-US"/>
        </a:p>
      </dgm:t>
    </dgm:pt>
    <dgm:pt modelId="{9A7E6956-C38B-423F-99F2-BDDA61336EAC}" type="pres">
      <dgm:prSet presAssocID="{490B2E46-AD43-4188-B70D-607B62231740}" presName="Triangle" presStyleLbl="alignNode1" presStyleIdx="11" presStyleCnt="13"/>
      <dgm:spPr/>
      <dgm:t>
        <a:bodyPr/>
        <a:lstStyle/>
        <a:p>
          <a:endParaRPr lang="en-US"/>
        </a:p>
      </dgm:t>
    </dgm:pt>
    <dgm:pt modelId="{017793A5-4539-4E27-89AC-320FE60C2C7D}" type="pres">
      <dgm:prSet presAssocID="{12DC509D-4518-4887-A518-3B7EEC21BB39}" presName="sibTrans" presStyleCnt="0"/>
      <dgm:spPr/>
      <dgm:t>
        <a:bodyPr/>
        <a:lstStyle/>
        <a:p>
          <a:endParaRPr lang="en-US"/>
        </a:p>
      </dgm:t>
    </dgm:pt>
    <dgm:pt modelId="{1EEB8967-C9C0-454D-B004-CD22192A046B}" type="pres">
      <dgm:prSet presAssocID="{12DC509D-4518-4887-A518-3B7EEC21BB39}" presName="space" presStyleCnt="0"/>
      <dgm:spPr/>
      <dgm:t>
        <a:bodyPr/>
        <a:lstStyle/>
        <a:p>
          <a:endParaRPr lang="en-US"/>
        </a:p>
      </dgm:t>
    </dgm:pt>
    <dgm:pt modelId="{DB25AE64-8AEC-4CD9-852C-950BBE0C3350}" type="pres">
      <dgm:prSet presAssocID="{A15889E9-118A-47A4-8C1F-674E94562608}" presName="composite" presStyleCnt="0"/>
      <dgm:spPr/>
      <dgm:t>
        <a:bodyPr/>
        <a:lstStyle/>
        <a:p>
          <a:endParaRPr lang="en-US"/>
        </a:p>
      </dgm:t>
    </dgm:pt>
    <dgm:pt modelId="{7839ABBC-B5A3-4F45-ACDD-CE1C89E8CB3F}" type="pres">
      <dgm:prSet presAssocID="{A15889E9-118A-47A4-8C1F-674E94562608}" presName="LShape" presStyleLbl="alignNode1" presStyleIdx="12" presStyleCnt="13" custScaleX="100742"/>
      <dgm:spPr/>
      <dgm:t>
        <a:bodyPr/>
        <a:lstStyle/>
        <a:p>
          <a:endParaRPr lang="en-US"/>
        </a:p>
      </dgm:t>
    </dgm:pt>
    <dgm:pt modelId="{939F1E91-F8DC-4405-BBF8-B090DFF6F1D4}" type="pres">
      <dgm:prSet presAssocID="{A15889E9-118A-47A4-8C1F-674E94562608}" presName="ParentText" presStyleLbl="revTx" presStyleIdx="6" presStyleCnt="7">
        <dgm:presLayoutVars>
          <dgm:chMax val="0"/>
          <dgm:chPref val="0"/>
          <dgm:bulletEnabled val="1"/>
        </dgm:presLayoutVars>
      </dgm:prSet>
      <dgm:spPr/>
      <dgm:t>
        <a:bodyPr/>
        <a:lstStyle/>
        <a:p>
          <a:endParaRPr lang="en-US"/>
        </a:p>
      </dgm:t>
    </dgm:pt>
  </dgm:ptLst>
  <dgm:cxnLst>
    <dgm:cxn modelId="{E758E53F-A3BB-4098-989F-CBD4F8F85964}" type="presOf" srcId="{D6088709-C03A-4B34-ADA1-B32792254047}" destId="{8C18E32D-E776-47E5-98E3-9A6253ABA579}" srcOrd="0" destOrd="0" presId="urn:microsoft.com/office/officeart/2009/3/layout/StepUpProcess"/>
    <dgm:cxn modelId="{A9515F95-506F-43BC-B31D-5C8B17ABCED0}" srcId="{82E48482-3C41-4D68-A9C2-9B5D89AC3CE2}" destId="{D6088709-C03A-4B34-ADA1-B32792254047}" srcOrd="4" destOrd="0" parTransId="{18A62D33-7392-4B5C-A820-CEAED5341A16}" sibTransId="{BB10B27A-44E1-4773-B44E-0F74521A0565}"/>
    <dgm:cxn modelId="{8B385608-E1BE-4E5A-8887-A8FB7EBDF0BD}" type="presOf" srcId="{626BD294-9D2A-45E9-ACAB-59F6F712316A}" destId="{8C43F517-A419-47E8-8550-826E303A3337}" srcOrd="0" destOrd="0" presId="urn:microsoft.com/office/officeart/2009/3/layout/StepUpProcess"/>
    <dgm:cxn modelId="{62F99ECA-F948-4611-B26C-4BD6668C27D2}" type="presOf" srcId="{A15889E9-118A-47A4-8C1F-674E94562608}" destId="{939F1E91-F8DC-4405-BBF8-B090DFF6F1D4}" srcOrd="0" destOrd="0" presId="urn:microsoft.com/office/officeart/2009/3/layout/StepUpProcess"/>
    <dgm:cxn modelId="{7695079F-32D8-436A-9E66-A52BF45FA1BF}" srcId="{82E48482-3C41-4D68-A9C2-9B5D89AC3CE2}" destId="{C9B82EEE-ABB6-483B-BA01-0DA2C807431D}" srcOrd="2" destOrd="0" parTransId="{BA7472C2-C1FE-484D-A6B0-5540A42A872F}" sibTransId="{391FE0AC-0F23-47D1-B187-BB369CC80A96}"/>
    <dgm:cxn modelId="{8D258F88-25B4-4C8C-89E0-A8FBA106D42A}" srcId="{82E48482-3C41-4D68-A9C2-9B5D89AC3CE2}" destId="{490B2E46-AD43-4188-B70D-607B62231740}" srcOrd="5" destOrd="0" parTransId="{7D101A1F-C74A-4977-9637-EF9C47206AC2}" sibTransId="{12DC509D-4518-4887-A518-3B7EEC21BB39}"/>
    <dgm:cxn modelId="{8DE1E660-9603-4AED-9252-70035176CDC5}" type="presOf" srcId="{82E48482-3C41-4D68-A9C2-9B5D89AC3CE2}" destId="{F5E70691-90CD-4DDC-83D6-54519E1F6352}" srcOrd="0" destOrd="0" presId="urn:microsoft.com/office/officeart/2009/3/layout/StepUpProcess"/>
    <dgm:cxn modelId="{85A9C9D1-77FA-4BD3-BF05-5D3D001F62FB}" type="presOf" srcId="{490B2E46-AD43-4188-B70D-607B62231740}" destId="{1589C363-BD05-4CE6-A556-15E2E5F35C14}" srcOrd="0" destOrd="0" presId="urn:microsoft.com/office/officeart/2009/3/layout/StepUpProcess"/>
    <dgm:cxn modelId="{62868868-B577-423B-84B7-398CE71A018A}" type="presOf" srcId="{75D56DAC-E5DB-472E-93ED-7DEABC88E93E}" destId="{2FEAD1FC-8A34-423B-AE10-609A09B6CF0B}" srcOrd="0" destOrd="0" presId="urn:microsoft.com/office/officeart/2009/3/layout/StepUpProcess"/>
    <dgm:cxn modelId="{F2DB873E-DD6B-4079-B780-1DFF9F5FD92A}" srcId="{82E48482-3C41-4D68-A9C2-9B5D89AC3CE2}" destId="{75D56DAC-E5DB-472E-93ED-7DEABC88E93E}" srcOrd="3" destOrd="0" parTransId="{7F3DC500-4AA6-4E6E-B9C1-0E74CFE62AC6}" sibTransId="{566B0A9C-4957-45D5-8C5C-4333C667F5D4}"/>
    <dgm:cxn modelId="{F648200E-36F1-47EE-8465-FD5DCE5EEBF3}" srcId="{82E48482-3C41-4D68-A9C2-9B5D89AC3CE2}" destId="{626BD294-9D2A-45E9-ACAB-59F6F712316A}" srcOrd="1" destOrd="0" parTransId="{97255140-1F2A-41CC-B3CA-549AD4BFF0AC}" sibTransId="{F2038162-A9E1-4FE0-AA4E-04B492BC60BC}"/>
    <dgm:cxn modelId="{FA768EAE-C476-4472-892D-CB1DC9047FE8}" type="presOf" srcId="{01F243CE-C32A-41F4-A74F-F425767408C6}" destId="{B61F25DA-1F53-44B1-8014-D338352340AA}" srcOrd="0" destOrd="0" presId="urn:microsoft.com/office/officeart/2009/3/layout/StepUpProcess"/>
    <dgm:cxn modelId="{99755F5A-A85C-46C5-B3AA-75CA0C1E4CDB}" srcId="{82E48482-3C41-4D68-A9C2-9B5D89AC3CE2}" destId="{01F243CE-C32A-41F4-A74F-F425767408C6}" srcOrd="0" destOrd="0" parTransId="{ED33069C-471F-41C7-9559-9DCD8C17BFEA}" sibTransId="{AB7EEB89-4957-42EB-8BE9-81C2F891ED52}"/>
    <dgm:cxn modelId="{B6EDF387-4174-4EB0-ACB7-D10149BE8D29}" srcId="{82E48482-3C41-4D68-A9C2-9B5D89AC3CE2}" destId="{A15889E9-118A-47A4-8C1F-674E94562608}" srcOrd="6" destOrd="0" parTransId="{C9220360-90AA-4D81-B7D8-A6AB30AFA68A}" sibTransId="{8BDE5B2B-F28C-487D-8675-EA0E37474C4A}"/>
    <dgm:cxn modelId="{514B5DE6-469B-4D5C-8848-04FF3BCB6F85}" type="presOf" srcId="{C9B82EEE-ABB6-483B-BA01-0DA2C807431D}" destId="{E6B1A4B7-1D7F-41B0-B8C2-97E086AF9909}" srcOrd="0" destOrd="0" presId="urn:microsoft.com/office/officeart/2009/3/layout/StepUpProcess"/>
    <dgm:cxn modelId="{0279300C-9D62-42B2-9BDE-2E75B48C05B9}" type="presParOf" srcId="{F5E70691-90CD-4DDC-83D6-54519E1F6352}" destId="{3A2B58C9-6A8A-4575-BA8A-27498420BFFB}" srcOrd="0" destOrd="0" presId="urn:microsoft.com/office/officeart/2009/3/layout/StepUpProcess"/>
    <dgm:cxn modelId="{99D6BEC8-3664-4AB7-8BDB-2B6B9398D6A4}" type="presParOf" srcId="{3A2B58C9-6A8A-4575-BA8A-27498420BFFB}" destId="{F2482F84-B821-43CE-B127-4DA167190C8E}" srcOrd="0" destOrd="0" presId="urn:microsoft.com/office/officeart/2009/3/layout/StepUpProcess"/>
    <dgm:cxn modelId="{4FFE333C-BC05-4EAB-AD76-4A544DD855C8}" type="presParOf" srcId="{3A2B58C9-6A8A-4575-BA8A-27498420BFFB}" destId="{B61F25DA-1F53-44B1-8014-D338352340AA}" srcOrd="1" destOrd="0" presId="urn:microsoft.com/office/officeart/2009/3/layout/StepUpProcess"/>
    <dgm:cxn modelId="{A30978E5-3A02-45ED-A6BA-FE19D2B54177}" type="presParOf" srcId="{3A2B58C9-6A8A-4575-BA8A-27498420BFFB}" destId="{FE0286B0-5E42-4915-9505-9346777CA24E}" srcOrd="2" destOrd="0" presId="urn:microsoft.com/office/officeart/2009/3/layout/StepUpProcess"/>
    <dgm:cxn modelId="{3790634F-C941-4A94-8B77-07D4750CBD2A}" type="presParOf" srcId="{F5E70691-90CD-4DDC-83D6-54519E1F6352}" destId="{58F2C02E-281C-4390-88AA-34530C66177E}" srcOrd="1" destOrd="0" presId="urn:microsoft.com/office/officeart/2009/3/layout/StepUpProcess"/>
    <dgm:cxn modelId="{8EE8FCA1-0C43-43FA-9BC6-4F9E0CD32DA2}" type="presParOf" srcId="{58F2C02E-281C-4390-88AA-34530C66177E}" destId="{5BA80466-FA56-4D3B-912D-5054FE616584}" srcOrd="0" destOrd="0" presId="urn:microsoft.com/office/officeart/2009/3/layout/StepUpProcess"/>
    <dgm:cxn modelId="{78182A2A-354B-4E1A-B76B-C3DFBB338D80}" type="presParOf" srcId="{F5E70691-90CD-4DDC-83D6-54519E1F6352}" destId="{F080F2F8-0C37-4781-8C59-131F593D2E18}" srcOrd="2" destOrd="0" presId="urn:microsoft.com/office/officeart/2009/3/layout/StepUpProcess"/>
    <dgm:cxn modelId="{9CFB87F8-E5E6-4F67-BBA9-87A38CD340B7}" type="presParOf" srcId="{F080F2F8-0C37-4781-8C59-131F593D2E18}" destId="{7EFF11E6-0C9F-45E2-84C0-83ADB5393ACA}" srcOrd="0" destOrd="0" presId="urn:microsoft.com/office/officeart/2009/3/layout/StepUpProcess"/>
    <dgm:cxn modelId="{AB056D56-A445-41F4-8025-0273A6F81EF7}" type="presParOf" srcId="{F080F2F8-0C37-4781-8C59-131F593D2E18}" destId="{8C43F517-A419-47E8-8550-826E303A3337}" srcOrd="1" destOrd="0" presId="urn:microsoft.com/office/officeart/2009/3/layout/StepUpProcess"/>
    <dgm:cxn modelId="{95304E24-2B2B-4089-B434-D50E5F0029C9}" type="presParOf" srcId="{F080F2F8-0C37-4781-8C59-131F593D2E18}" destId="{408F99E9-7018-4B47-BAC9-D228DB0CC3EC}" srcOrd="2" destOrd="0" presId="urn:microsoft.com/office/officeart/2009/3/layout/StepUpProcess"/>
    <dgm:cxn modelId="{D7D407DF-B68F-430D-9E17-D65E5D3E7A82}" type="presParOf" srcId="{F5E70691-90CD-4DDC-83D6-54519E1F6352}" destId="{2CAF69C6-1BB5-44FB-A8FD-1B7FCD08F0C7}" srcOrd="3" destOrd="0" presId="urn:microsoft.com/office/officeart/2009/3/layout/StepUpProcess"/>
    <dgm:cxn modelId="{3B1136CF-73A5-4BD3-8032-4BDAED89437D}" type="presParOf" srcId="{2CAF69C6-1BB5-44FB-A8FD-1B7FCD08F0C7}" destId="{BEEC8EC6-DE82-47FD-B5F3-05C015481CAB}" srcOrd="0" destOrd="0" presId="urn:microsoft.com/office/officeart/2009/3/layout/StepUpProcess"/>
    <dgm:cxn modelId="{432D0057-F205-4F73-BEF0-6AAC55EE8692}" type="presParOf" srcId="{F5E70691-90CD-4DDC-83D6-54519E1F6352}" destId="{A4CA84BC-FEC8-4CD3-86F9-BCF707DE3489}" srcOrd="4" destOrd="0" presId="urn:microsoft.com/office/officeart/2009/3/layout/StepUpProcess"/>
    <dgm:cxn modelId="{3A7AB1F6-953C-43EB-8C85-67BCEB574EB0}" type="presParOf" srcId="{A4CA84BC-FEC8-4CD3-86F9-BCF707DE3489}" destId="{7AA4F7B9-7F39-413D-9A0C-C72C5F3D68DF}" srcOrd="0" destOrd="0" presId="urn:microsoft.com/office/officeart/2009/3/layout/StepUpProcess"/>
    <dgm:cxn modelId="{9D8E345B-44B0-4ADA-AE17-1C922B3E75D1}" type="presParOf" srcId="{A4CA84BC-FEC8-4CD3-86F9-BCF707DE3489}" destId="{E6B1A4B7-1D7F-41B0-B8C2-97E086AF9909}" srcOrd="1" destOrd="0" presId="urn:microsoft.com/office/officeart/2009/3/layout/StepUpProcess"/>
    <dgm:cxn modelId="{2FC4ECC1-14F7-4E7D-B477-AFF3F7CC40D8}" type="presParOf" srcId="{A4CA84BC-FEC8-4CD3-86F9-BCF707DE3489}" destId="{E0AADE4F-B84D-4084-9A83-A1D904B76670}" srcOrd="2" destOrd="0" presId="urn:microsoft.com/office/officeart/2009/3/layout/StepUpProcess"/>
    <dgm:cxn modelId="{96648DC6-34B4-4A85-A87F-EDD0905B9450}" type="presParOf" srcId="{F5E70691-90CD-4DDC-83D6-54519E1F6352}" destId="{3A96832E-367C-46A6-B94C-71F81583031F}" srcOrd="5" destOrd="0" presId="urn:microsoft.com/office/officeart/2009/3/layout/StepUpProcess"/>
    <dgm:cxn modelId="{39423B36-C25E-4F00-B8C0-D6697D702C36}" type="presParOf" srcId="{3A96832E-367C-46A6-B94C-71F81583031F}" destId="{38A32651-DB47-4572-B241-DDC99E524420}" srcOrd="0" destOrd="0" presId="urn:microsoft.com/office/officeart/2009/3/layout/StepUpProcess"/>
    <dgm:cxn modelId="{A26A8D97-3525-448E-A66E-26470AA73D52}" type="presParOf" srcId="{F5E70691-90CD-4DDC-83D6-54519E1F6352}" destId="{555D023D-6C41-4323-8D03-7C1A262AD528}" srcOrd="6" destOrd="0" presId="urn:microsoft.com/office/officeart/2009/3/layout/StepUpProcess"/>
    <dgm:cxn modelId="{1C150236-7031-46F8-9A99-891EAFECA6F6}" type="presParOf" srcId="{555D023D-6C41-4323-8D03-7C1A262AD528}" destId="{D46AF313-8EF1-48B2-A068-07C34A31B3E0}" srcOrd="0" destOrd="0" presId="urn:microsoft.com/office/officeart/2009/3/layout/StepUpProcess"/>
    <dgm:cxn modelId="{95BCAEB6-F81F-461C-AB8B-FB364B5E415D}" type="presParOf" srcId="{555D023D-6C41-4323-8D03-7C1A262AD528}" destId="{2FEAD1FC-8A34-423B-AE10-609A09B6CF0B}" srcOrd="1" destOrd="0" presId="urn:microsoft.com/office/officeart/2009/3/layout/StepUpProcess"/>
    <dgm:cxn modelId="{8511586F-3CBE-4BB5-9121-C7B914E7D574}" type="presParOf" srcId="{555D023D-6C41-4323-8D03-7C1A262AD528}" destId="{D5A7E136-3512-4632-9DF6-D1D9E565CBD9}" srcOrd="2" destOrd="0" presId="urn:microsoft.com/office/officeart/2009/3/layout/StepUpProcess"/>
    <dgm:cxn modelId="{22489937-BB5A-4D22-AD6F-2E9473FFBC51}" type="presParOf" srcId="{F5E70691-90CD-4DDC-83D6-54519E1F6352}" destId="{67134248-4778-4385-BF79-BCE4DE64AD45}" srcOrd="7" destOrd="0" presId="urn:microsoft.com/office/officeart/2009/3/layout/StepUpProcess"/>
    <dgm:cxn modelId="{0981E4F0-D29F-478E-BF04-3EA11FBAA62B}" type="presParOf" srcId="{67134248-4778-4385-BF79-BCE4DE64AD45}" destId="{11248BF4-D5D3-4B15-9F1B-760BC89021D4}" srcOrd="0" destOrd="0" presId="urn:microsoft.com/office/officeart/2009/3/layout/StepUpProcess"/>
    <dgm:cxn modelId="{DB10E189-163E-40BF-97D4-C0C152C32DAF}" type="presParOf" srcId="{F5E70691-90CD-4DDC-83D6-54519E1F6352}" destId="{4D681270-5081-4614-A406-9B294758AA43}" srcOrd="8" destOrd="0" presId="urn:microsoft.com/office/officeart/2009/3/layout/StepUpProcess"/>
    <dgm:cxn modelId="{AF90401C-50DA-4D55-B3A2-170DFD3D12AD}" type="presParOf" srcId="{4D681270-5081-4614-A406-9B294758AA43}" destId="{78A17144-EA5C-418F-945B-3B94F729264D}" srcOrd="0" destOrd="0" presId="urn:microsoft.com/office/officeart/2009/3/layout/StepUpProcess"/>
    <dgm:cxn modelId="{931C499A-A41B-4F29-B8F2-0E5C30EA5565}" type="presParOf" srcId="{4D681270-5081-4614-A406-9B294758AA43}" destId="{8C18E32D-E776-47E5-98E3-9A6253ABA579}" srcOrd="1" destOrd="0" presId="urn:microsoft.com/office/officeart/2009/3/layout/StepUpProcess"/>
    <dgm:cxn modelId="{14ACCA81-FF3F-4A8E-B036-48D6F9D56E85}" type="presParOf" srcId="{4D681270-5081-4614-A406-9B294758AA43}" destId="{9BCC332E-981C-4559-AA73-7352BDFCF947}" srcOrd="2" destOrd="0" presId="urn:microsoft.com/office/officeart/2009/3/layout/StepUpProcess"/>
    <dgm:cxn modelId="{93AE3094-CC83-4B14-9EEE-C46F7A390BA1}" type="presParOf" srcId="{F5E70691-90CD-4DDC-83D6-54519E1F6352}" destId="{8CF4C203-9722-441D-B02A-9A78DEC4F2FA}" srcOrd="9" destOrd="0" presId="urn:microsoft.com/office/officeart/2009/3/layout/StepUpProcess"/>
    <dgm:cxn modelId="{3624E15E-00A6-4339-9084-FEB0958847EE}" type="presParOf" srcId="{8CF4C203-9722-441D-B02A-9A78DEC4F2FA}" destId="{089B5077-D273-42C5-BFBF-1D9F67A9017F}" srcOrd="0" destOrd="0" presId="urn:microsoft.com/office/officeart/2009/3/layout/StepUpProcess"/>
    <dgm:cxn modelId="{AC6027EF-5DB4-40BB-8D10-285D25393E47}" type="presParOf" srcId="{F5E70691-90CD-4DDC-83D6-54519E1F6352}" destId="{117BB93B-2AEC-4291-BFFD-6BAAC8E6E288}" srcOrd="10" destOrd="0" presId="urn:microsoft.com/office/officeart/2009/3/layout/StepUpProcess"/>
    <dgm:cxn modelId="{16E0A0EB-F986-4D0C-BA89-FD1FE949BE09}" type="presParOf" srcId="{117BB93B-2AEC-4291-BFFD-6BAAC8E6E288}" destId="{E5AAA6C7-8EC5-48AB-9774-E99EB959E4BB}" srcOrd="0" destOrd="0" presId="urn:microsoft.com/office/officeart/2009/3/layout/StepUpProcess"/>
    <dgm:cxn modelId="{2D910289-1785-400B-8F1F-9EBAEC6B3369}" type="presParOf" srcId="{117BB93B-2AEC-4291-BFFD-6BAAC8E6E288}" destId="{1589C363-BD05-4CE6-A556-15E2E5F35C14}" srcOrd="1" destOrd="0" presId="urn:microsoft.com/office/officeart/2009/3/layout/StepUpProcess"/>
    <dgm:cxn modelId="{95B037CE-7E25-403F-9B83-C1B36D9F0454}" type="presParOf" srcId="{117BB93B-2AEC-4291-BFFD-6BAAC8E6E288}" destId="{9A7E6956-C38B-423F-99F2-BDDA61336EAC}" srcOrd="2" destOrd="0" presId="urn:microsoft.com/office/officeart/2009/3/layout/StepUpProcess"/>
    <dgm:cxn modelId="{D41C1BB9-AB9E-44AD-BDFF-A15E0BB34E2B}" type="presParOf" srcId="{F5E70691-90CD-4DDC-83D6-54519E1F6352}" destId="{017793A5-4539-4E27-89AC-320FE60C2C7D}" srcOrd="11" destOrd="0" presId="urn:microsoft.com/office/officeart/2009/3/layout/StepUpProcess"/>
    <dgm:cxn modelId="{37617B18-F9E7-4920-AAD4-786932389620}" type="presParOf" srcId="{017793A5-4539-4E27-89AC-320FE60C2C7D}" destId="{1EEB8967-C9C0-454D-B004-CD22192A046B}" srcOrd="0" destOrd="0" presId="urn:microsoft.com/office/officeart/2009/3/layout/StepUpProcess"/>
    <dgm:cxn modelId="{DC0C2683-32D9-40BE-9BF4-B5CD0C56E676}" type="presParOf" srcId="{F5E70691-90CD-4DDC-83D6-54519E1F6352}" destId="{DB25AE64-8AEC-4CD9-852C-950BBE0C3350}" srcOrd="12" destOrd="0" presId="urn:microsoft.com/office/officeart/2009/3/layout/StepUpProcess"/>
    <dgm:cxn modelId="{32303396-B4AF-4DB1-AAB2-2813C797E195}" type="presParOf" srcId="{DB25AE64-8AEC-4CD9-852C-950BBE0C3350}" destId="{7839ABBC-B5A3-4F45-ACDD-CE1C89E8CB3F}" srcOrd="0" destOrd="0" presId="urn:microsoft.com/office/officeart/2009/3/layout/StepUpProcess"/>
    <dgm:cxn modelId="{EA573404-F1DC-4345-A2C3-E37E7F144EBF}" type="presParOf" srcId="{DB25AE64-8AEC-4CD9-852C-950BBE0C3350}" destId="{939F1E91-F8DC-4405-BBF8-B090DFF6F1D4}"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E48482-3C41-4D68-A9C2-9B5D89AC3CE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01F243CE-C32A-41F4-A74F-F425767408C6}">
      <dgm:prSet phldrT="[Text]"/>
      <dgm:spPr/>
      <dgm:t>
        <a:bodyPr/>
        <a:lstStyle/>
        <a:p>
          <a:r>
            <a:rPr lang="en-US" b="1" dirty="0" smtClean="0"/>
            <a:t>5 Day </a:t>
          </a:r>
          <a:endParaRPr lang="en-US" b="1" dirty="0"/>
        </a:p>
      </dgm:t>
    </dgm:pt>
    <dgm:pt modelId="{ED33069C-471F-41C7-9559-9DCD8C17BFEA}" type="parTrans" cxnId="{99755F5A-A85C-46C5-B3AA-75CA0C1E4CDB}">
      <dgm:prSet/>
      <dgm:spPr/>
      <dgm:t>
        <a:bodyPr/>
        <a:lstStyle/>
        <a:p>
          <a:endParaRPr lang="en-US"/>
        </a:p>
      </dgm:t>
    </dgm:pt>
    <dgm:pt modelId="{AB7EEB89-4957-42EB-8BE9-81C2F891ED52}" type="sibTrans" cxnId="{99755F5A-A85C-46C5-B3AA-75CA0C1E4CDB}">
      <dgm:prSet/>
      <dgm:spPr/>
      <dgm:t>
        <a:bodyPr/>
        <a:lstStyle/>
        <a:p>
          <a:endParaRPr lang="en-US"/>
        </a:p>
      </dgm:t>
    </dgm:pt>
    <dgm:pt modelId="{626BD294-9D2A-45E9-ACAB-59F6F712316A}">
      <dgm:prSet phldrT="[Text]"/>
      <dgm:spPr/>
      <dgm:t>
        <a:bodyPr/>
        <a:lstStyle/>
        <a:p>
          <a:r>
            <a:rPr lang="en-US" b="1" dirty="0" smtClean="0"/>
            <a:t>14 Day </a:t>
          </a:r>
          <a:endParaRPr lang="en-US" b="1" dirty="0"/>
        </a:p>
      </dgm:t>
    </dgm:pt>
    <dgm:pt modelId="{97255140-1F2A-41CC-B3CA-549AD4BFF0AC}" type="parTrans" cxnId="{F648200E-36F1-47EE-8465-FD5DCE5EEBF3}">
      <dgm:prSet/>
      <dgm:spPr/>
      <dgm:t>
        <a:bodyPr/>
        <a:lstStyle/>
        <a:p>
          <a:endParaRPr lang="en-US"/>
        </a:p>
      </dgm:t>
    </dgm:pt>
    <dgm:pt modelId="{F2038162-A9E1-4FE0-AA4E-04B492BC60BC}" type="sibTrans" cxnId="{F648200E-36F1-47EE-8465-FD5DCE5EEBF3}">
      <dgm:prSet/>
      <dgm:spPr/>
      <dgm:t>
        <a:bodyPr/>
        <a:lstStyle/>
        <a:p>
          <a:endParaRPr lang="en-US"/>
        </a:p>
      </dgm:t>
    </dgm:pt>
    <dgm:pt modelId="{C9B82EEE-ABB6-483B-BA01-0DA2C807431D}">
      <dgm:prSet phldrT="[Text]"/>
      <dgm:spPr/>
      <dgm:t>
        <a:bodyPr/>
        <a:lstStyle/>
        <a:p>
          <a:r>
            <a:rPr lang="en-US" b="1" dirty="0" smtClean="0"/>
            <a:t>30 Day</a:t>
          </a:r>
          <a:endParaRPr lang="en-US" b="1" dirty="0"/>
        </a:p>
      </dgm:t>
    </dgm:pt>
    <dgm:pt modelId="{BA7472C2-C1FE-484D-A6B0-5540A42A872F}" type="parTrans" cxnId="{7695079F-32D8-436A-9E66-A52BF45FA1BF}">
      <dgm:prSet/>
      <dgm:spPr/>
      <dgm:t>
        <a:bodyPr/>
        <a:lstStyle/>
        <a:p>
          <a:endParaRPr lang="en-US"/>
        </a:p>
      </dgm:t>
    </dgm:pt>
    <dgm:pt modelId="{391FE0AC-0F23-47D1-B187-BB369CC80A96}" type="sibTrans" cxnId="{7695079F-32D8-436A-9E66-A52BF45FA1BF}">
      <dgm:prSet/>
      <dgm:spPr/>
      <dgm:t>
        <a:bodyPr/>
        <a:lstStyle/>
        <a:p>
          <a:endParaRPr lang="en-US"/>
        </a:p>
      </dgm:t>
    </dgm:pt>
    <dgm:pt modelId="{75D56DAC-E5DB-472E-93ED-7DEABC88E93E}">
      <dgm:prSet/>
      <dgm:spPr/>
      <dgm:t>
        <a:bodyPr/>
        <a:lstStyle/>
        <a:p>
          <a:r>
            <a:rPr lang="en-US" b="1" dirty="0" smtClean="0"/>
            <a:t>60 Day</a:t>
          </a:r>
          <a:endParaRPr lang="en-US" b="1" dirty="0"/>
        </a:p>
      </dgm:t>
    </dgm:pt>
    <dgm:pt modelId="{7F3DC500-4AA6-4E6E-B9C1-0E74CFE62AC6}" type="parTrans" cxnId="{F2DB873E-DD6B-4079-B780-1DFF9F5FD92A}">
      <dgm:prSet/>
      <dgm:spPr/>
      <dgm:t>
        <a:bodyPr/>
        <a:lstStyle/>
        <a:p>
          <a:endParaRPr lang="en-US"/>
        </a:p>
      </dgm:t>
    </dgm:pt>
    <dgm:pt modelId="{566B0A9C-4957-45D5-8C5C-4333C667F5D4}" type="sibTrans" cxnId="{F2DB873E-DD6B-4079-B780-1DFF9F5FD92A}">
      <dgm:prSet/>
      <dgm:spPr/>
      <dgm:t>
        <a:bodyPr/>
        <a:lstStyle/>
        <a:p>
          <a:endParaRPr lang="en-US"/>
        </a:p>
      </dgm:t>
    </dgm:pt>
    <dgm:pt modelId="{D6088709-C03A-4B34-ADA1-B32792254047}">
      <dgm:prSet/>
      <dgm:spPr/>
      <dgm:t>
        <a:bodyPr/>
        <a:lstStyle/>
        <a:p>
          <a:r>
            <a:rPr lang="en-US" b="1" dirty="0" smtClean="0"/>
            <a:t>90 Day</a:t>
          </a:r>
          <a:endParaRPr lang="en-US" b="1" dirty="0"/>
        </a:p>
      </dgm:t>
    </dgm:pt>
    <dgm:pt modelId="{18A62D33-7392-4B5C-A820-CEAED5341A16}" type="parTrans" cxnId="{A9515F95-506F-43BC-B31D-5C8B17ABCED0}">
      <dgm:prSet/>
      <dgm:spPr/>
      <dgm:t>
        <a:bodyPr/>
        <a:lstStyle/>
        <a:p>
          <a:endParaRPr lang="en-US"/>
        </a:p>
      </dgm:t>
    </dgm:pt>
    <dgm:pt modelId="{BB10B27A-44E1-4773-B44E-0F74521A0565}" type="sibTrans" cxnId="{A9515F95-506F-43BC-B31D-5C8B17ABCED0}">
      <dgm:prSet/>
      <dgm:spPr/>
      <dgm:t>
        <a:bodyPr/>
        <a:lstStyle/>
        <a:p>
          <a:endParaRPr lang="en-US"/>
        </a:p>
      </dgm:t>
    </dgm:pt>
    <dgm:pt modelId="{F5E70691-90CD-4DDC-83D6-54519E1F6352}" type="pres">
      <dgm:prSet presAssocID="{82E48482-3C41-4D68-A9C2-9B5D89AC3CE2}" presName="rootnode" presStyleCnt="0">
        <dgm:presLayoutVars>
          <dgm:chMax/>
          <dgm:chPref/>
          <dgm:dir/>
          <dgm:animLvl val="lvl"/>
        </dgm:presLayoutVars>
      </dgm:prSet>
      <dgm:spPr/>
      <dgm:t>
        <a:bodyPr/>
        <a:lstStyle/>
        <a:p>
          <a:endParaRPr lang="en-US"/>
        </a:p>
      </dgm:t>
    </dgm:pt>
    <dgm:pt modelId="{3A2B58C9-6A8A-4575-BA8A-27498420BFFB}" type="pres">
      <dgm:prSet presAssocID="{01F243CE-C32A-41F4-A74F-F425767408C6}" presName="composite" presStyleCnt="0"/>
      <dgm:spPr/>
    </dgm:pt>
    <dgm:pt modelId="{F2482F84-B821-43CE-B127-4DA167190C8E}" type="pres">
      <dgm:prSet presAssocID="{01F243CE-C32A-41F4-A74F-F425767408C6}" presName="LShape" presStyleLbl="alignNode1" presStyleIdx="0" presStyleCnt="9"/>
      <dgm:spPr/>
    </dgm:pt>
    <dgm:pt modelId="{B61F25DA-1F53-44B1-8014-D338352340AA}" type="pres">
      <dgm:prSet presAssocID="{01F243CE-C32A-41F4-A74F-F425767408C6}" presName="ParentText" presStyleLbl="revTx" presStyleIdx="0" presStyleCnt="5">
        <dgm:presLayoutVars>
          <dgm:chMax val="0"/>
          <dgm:chPref val="0"/>
          <dgm:bulletEnabled val="1"/>
        </dgm:presLayoutVars>
      </dgm:prSet>
      <dgm:spPr/>
      <dgm:t>
        <a:bodyPr/>
        <a:lstStyle/>
        <a:p>
          <a:endParaRPr lang="en-US"/>
        </a:p>
      </dgm:t>
    </dgm:pt>
    <dgm:pt modelId="{FE0286B0-5E42-4915-9505-9346777CA24E}" type="pres">
      <dgm:prSet presAssocID="{01F243CE-C32A-41F4-A74F-F425767408C6}" presName="Triangle" presStyleLbl="alignNode1" presStyleIdx="1" presStyleCnt="9"/>
      <dgm:spPr/>
    </dgm:pt>
    <dgm:pt modelId="{58F2C02E-281C-4390-88AA-34530C66177E}" type="pres">
      <dgm:prSet presAssocID="{AB7EEB89-4957-42EB-8BE9-81C2F891ED52}" presName="sibTrans" presStyleCnt="0"/>
      <dgm:spPr/>
    </dgm:pt>
    <dgm:pt modelId="{5BA80466-FA56-4D3B-912D-5054FE616584}" type="pres">
      <dgm:prSet presAssocID="{AB7EEB89-4957-42EB-8BE9-81C2F891ED52}" presName="space" presStyleCnt="0"/>
      <dgm:spPr/>
    </dgm:pt>
    <dgm:pt modelId="{F080F2F8-0C37-4781-8C59-131F593D2E18}" type="pres">
      <dgm:prSet presAssocID="{626BD294-9D2A-45E9-ACAB-59F6F712316A}" presName="composite" presStyleCnt="0"/>
      <dgm:spPr/>
    </dgm:pt>
    <dgm:pt modelId="{7EFF11E6-0C9F-45E2-84C0-83ADB5393ACA}" type="pres">
      <dgm:prSet presAssocID="{626BD294-9D2A-45E9-ACAB-59F6F712316A}" presName="LShape" presStyleLbl="alignNode1" presStyleIdx="2" presStyleCnt="9"/>
      <dgm:spPr/>
    </dgm:pt>
    <dgm:pt modelId="{8C43F517-A419-47E8-8550-826E303A3337}" type="pres">
      <dgm:prSet presAssocID="{626BD294-9D2A-45E9-ACAB-59F6F712316A}" presName="ParentText" presStyleLbl="revTx" presStyleIdx="1" presStyleCnt="5">
        <dgm:presLayoutVars>
          <dgm:chMax val="0"/>
          <dgm:chPref val="0"/>
          <dgm:bulletEnabled val="1"/>
        </dgm:presLayoutVars>
      </dgm:prSet>
      <dgm:spPr/>
      <dgm:t>
        <a:bodyPr/>
        <a:lstStyle/>
        <a:p>
          <a:endParaRPr lang="en-US"/>
        </a:p>
      </dgm:t>
    </dgm:pt>
    <dgm:pt modelId="{408F99E9-7018-4B47-BAC9-D228DB0CC3EC}" type="pres">
      <dgm:prSet presAssocID="{626BD294-9D2A-45E9-ACAB-59F6F712316A}" presName="Triangle" presStyleLbl="alignNode1" presStyleIdx="3" presStyleCnt="9"/>
      <dgm:spPr/>
    </dgm:pt>
    <dgm:pt modelId="{2CAF69C6-1BB5-44FB-A8FD-1B7FCD08F0C7}" type="pres">
      <dgm:prSet presAssocID="{F2038162-A9E1-4FE0-AA4E-04B492BC60BC}" presName="sibTrans" presStyleCnt="0"/>
      <dgm:spPr/>
    </dgm:pt>
    <dgm:pt modelId="{BEEC8EC6-DE82-47FD-B5F3-05C015481CAB}" type="pres">
      <dgm:prSet presAssocID="{F2038162-A9E1-4FE0-AA4E-04B492BC60BC}" presName="space" presStyleCnt="0"/>
      <dgm:spPr/>
    </dgm:pt>
    <dgm:pt modelId="{A4CA84BC-FEC8-4CD3-86F9-BCF707DE3489}" type="pres">
      <dgm:prSet presAssocID="{C9B82EEE-ABB6-483B-BA01-0DA2C807431D}" presName="composite" presStyleCnt="0"/>
      <dgm:spPr/>
    </dgm:pt>
    <dgm:pt modelId="{7AA4F7B9-7F39-413D-9A0C-C72C5F3D68DF}" type="pres">
      <dgm:prSet presAssocID="{C9B82EEE-ABB6-483B-BA01-0DA2C807431D}" presName="LShape" presStyleLbl="alignNode1" presStyleIdx="4" presStyleCnt="9"/>
      <dgm:spPr/>
    </dgm:pt>
    <dgm:pt modelId="{E6B1A4B7-1D7F-41B0-B8C2-97E086AF9909}" type="pres">
      <dgm:prSet presAssocID="{C9B82EEE-ABB6-483B-BA01-0DA2C807431D}" presName="ParentText" presStyleLbl="revTx" presStyleIdx="2" presStyleCnt="5" custScaleX="100630" custScaleY="104987">
        <dgm:presLayoutVars>
          <dgm:chMax val="0"/>
          <dgm:chPref val="0"/>
          <dgm:bulletEnabled val="1"/>
        </dgm:presLayoutVars>
      </dgm:prSet>
      <dgm:spPr/>
      <dgm:t>
        <a:bodyPr/>
        <a:lstStyle/>
        <a:p>
          <a:endParaRPr lang="en-US"/>
        </a:p>
      </dgm:t>
    </dgm:pt>
    <dgm:pt modelId="{E0AADE4F-B84D-4084-9A83-A1D904B76670}" type="pres">
      <dgm:prSet presAssocID="{C9B82EEE-ABB6-483B-BA01-0DA2C807431D}" presName="Triangle" presStyleLbl="alignNode1" presStyleIdx="5" presStyleCnt="9"/>
      <dgm:spPr/>
    </dgm:pt>
    <dgm:pt modelId="{3A96832E-367C-46A6-B94C-71F81583031F}" type="pres">
      <dgm:prSet presAssocID="{391FE0AC-0F23-47D1-B187-BB369CC80A96}" presName="sibTrans" presStyleCnt="0"/>
      <dgm:spPr/>
    </dgm:pt>
    <dgm:pt modelId="{38A32651-DB47-4572-B241-DDC99E524420}" type="pres">
      <dgm:prSet presAssocID="{391FE0AC-0F23-47D1-B187-BB369CC80A96}" presName="space" presStyleCnt="0"/>
      <dgm:spPr/>
    </dgm:pt>
    <dgm:pt modelId="{555D023D-6C41-4323-8D03-7C1A262AD528}" type="pres">
      <dgm:prSet presAssocID="{75D56DAC-E5DB-472E-93ED-7DEABC88E93E}" presName="composite" presStyleCnt="0"/>
      <dgm:spPr/>
    </dgm:pt>
    <dgm:pt modelId="{D46AF313-8EF1-48B2-A068-07C34A31B3E0}" type="pres">
      <dgm:prSet presAssocID="{75D56DAC-E5DB-472E-93ED-7DEABC88E93E}" presName="LShape" presStyleLbl="alignNode1" presStyleIdx="6" presStyleCnt="9"/>
      <dgm:spPr/>
    </dgm:pt>
    <dgm:pt modelId="{2FEAD1FC-8A34-423B-AE10-609A09B6CF0B}" type="pres">
      <dgm:prSet presAssocID="{75D56DAC-E5DB-472E-93ED-7DEABC88E93E}" presName="ParentText" presStyleLbl="revTx" presStyleIdx="3" presStyleCnt="5">
        <dgm:presLayoutVars>
          <dgm:chMax val="0"/>
          <dgm:chPref val="0"/>
          <dgm:bulletEnabled val="1"/>
        </dgm:presLayoutVars>
      </dgm:prSet>
      <dgm:spPr/>
      <dgm:t>
        <a:bodyPr/>
        <a:lstStyle/>
        <a:p>
          <a:endParaRPr lang="en-US"/>
        </a:p>
      </dgm:t>
    </dgm:pt>
    <dgm:pt modelId="{D5A7E136-3512-4632-9DF6-D1D9E565CBD9}" type="pres">
      <dgm:prSet presAssocID="{75D56DAC-E5DB-472E-93ED-7DEABC88E93E}" presName="Triangle" presStyleLbl="alignNode1" presStyleIdx="7" presStyleCnt="9"/>
      <dgm:spPr/>
    </dgm:pt>
    <dgm:pt modelId="{67134248-4778-4385-BF79-BCE4DE64AD45}" type="pres">
      <dgm:prSet presAssocID="{566B0A9C-4957-45D5-8C5C-4333C667F5D4}" presName="sibTrans" presStyleCnt="0"/>
      <dgm:spPr/>
    </dgm:pt>
    <dgm:pt modelId="{11248BF4-D5D3-4B15-9F1B-760BC89021D4}" type="pres">
      <dgm:prSet presAssocID="{566B0A9C-4957-45D5-8C5C-4333C667F5D4}" presName="space" presStyleCnt="0"/>
      <dgm:spPr/>
    </dgm:pt>
    <dgm:pt modelId="{4D681270-5081-4614-A406-9B294758AA43}" type="pres">
      <dgm:prSet presAssocID="{D6088709-C03A-4B34-ADA1-B32792254047}" presName="composite" presStyleCnt="0"/>
      <dgm:spPr/>
    </dgm:pt>
    <dgm:pt modelId="{78A17144-EA5C-418F-945B-3B94F729264D}" type="pres">
      <dgm:prSet presAssocID="{D6088709-C03A-4B34-ADA1-B32792254047}" presName="LShape" presStyleLbl="alignNode1" presStyleIdx="8" presStyleCnt="9"/>
      <dgm:spPr/>
    </dgm:pt>
    <dgm:pt modelId="{8C18E32D-E776-47E5-98E3-9A6253ABA579}" type="pres">
      <dgm:prSet presAssocID="{D6088709-C03A-4B34-ADA1-B32792254047}" presName="ParentText" presStyleLbl="revTx" presStyleIdx="4" presStyleCnt="5">
        <dgm:presLayoutVars>
          <dgm:chMax val="0"/>
          <dgm:chPref val="0"/>
          <dgm:bulletEnabled val="1"/>
        </dgm:presLayoutVars>
      </dgm:prSet>
      <dgm:spPr/>
      <dgm:t>
        <a:bodyPr/>
        <a:lstStyle/>
        <a:p>
          <a:endParaRPr lang="en-US"/>
        </a:p>
      </dgm:t>
    </dgm:pt>
  </dgm:ptLst>
  <dgm:cxnLst>
    <dgm:cxn modelId="{99755F5A-A85C-46C5-B3AA-75CA0C1E4CDB}" srcId="{82E48482-3C41-4D68-A9C2-9B5D89AC3CE2}" destId="{01F243CE-C32A-41F4-A74F-F425767408C6}" srcOrd="0" destOrd="0" parTransId="{ED33069C-471F-41C7-9559-9DCD8C17BFEA}" sibTransId="{AB7EEB89-4957-42EB-8BE9-81C2F891ED52}"/>
    <dgm:cxn modelId="{A9515F95-506F-43BC-B31D-5C8B17ABCED0}" srcId="{82E48482-3C41-4D68-A9C2-9B5D89AC3CE2}" destId="{D6088709-C03A-4B34-ADA1-B32792254047}" srcOrd="4" destOrd="0" parTransId="{18A62D33-7392-4B5C-A820-CEAED5341A16}" sibTransId="{BB10B27A-44E1-4773-B44E-0F74521A0565}"/>
    <dgm:cxn modelId="{7695079F-32D8-436A-9E66-A52BF45FA1BF}" srcId="{82E48482-3C41-4D68-A9C2-9B5D89AC3CE2}" destId="{C9B82EEE-ABB6-483B-BA01-0DA2C807431D}" srcOrd="2" destOrd="0" parTransId="{BA7472C2-C1FE-484D-A6B0-5540A42A872F}" sibTransId="{391FE0AC-0F23-47D1-B187-BB369CC80A96}"/>
    <dgm:cxn modelId="{4F97C3AF-223B-4C6D-B793-E4461B99910B}" type="presOf" srcId="{626BD294-9D2A-45E9-ACAB-59F6F712316A}" destId="{8C43F517-A419-47E8-8550-826E303A3337}" srcOrd="0" destOrd="0" presId="urn:microsoft.com/office/officeart/2009/3/layout/StepUpProcess"/>
    <dgm:cxn modelId="{3F508A83-9782-4E5B-9147-AC202832A411}" type="presOf" srcId="{82E48482-3C41-4D68-A9C2-9B5D89AC3CE2}" destId="{F5E70691-90CD-4DDC-83D6-54519E1F6352}" srcOrd="0" destOrd="0" presId="urn:microsoft.com/office/officeart/2009/3/layout/StepUpProcess"/>
    <dgm:cxn modelId="{727AA079-EAF2-4161-9A3A-1390A9675703}" type="presOf" srcId="{75D56DAC-E5DB-472E-93ED-7DEABC88E93E}" destId="{2FEAD1FC-8A34-423B-AE10-609A09B6CF0B}" srcOrd="0" destOrd="0" presId="urn:microsoft.com/office/officeart/2009/3/layout/StepUpProcess"/>
    <dgm:cxn modelId="{F2DB873E-DD6B-4079-B780-1DFF9F5FD92A}" srcId="{82E48482-3C41-4D68-A9C2-9B5D89AC3CE2}" destId="{75D56DAC-E5DB-472E-93ED-7DEABC88E93E}" srcOrd="3" destOrd="0" parTransId="{7F3DC500-4AA6-4E6E-B9C1-0E74CFE62AC6}" sibTransId="{566B0A9C-4957-45D5-8C5C-4333C667F5D4}"/>
    <dgm:cxn modelId="{F648200E-36F1-47EE-8465-FD5DCE5EEBF3}" srcId="{82E48482-3C41-4D68-A9C2-9B5D89AC3CE2}" destId="{626BD294-9D2A-45E9-ACAB-59F6F712316A}" srcOrd="1" destOrd="0" parTransId="{97255140-1F2A-41CC-B3CA-549AD4BFF0AC}" sibTransId="{F2038162-A9E1-4FE0-AA4E-04B492BC60BC}"/>
    <dgm:cxn modelId="{75118282-17F5-4930-96FF-D72F7FB24020}" type="presOf" srcId="{C9B82EEE-ABB6-483B-BA01-0DA2C807431D}" destId="{E6B1A4B7-1D7F-41B0-B8C2-97E086AF9909}" srcOrd="0" destOrd="0" presId="urn:microsoft.com/office/officeart/2009/3/layout/StepUpProcess"/>
    <dgm:cxn modelId="{9AF8041B-92E0-49ED-AF27-7BEE8EFADA9F}" type="presOf" srcId="{D6088709-C03A-4B34-ADA1-B32792254047}" destId="{8C18E32D-E776-47E5-98E3-9A6253ABA579}" srcOrd="0" destOrd="0" presId="urn:microsoft.com/office/officeart/2009/3/layout/StepUpProcess"/>
    <dgm:cxn modelId="{9ABAC99B-A055-4638-A6CA-670E8B07A954}" type="presOf" srcId="{01F243CE-C32A-41F4-A74F-F425767408C6}" destId="{B61F25DA-1F53-44B1-8014-D338352340AA}" srcOrd="0" destOrd="0" presId="urn:microsoft.com/office/officeart/2009/3/layout/StepUpProcess"/>
    <dgm:cxn modelId="{33B19BDF-07CA-40B6-9F06-EF95E1657A28}" type="presParOf" srcId="{F5E70691-90CD-4DDC-83D6-54519E1F6352}" destId="{3A2B58C9-6A8A-4575-BA8A-27498420BFFB}" srcOrd="0" destOrd="0" presId="urn:microsoft.com/office/officeart/2009/3/layout/StepUpProcess"/>
    <dgm:cxn modelId="{0A25104B-E0DE-419D-B7B3-2DCE7F9BCC65}" type="presParOf" srcId="{3A2B58C9-6A8A-4575-BA8A-27498420BFFB}" destId="{F2482F84-B821-43CE-B127-4DA167190C8E}" srcOrd="0" destOrd="0" presId="urn:microsoft.com/office/officeart/2009/3/layout/StepUpProcess"/>
    <dgm:cxn modelId="{DB76D411-B878-47C7-8D58-F3479A71AD09}" type="presParOf" srcId="{3A2B58C9-6A8A-4575-BA8A-27498420BFFB}" destId="{B61F25DA-1F53-44B1-8014-D338352340AA}" srcOrd="1" destOrd="0" presId="urn:microsoft.com/office/officeart/2009/3/layout/StepUpProcess"/>
    <dgm:cxn modelId="{1B4C794D-C541-4B71-96E6-F2B4F3282FD9}" type="presParOf" srcId="{3A2B58C9-6A8A-4575-BA8A-27498420BFFB}" destId="{FE0286B0-5E42-4915-9505-9346777CA24E}" srcOrd="2" destOrd="0" presId="urn:microsoft.com/office/officeart/2009/3/layout/StepUpProcess"/>
    <dgm:cxn modelId="{7F99D8AB-36DC-48BD-A4AB-8E3D420D644B}" type="presParOf" srcId="{F5E70691-90CD-4DDC-83D6-54519E1F6352}" destId="{58F2C02E-281C-4390-88AA-34530C66177E}" srcOrd="1" destOrd="0" presId="urn:microsoft.com/office/officeart/2009/3/layout/StepUpProcess"/>
    <dgm:cxn modelId="{CBC26DED-8C39-4311-B31B-4439DE2C4B2D}" type="presParOf" srcId="{58F2C02E-281C-4390-88AA-34530C66177E}" destId="{5BA80466-FA56-4D3B-912D-5054FE616584}" srcOrd="0" destOrd="0" presId="urn:microsoft.com/office/officeart/2009/3/layout/StepUpProcess"/>
    <dgm:cxn modelId="{C0869931-97AE-4540-B18B-FC8E4736036B}" type="presParOf" srcId="{F5E70691-90CD-4DDC-83D6-54519E1F6352}" destId="{F080F2F8-0C37-4781-8C59-131F593D2E18}" srcOrd="2" destOrd="0" presId="urn:microsoft.com/office/officeart/2009/3/layout/StepUpProcess"/>
    <dgm:cxn modelId="{1178F169-0FFF-4112-8020-8B256F33CEFF}" type="presParOf" srcId="{F080F2F8-0C37-4781-8C59-131F593D2E18}" destId="{7EFF11E6-0C9F-45E2-84C0-83ADB5393ACA}" srcOrd="0" destOrd="0" presId="urn:microsoft.com/office/officeart/2009/3/layout/StepUpProcess"/>
    <dgm:cxn modelId="{92A3D5D0-080B-46BD-83DA-BA7CDE39F4BA}" type="presParOf" srcId="{F080F2F8-0C37-4781-8C59-131F593D2E18}" destId="{8C43F517-A419-47E8-8550-826E303A3337}" srcOrd="1" destOrd="0" presId="urn:microsoft.com/office/officeart/2009/3/layout/StepUpProcess"/>
    <dgm:cxn modelId="{9B07F903-EC06-4A05-8A35-830C1F55EDA7}" type="presParOf" srcId="{F080F2F8-0C37-4781-8C59-131F593D2E18}" destId="{408F99E9-7018-4B47-BAC9-D228DB0CC3EC}" srcOrd="2" destOrd="0" presId="urn:microsoft.com/office/officeart/2009/3/layout/StepUpProcess"/>
    <dgm:cxn modelId="{E0DF0D96-F2CB-409D-9568-95ED8E94B8C3}" type="presParOf" srcId="{F5E70691-90CD-4DDC-83D6-54519E1F6352}" destId="{2CAF69C6-1BB5-44FB-A8FD-1B7FCD08F0C7}" srcOrd="3" destOrd="0" presId="urn:microsoft.com/office/officeart/2009/3/layout/StepUpProcess"/>
    <dgm:cxn modelId="{42D77D99-7E13-4211-B51B-2B2102B7B30D}" type="presParOf" srcId="{2CAF69C6-1BB5-44FB-A8FD-1B7FCD08F0C7}" destId="{BEEC8EC6-DE82-47FD-B5F3-05C015481CAB}" srcOrd="0" destOrd="0" presId="urn:microsoft.com/office/officeart/2009/3/layout/StepUpProcess"/>
    <dgm:cxn modelId="{BD275CE1-A38D-46E9-9A69-F4DFC90C15CF}" type="presParOf" srcId="{F5E70691-90CD-4DDC-83D6-54519E1F6352}" destId="{A4CA84BC-FEC8-4CD3-86F9-BCF707DE3489}" srcOrd="4" destOrd="0" presId="urn:microsoft.com/office/officeart/2009/3/layout/StepUpProcess"/>
    <dgm:cxn modelId="{2AE3BC8E-9A3E-488B-AF6B-FC38537E938B}" type="presParOf" srcId="{A4CA84BC-FEC8-4CD3-86F9-BCF707DE3489}" destId="{7AA4F7B9-7F39-413D-9A0C-C72C5F3D68DF}" srcOrd="0" destOrd="0" presId="urn:microsoft.com/office/officeart/2009/3/layout/StepUpProcess"/>
    <dgm:cxn modelId="{513BD5C8-4A59-46DA-9220-101673B83F63}" type="presParOf" srcId="{A4CA84BC-FEC8-4CD3-86F9-BCF707DE3489}" destId="{E6B1A4B7-1D7F-41B0-B8C2-97E086AF9909}" srcOrd="1" destOrd="0" presId="urn:microsoft.com/office/officeart/2009/3/layout/StepUpProcess"/>
    <dgm:cxn modelId="{7E222F94-B50F-4BF1-BE47-EF66E494915C}" type="presParOf" srcId="{A4CA84BC-FEC8-4CD3-86F9-BCF707DE3489}" destId="{E0AADE4F-B84D-4084-9A83-A1D904B76670}" srcOrd="2" destOrd="0" presId="urn:microsoft.com/office/officeart/2009/3/layout/StepUpProcess"/>
    <dgm:cxn modelId="{B40D6122-CD9A-429D-AA5E-496E9FAC1F37}" type="presParOf" srcId="{F5E70691-90CD-4DDC-83D6-54519E1F6352}" destId="{3A96832E-367C-46A6-B94C-71F81583031F}" srcOrd="5" destOrd="0" presId="urn:microsoft.com/office/officeart/2009/3/layout/StepUpProcess"/>
    <dgm:cxn modelId="{8018117B-EEEA-4EC9-A1F4-AFB0D89A229E}" type="presParOf" srcId="{3A96832E-367C-46A6-B94C-71F81583031F}" destId="{38A32651-DB47-4572-B241-DDC99E524420}" srcOrd="0" destOrd="0" presId="urn:microsoft.com/office/officeart/2009/3/layout/StepUpProcess"/>
    <dgm:cxn modelId="{7F8CEB54-AD5A-449D-9AFF-6CADED5DEAE3}" type="presParOf" srcId="{F5E70691-90CD-4DDC-83D6-54519E1F6352}" destId="{555D023D-6C41-4323-8D03-7C1A262AD528}" srcOrd="6" destOrd="0" presId="urn:microsoft.com/office/officeart/2009/3/layout/StepUpProcess"/>
    <dgm:cxn modelId="{4D7120CD-E72A-48BF-87CC-8028D65C53F6}" type="presParOf" srcId="{555D023D-6C41-4323-8D03-7C1A262AD528}" destId="{D46AF313-8EF1-48B2-A068-07C34A31B3E0}" srcOrd="0" destOrd="0" presId="urn:microsoft.com/office/officeart/2009/3/layout/StepUpProcess"/>
    <dgm:cxn modelId="{90BF12B2-12F8-4502-A27F-54E076EF3925}" type="presParOf" srcId="{555D023D-6C41-4323-8D03-7C1A262AD528}" destId="{2FEAD1FC-8A34-423B-AE10-609A09B6CF0B}" srcOrd="1" destOrd="0" presId="urn:microsoft.com/office/officeart/2009/3/layout/StepUpProcess"/>
    <dgm:cxn modelId="{3A1EA987-D2B8-49AF-A443-A441D0441887}" type="presParOf" srcId="{555D023D-6C41-4323-8D03-7C1A262AD528}" destId="{D5A7E136-3512-4632-9DF6-D1D9E565CBD9}" srcOrd="2" destOrd="0" presId="urn:microsoft.com/office/officeart/2009/3/layout/StepUpProcess"/>
    <dgm:cxn modelId="{41527E97-3CBF-41AE-9742-12DD363AB423}" type="presParOf" srcId="{F5E70691-90CD-4DDC-83D6-54519E1F6352}" destId="{67134248-4778-4385-BF79-BCE4DE64AD45}" srcOrd="7" destOrd="0" presId="urn:microsoft.com/office/officeart/2009/3/layout/StepUpProcess"/>
    <dgm:cxn modelId="{71BBE62D-8FC9-45BA-99BF-4948AA97B072}" type="presParOf" srcId="{67134248-4778-4385-BF79-BCE4DE64AD45}" destId="{11248BF4-D5D3-4B15-9F1B-760BC89021D4}" srcOrd="0" destOrd="0" presId="urn:microsoft.com/office/officeart/2009/3/layout/StepUpProcess"/>
    <dgm:cxn modelId="{C14206AD-ECB2-4609-A4E0-D1DA03C81445}" type="presParOf" srcId="{F5E70691-90CD-4DDC-83D6-54519E1F6352}" destId="{4D681270-5081-4614-A406-9B294758AA43}" srcOrd="8" destOrd="0" presId="urn:microsoft.com/office/officeart/2009/3/layout/StepUpProcess"/>
    <dgm:cxn modelId="{CB878487-1F24-4485-9A8C-8261F50D5702}" type="presParOf" srcId="{4D681270-5081-4614-A406-9B294758AA43}" destId="{78A17144-EA5C-418F-945B-3B94F729264D}" srcOrd="0" destOrd="0" presId="urn:microsoft.com/office/officeart/2009/3/layout/StepUpProcess"/>
    <dgm:cxn modelId="{82BA3222-02CB-49CE-BF0F-584FB30080B3}" type="presParOf" srcId="{4D681270-5081-4614-A406-9B294758AA43}" destId="{8C18E32D-E776-47E5-98E3-9A6253ABA579}"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82F84-B821-43CE-B127-4DA167190C8E}">
      <dsp:nvSpPr>
        <dsp:cNvPr id="0" name=""/>
        <dsp:cNvSpPr/>
      </dsp:nvSpPr>
      <dsp:spPr>
        <a:xfrm rot="5400000">
          <a:off x="306733" y="2633299"/>
          <a:ext cx="908885" cy="1512364"/>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F25DA-1F53-44B1-8014-D338352340AA}">
      <dsp:nvSpPr>
        <dsp:cNvPr id="0" name=""/>
        <dsp:cNvSpPr/>
      </dsp:nvSpPr>
      <dsp:spPr>
        <a:xfrm>
          <a:off x="17094" y="3085171"/>
          <a:ext cx="1641217" cy="1196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 Admission   </a:t>
          </a:r>
        </a:p>
      </dsp:txBody>
      <dsp:txXfrm>
        <a:off x="17094" y="3085171"/>
        <a:ext cx="1641217" cy="1196828"/>
      </dsp:txXfrm>
    </dsp:sp>
    <dsp:sp modelId="{FE0286B0-5E42-4915-9505-9346777CA24E}">
      <dsp:nvSpPr>
        <dsp:cNvPr id="0" name=""/>
        <dsp:cNvSpPr/>
      </dsp:nvSpPr>
      <dsp:spPr>
        <a:xfrm>
          <a:off x="1262771" y="2521957"/>
          <a:ext cx="257617" cy="257617"/>
        </a:xfrm>
        <a:prstGeom prst="triangle">
          <a:avLst>
            <a:gd name="adj" fmla="val 100000"/>
          </a:avLst>
        </a:prstGeom>
        <a:solidFill>
          <a:schemeClr val="accent3">
            <a:hueOff val="-1048684"/>
            <a:satOff val="-3140"/>
            <a:lumOff val="-392"/>
            <a:alphaOff val="0"/>
          </a:schemeClr>
        </a:solidFill>
        <a:ln w="12700" cap="flat" cmpd="sng" algn="ctr">
          <a:solidFill>
            <a:schemeClr val="accent3">
              <a:hueOff val="-1048684"/>
              <a:satOff val="-3140"/>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F11E6-0C9F-45E2-84C0-83ADB5393ACA}">
      <dsp:nvSpPr>
        <dsp:cNvPr id="0" name=""/>
        <dsp:cNvSpPr/>
      </dsp:nvSpPr>
      <dsp:spPr>
        <a:xfrm rot="5400000">
          <a:off x="2125950" y="2219690"/>
          <a:ext cx="908885" cy="1512364"/>
        </a:xfrm>
        <a:prstGeom prst="corner">
          <a:avLst>
            <a:gd name="adj1" fmla="val 16120"/>
            <a:gd name="adj2" fmla="val 16110"/>
          </a:avLst>
        </a:prstGeom>
        <a:solidFill>
          <a:schemeClr val="accent3">
            <a:hueOff val="-2097367"/>
            <a:satOff val="-6280"/>
            <a:lumOff val="-784"/>
            <a:alphaOff val="0"/>
          </a:schemeClr>
        </a:solidFill>
        <a:ln w="12700" cap="flat" cmpd="sng" algn="ctr">
          <a:solidFill>
            <a:schemeClr val="accent3">
              <a:hueOff val="-2097367"/>
              <a:satOff val="-6280"/>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3F517-A419-47E8-8550-826E303A3337}">
      <dsp:nvSpPr>
        <dsp:cNvPr id="0" name=""/>
        <dsp:cNvSpPr/>
      </dsp:nvSpPr>
      <dsp:spPr>
        <a:xfrm>
          <a:off x="1814397" y="2671561"/>
          <a:ext cx="1685045" cy="1196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  Quarterly</a:t>
          </a:r>
        </a:p>
        <a:p>
          <a:pPr lvl="0" algn="l" defTabSz="1066800">
            <a:lnSpc>
              <a:spcPct val="90000"/>
            </a:lnSpc>
            <a:spcBef>
              <a:spcPct val="0"/>
            </a:spcBef>
            <a:spcAft>
              <a:spcPct val="35000"/>
            </a:spcAft>
          </a:pPr>
          <a:r>
            <a:rPr lang="en-US" sz="2400" b="1" kern="1200" dirty="0" smtClean="0"/>
            <a:t>  Not &gt;92 Days</a:t>
          </a:r>
          <a:endParaRPr lang="en-US" sz="2400" b="1" kern="1200" dirty="0"/>
        </a:p>
      </dsp:txBody>
      <dsp:txXfrm>
        <a:off x="1814397" y="2671561"/>
        <a:ext cx="1685045" cy="1196828"/>
      </dsp:txXfrm>
    </dsp:sp>
    <dsp:sp modelId="{408F99E9-7018-4B47-BAC9-D228DB0CC3EC}">
      <dsp:nvSpPr>
        <dsp:cNvPr id="0" name=""/>
        <dsp:cNvSpPr/>
      </dsp:nvSpPr>
      <dsp:spPr>
        <a:xfrm>
          <a:off x="3081989" y="2108348"/>
          <a:ext cx="257617" cy="257617"/>
        </a:xfrm>
        <a:prstGeom prst="triangle">
          <a:avLst>
            <a:gd name="adj" fmla="val 100000"/>
          </a:avLst>
        </a:prstGeom>
        <a:solidFill>
          <a:schemeClr val="accent3">
            <a:hueOff val="-3146051"/>
            <a:satOff val="-9420"/>
            <a:lumOff val="-1176"/>
            <a:alphaOff val="0"/>
          </a:schemeClr>
        </a:solidFill>
        <a:ln w="12700" cap="flat" cmpd="sng" algn="ctr">
          <a:solidFill>
            <a:schemeClr val="accent3">
              <a:hueOff val="-3146051"/>
              <a:satOff val="-9420"/>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BD9359-F760-4346-B27E-8ED2FFEC63D6}">
      <dsp:nvSpPr>
        <dsp:cNvPr id="0" name=""/>
        <dsp:cNvSpPr/>
      </dsp:nvSpPr>
      <dsp:spPr>
        <a:xfrm rot="5400000">
          <a:off x="3925541" y="1806080"/>
          <a:ext cx="908885" cy="1512364"/>
        </a:xfrm>
        <a:prstGeom prst="corner">
          <a:avLst>
            <a:gd name="adj1" fmla="val 16120"/>
            <a:gd name="adj2" fmla="val 16110"/>
          </a:avLst>
        </a:prstGeom>
        <a:solidFill>
          <a:schemeClr val="accent3">
            <a:hueOff val="-4194735"/>
            <a:satOff val="-12560"/>
            <a:lumOff val="-1569"/>
            <a:alphaOff val="0"/>
          </a:schemeClr>
        </a:solidFill>
        <a:ln w="12700" cap="flat" cmpd="sng" algn="ctr">
          <a:solidFill>
            <a:schemeClr val="accent3">
              <a:hueOff val="-4194735"/>
              <a:satOff val="-12560"/>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9E092-D0F1-4732-92A8-3FDF6362D0A2}">
      <dsp:nvSpPr>
        <dsp:cNvPr id="0" name=""/>
        <dsp:cNvSpPr/>
      </dsp:nvSpPr>
      <dsp:spPr>
        <a:xfrm>
          <a:off x="3667224" y="2257951"/>
          <a:ext cx="1578574" cy="1196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 Quarterly</a:t>
          </a:r>
        </a:p>
        <a:p>
          <a:pPr lvl="0" algn="l" defTabSz="1066800">
            <a:lnSpc>
              <a:spcPct val="90000"/>
            </a:lnSpc>
            <a:spcBef>
              <a:spcPct val="0"/>
            </a:spcBef>
            <a:spcAft>
              <a:spcPct val="35000"/>
            </a:spcAft>
          </a:pPr>
          <a:r>
            <a:rPr lang="en-US" sz="2400" b="1" kern="1200" dirty="0" smtClean="0"/>
            <a:t> Not &gt;92 Days</a:t>
          </a:r>
          <a:endParaRPr lang="en-US" sz="2400" b="1" kern="1200" dirty="0"/>
        </a:p>
      </dsp:txBody>
      <dsp:txXfrm>
        <a:off x="3667224" y="2257951"/>
        <a:ext cx="1578574" cy="1196828"/>
      </dsp:txXfrm>
    </dsp:sp>
    <dsp:sp modelId="{6FBED32B-C669-4748-8612-F13422661DDC}">
      <dsp:nvSpPr>
        <dsp:cNvPr id="0" name=""/>
        <dsp:cNvSpPr/>
      </dsp:nvSpPr>
      <dsp:spPr>
        <a:xfrm>
          <a:off x="4881580" y="1694738"/>
          <a:ext cx="257617" cy="257617"/>
        </a:xfrm>
        <a:prstGeom prst="triangle">
          <a:avLst>
            <a:gd name="adj" fmla="val 100000"/>
          </a:avLst>
        </a:prstGeom>
        <a:solidFill>
          <a:schemeClr val="accent3">
            <a:hueOff val="-5243418"/>
            <a:satOff val="-15699"/>
            <a:lumOff val="-1961"/>
            <a:alphaOff val="0"/>
          </a:schemeClr>
        </a:solidFill>
        <a:ln w="12700" cap="flat" cmpd="sng" algn="ctr">
          <a:solidFill>
            <a:schemeClr val="accent3">
              <a:hueOff val="-5243418"/>
              <a:satOff val="-15699"/>
              <a:lumOff val="-19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AA6C7-8EC5-48AB-9774-E99EB959E4BB}">
      <dsp:nvSpPr>
        <dsp:cNvPr id="0" name=""/>
        <dsp:cNvSpPr/>
      </dsp:nvSpPr>
      <dsp:spPr>
        <a:xfrm rot="5400000">
          <a:off x="5734946" y="1392470"/>
          <a:ext cx="908885" cy="1512364"/>
        </a:xfrm>
        <a:prstGeom prst="corner">
          <a:avLst>
            <a:gd name="adj1" fmla="val 16120"/>
            <a:gd name="adj2" fmla="val 16110"/>
          </a:avLst>
        </a:prstGeom>
        <a:solidFill>
          <a:schemeClr val="accent3">
            <a:hueOff val="-6292102"/>
            <a:satOff val="-18839"/>
            <a:lumOff val="-2353"/>
            <a:alphaOff val="0"/>
          </a:schemeClr>
        </a:solidFill>
        <a:ln w="12700" cap="flat" cmpd="sng" algn="ctr">
          <a:solidFill>
            <a:schemeClr val="accent3">
              <a:hueOff val="-6292102"/>
              <a:satOff val="-18839"/>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89C363-BD05-4CE6-A556-15E2E5F35C14}">
      <dsp:nvSpPr>
        <dsp:cNvPr id="0" name=""/>
        <dsp:cNvSpPr/>
      </dsp:nvSpPr>
      <dsp:spPr>
        <a:xfrm>
          <a:off x="5454715" y="1844341"/>
          <a:ext cx="1622402" cy="1196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 Quarterly </a:t>
          </a:r>
        </a:p>
        <a:p>
          <a:pPr lvl="0" algn="l" defTabSz="1066800">
            <a:lnSpc>
              <a:spcPct val="90000"/>
            </a:lnSpc>
            <a:spcBef>
              <a:spcPct val="0"/>
            </a:spcBef>
            <a:spcAft>
              <a:spcPct val="35000"/>
            </a:spcAft>
          </a:pPr>
          <a:r>
            <a:rPr lang="en-US" sz="2400" b="1" kern="1200" dirty="0" smtClean="0"/>
            <a:t> Not  &gt;92 Days</a:t>
          </a:r>
          <a:endParaRPr lang="en-US" sz="2400" b="1" kern="1200" dirty="0"/>
        </a:p>
      </dsp:txBody>
      <dsp:txXfrm>
        <a:off x="5454715" y="1844341"/>
        <a:ext cx="1622402" cy="1196828"/>
      </dsp:txXfrm>
    </dsp:sp>
    <dsp:sp modelId="{9A7E6956-C38B-423F-99F2-BDDA61336EAC}">
      <dsp:nvSpPr>
        <dsp:cNvPr id="0" name=""/>
        <dsp:cNvSpPr/>
      </dsp:nvSpPr>
      <dsp:spPr>
        <a:xfrm>
          <a:off x="6690984" y="1281128"/>
          <a:ext cx="257617" cy="257617"/>
        </a:xfrm>
        <a:prstGeom prst="triangle">
          <a:avLst>
            <a:gd name="adj" fmla="val 100000"/>
          </a:avLst>
        </a:prstGeom>
        <a:solidFill>
          <a:schemeClr val="accent3">
            <a:hueOff val="-7340786"/>
            <a:satOff val="-21979"/>
            <a:lumOff val="-2745"/>
            <a:alphaOff val="0"/>
          </a:schemeClr>
        </a:solidFill>
        <a:ln w="12700" cap="flat" cmpd="sng" algn="ctr">
          <a:solidFill>
            <a:schemeClr val="accent3">
              <a:hueOff val="-7340786"/>
              <a:satOff val="-21979"/>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9ABBC-B5A3-4F45-ACDD-CE1C89E8CB3F}">
      <dsp:nvSpPr>
        <dsp:cNvPr id="0" name=""/>
        <dsp:cNvSpPr/>
      </dsp:nvSpPr>
      <dsp:spPr>
        <a:xfrm rot="5400000">
          <a:off x="7544350" y="978860"/>
          <a:ext cx="908885" cy="1512364"/>
        </a:xfrm>
        <a:prstGeom prst="corner">
          <a:avLst>
            <a:gd name="adj1" fmla="val 16120"/>
            <a:gd name="adj2" fmla="val 16110"/>
          </a:avLst>
        </a:prstGeom>
        <a:solidFill>
          <a:schemeClr val="accent3">
            <a:hueOff val="-8389470"/>
            <a:satOff val="-25119"/>
            <a:lumOff val="-3137"/>
            <a:alphaOff val="0"/>
          </a:schemeClr>
        </a:solidFill>
        <a:ln w="12700" cap="flat" cmpd="sng" algn="ctr">
          <a:solidFill>
            <a:schemeClr val="accent3">
              <a:hueOff val="-8389470"/>
              <a:satOff val="-2511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9F1E91-F8DC-4405-BBF8-B090DFF6F1D4}">
      <dsp:nvSpPr>
        <dsp:cNvPr id="0" name=""/>
        <dsp:cNvSpPr/>
      </dsp:nvSpPr>
      <dsp:spPr>
        <a:xfrm>
          <a:off x="7392635" y="1430732"/>
          <a:ext cx="1365371" cy="1196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Annual</a:t>
          </a:r>
        </a:p>
        <a:p>
          <a:pPr lvl="0" algn="l" defTabSz="1066800">
            <a:lnSpc>
              <a:spcPct val="90000"/>
            </a:lnSpc>
            <a:spcBef>
              <a:spcPct val="0"/>
            </a:spcBef>
            <a:spcAft>
              <a:spcPct val="35000"/>
            </a:spcAft>
          </a:pPr>
          <a:r>
            <a:rPr lang="en-US" sz="2400" b="1" kern="1200" dirty="0" smtClean="0"/>
            <a:t>Not &gt;92 days  </a:t>
          </a:r>
          <a:endParaRPr lang="en-US" sz="2400" b="1" kern="1200" dirty="0"/>
        </a:p>
      </dsp:txBody>
      <dsp:txXfrm>
        <a:off x="7392635" y="1430732"/>
        <a:ext cx="1365371" cy="1196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82F84-B821-43CE-B127-4DA167190C8E}">
      <dsp:nvSpPr>
        <dsp:cNvPr id="0" name=""/>
        <dsp:cNvSpPr/>
      </dsp:nvSpPr>
      <dsp:spPr>
        <a:xfrm rot="5400000">
          <a:off x="229161" y="2994079"/>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F25DA-1F53-44B1-8014-D338352340AA}">
      <dsp:nvSpPr>
        <dsp:cNvPr id="0" name=""/>
        <dsp:cNvSpPr/>
      </dsp:nvSpPr>
      <dsp:spPr>
        <a:xfrm>
          <a:off x="114086" y="3336818"/>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err="1" smtClean="0"/>
            <a:t>Admis-sion</a:t>
          </a:r>
          <a:endParaRPr lang="en-US" sz="2400" b="1" kern="1200" dirty="0" smtClean="0"/>
        </a:p>
      </dsp:txBody>
      <dsp:txXfrm>
        <a:off x="114086" y="3336818"/>
        <a:ext cx="1035617" cy="907779"/>
      </dsp:txXfrm>
    </dsp:sp>
    <dsp:sp modelId="{FE0286B0-5E42-4915-9505-9346777CA24E}">
      <dsp:nvSpPr>
        <dsp:cNvPr id="0" name=""/>
        <dsp:cNvSpPr/>
      </dsp:nvSpPr>
      <dsp:spPr>
        <a:xfrm>
          <a:off x="954304" y="2909627"/>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F11E6-0C9F-45E2-84C0-83ADB5393ACA}">
      <dsp:nvSpPr>
        <dsp:cNvPr id="0" name=""/>
        <dsp:cNvSpPr/>
      </dsp:nvSpPr>
      <dsp:spPr>
        <a:xfrm rot="5400000">
          <a:off x="1496959" y="2680361"/>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3F517-A419-47E8-8550-826E303A3337}">
      <dsp:nvSpPr>
        <dsp:cNvPr id="0" name=""/>
        <dsp:cNvSpPr/>
      </dsp:nvSpPr>
      <dsp:spPr>
        <a:xfrm>
          <a:off x="1381884" y="3023100"/>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Quart-</a:t>
          </a:r>
          <a:r>
            <a:rPr lang="en-US" sz="2400" b="1" kern="1200" dirty="0" err="1" smtClean="0"/>
            <a:t>erly</a:t>
          </a:r>
          <a:endParaRPr lang="en-US" sz="2400" b="1" kern="1200" dirty="0" smtClean="0"/>
        </a:p>
      </dsp:txBody>
      <dsp:txXfrm>
        <a:off x="1381884" y="3023100"/>
        <a:ext cx="1035617" cy="907779"/>
      </dsp:txXfrm>
    </dsp:sp>
    <dsp:sp modelId="{408F99E9-7018-4B47-BAC9-D228DB0CC3EC}">
      <dsp:nvSpPr>
        <dsp:cNvPr id="0" name=""/>
        <dsp:cNvSpPr/>
      </dsp:nvSpPr>
      <dsp:spPr>
        <a:xfrm>
          <a:off x="2222102" y="2595909"/>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A4F7B9-7F39-413D-9A0C-C72C5F3D68DF}">
      <dsp:nvSpPr>
        <dsp:cNvPr id="0" name=""/>
        <dsp:cNvSpPr/>
      </dsp:nvSpPr>
      <dsp:spPr>
        <a:xfrm rot="5400000">
          <a:off x="2775669" y="2344008"/>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B1A4B7-1D7F-41B0-B8C2-97E086AF9909}">
      <dsp:nvSpPr>
        <dsp:cNvPr id="0" name=""/>
        <dsp:cNvSpPr/>
      </dsp:nvSpPr>
      <dsp:spPr>
        <a:xfrm>
          <a:off x="2535891" y="2664111"/>
          <a:ext cx="1285025" cy="95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 </a:t>
          </a:r>
          <a:r>
            <a:rPr lang="en-US" sz="2400" b="1" kern="1200" dirty="0" err="1" smtClean="0"/>
            <a:t>Signif</a:t>
          </a:r>
          <a:r>
            <a:rPr lang="en-US" sz="2400" b="1" kern="1200" dirty="0" smtClean="0"/>
            <a:t>-</a:t>
          </a:r>
        </a:p>
        <a:p>
          <a:pPr lvl="0" algn="l" defTabSz="1066800">
            <a:lnSpc>
              <a:spcPct val="90000"/>
            </a:lnSpc>
            <a:spcBef>
              <a:spcPct val="0"/>
            </a:spcBef>
            <a:spcAft>
              <a:spcPct val="35000"/>
            </a:spcAft>
          </a:pPr>
          <a:r>
            <a:rPr lang="en-US" sz="2400" b="1" kern="1200" dirty="0" smtClean="0"/>
            <a:t> </a:t>
          </a:r>
          <a:r>
            <a:rPr lang="en-US" sz="2400" b="1" kern="1200" dirty="0" err="1" smtClean="0"/>
            <a:t>icant</a:t>
          </a:r>
          <a:endParaRPr lang="en-US" sz="2400" b="1" kern="1200" dirty="0" smtClean="0"/>
        </a:p>
        <a:p>
          <a:pPr lvl="0" algn="l" defTabSz="1066800">
            <a:lnSpc>
              <a:spcPct val="90000"/>
            </a:lnSpc>
            <a:spcBef>
              <a:spcPct val="0"/>
            </a:spcBef>
            <a:spcAft>
              <a:spcPct val="35000"/>
            </a:spcAft>
          </a:pPr>
          <a:r>
            <a:rPr lang="en-US" sz="2400" b="1" kern="1200" dirty="0" smtClean="0"/>
            <a:t>Change</a:t>
          </a:r>
        </a:p>
        <a:p>
          <a:pPr lvl="0" algn="l" defTabSz="1066800">
            <a:lnSpc>
              <a:spcPct val="90000"/>
            </a:lnSpc>
            <a:spcBef>
              <a:spcPct val="0"/>
            </a:spcBef>
            <a:spcAft>
              <a:spcPct val="35000"/>
            </a:spcAft>
          </a:pPr>
          <a:endParaRPr lang="en-US" sz="2400" b="1" kern="1200" dirty="0"/>
        </a:p>
      </dsp:txBody>
      <dsp:txXfrm>
        <a:off x="2535891" y="2664111"/>
        <a:ext cx="1285025" cy="953050"/>
      </dsp:txXfrm>
    </dsp:sp>
    <dsp:sp modelId="{E0AADE4F-B84D-4084-9A83-A1D904B76670}">
      <dsp:nvSpPr>
        <dsp:cNvPr id="0" name=""/>
        <dsp:cNvSpPr/>
      </dsp:nvSpPr>
      <dsp:spPr>
        <a:xfrm>
          <a:off x="3500812" y="2259556"/>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6AF313-8EF1-48B2-A068-07C34A31B3E0}">
      <dsp:nvSpPr>
        <dsp:cNvPr id="0" name=""/>
        <dsp:cNvSpPr/>
      </dsp:nvSpPr>
      <dsp:spPr>
        <a:xfrm rot="5400000">
          <a:off x="4032555" y="2030290"/>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AD1FC-8A34-423B-AE10-609A09B6CF0B}">
      <dsp:nvSpPr>
        <dsp:cNvPr id="0" name=""/>
        <dsp:cNvSpPr/>
      </dsp:nvSpPr>
      <dsp:spPr>
        <a:xfrm>
          <a:off x="3917480" y="2373029"/>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Quart-</a:t>
          </a:r>
          <a:r>
            <a:rPr lang="en-US" sz="2400" b="1" kern="1200" dirty="0" err="1" smtClean="0"/>
            <a:t>erly</a:t>
          </a:r>
          <a:endParaRPr lang="en-US" sz="2400" b="1" kern="1200" dirty="0" smtClean="0"/>
        </a:p>
        <a:p>
          <a:pPr lvl="0" algn="l" defTabSz="1066800">
            <a:lnSpc>
              <a:spcPct val="90000"/>
            </a:lnSpc>
            <a:spcBef>
              <a:spcPct val="0"/>
            </a:spcBef>
            <a:spcAft>
              <a:spcPct val="35000"/>
            </a:spcAft>
          </a:pPr>
          <a:r>
            <a:rPr lang="en-US" sz="2400" b="1" kern="1200" dirty="0" smtClean="0"/>
            <a:t>Not &gt;92 Days</a:t>
          </a:r>
          <a:endParaRPr lang="en-US" sz="2400" b="1" kern="1200" dirty="0"/>
        </a:p>
      </dsp:txBody>
      <dsp:txXfrm>
        <a:off x="3917480" y="2373029"/>
        <a:ext cx="1035617" cy="907779"/>
      </dsp:txXfrm>
    </dsp:sp>
    <dsp:sp modelId="{D5A7E136-3512-4632-9DF6-D1D9E565CBD9}">
      <dsp:nvSpPr>
        <dsp:cNvPr id="0" name=""/>
        <dsp:cNvSpPr/>
      </dsp:nvSpPr>
      <dsp:spPr>
        <a:xfrm>
          <a:off x="4757698" y="1945838"/>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A17144-EA5C-418F-945B-3B94F729264D}">
      <dsp:nvSpPr>
        <dsp:cNvPr id="0" name=""/>
        <dsp:cNvSpPr/>
      </dsp:nvSpPr>
      <dsp:spPr>
        <a:xfrm rot="5400000">
          <a:off x="5300353" y="1716572"/>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8E32D-E776-47E5-98E3-9A6253ABA579}">
      <dsp:nvSpPr>
        <dsp:cNvPr id="0" name=""/>
        <dsp:cNvSpPr/>
      </dsp:nvSpPr>
      <dsp:spPr>
        <a:xfrm>
          <a:off x="5185278" y="2059311"/>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Quart-</a:t>
          </a:r>
          <a:r>
            <a:rPr lang="en-US" sz="2400" b="1" kern="1200" dirty="0" err="1" smtClean="0"/>
            <a:t>erly</a:t>
          </a:r>
          <a:r>
            <a:rPr lang="en-US" sz="2400" b="1" kern="1200" dirty="0" smtClean="0"/>
            <a:t> </a:t>
          </a:r>
        </a:p>
        <a:p>
          <a:pPr lvl="0" algn="l" defTabSz="1066800">
            <a:lnSpc>
              <a:spcPct val="90000"/>
            </a:lnSpc>
            <a:spcBef>
              <a:spcPct val="0"/>
            </a:spcBef>
            <a:spcAft>
              <a:spcPct val="35000"/>
            </a:spcAft>
          </a:pPr>
          <a:r>
            <a:rPr lang="en-US" sz="2400" b="1" kern="1200" dirty="0" smtClean="0"/>
            <a:t>Not &gt;92 Days</a:t>
          </a:r>
          <a:endParaRPr lang="en-US" sz="2400" b="1" kern="1200" dirty="0"/>
        </a:p>
      </dsp:txBody>
      <dsp:txXfrm>
        <a:off x="5185278" y="2059311"/>
        <a:ext cx="1035617" cy="907779"/>
      </dsp:txXfrm>
    </dsp:sp>
    <dsp:sp modelId="{9BCC332E-981C-4559-AA73-7352BDFCF947}">
      <dsp:nvSpPr>
        <dsp:cNvPr id="0" name=""/>
        <dsp:cNvSpPr/>
      </dsp:nvSpPr>
      <dsp:spPr>
        <a:xfrm>
          <a:off x="6025496" y="1632120"/>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AA6C7-8EC5-48AB-9774-E99EB959E4BB}">
      <dsp:nvSpPr>
        <dsp:cNvPr id="0" name=""/>
        <dsp:cNvSpPr/>
      </dsp:nvSpPr>
      <dsp:spPr>
        <a:xfrm rot="5400000">
          <a:off x="6568151" y="1402854"/>
          <a:ext cx="689378" cy="114711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89C363-BD05-4CE6-A556-15E2E5F35C14}">
      <dsp:nvSpPr>
        <dsp:cNvPr id="0" name=""/>
        <dsp:cNvSpPr/>
      </dsp:nvSpPr>
      <dsp:spPr>
        <a:xfrm>
          <a:off x="6453076" y="1745593"/>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Quart-</a:t>
          </a:r>
          <a:r>
            <a:rPr lang="en-US" sz="2400" b="1" kern="1200" dirty="0" err="1" smtClean="0"/>
            <a:t>erly</a:t>
          </a:r>
          <a:r>
            <a:rPr lang="en-US" sz="2400" b="1" kern="1200" dirty="0" smtClean="0"/>
            <a:t> </a:t>
          </a:r>
        </a:p>
        <a:p>
          <a:pPr lvl="0" algn="l" defTabSz="1066800">
            <a:lnSpc>
              <a:spcPct val="90000"/>
            </a:lnSpc>
            <a:spcBef>
              <a:spcPct val="0"/>
            </a:spcBef>
            <a:spcAft>
              <a:spcPct val="35000"/>
            </a:spcAft>
          </a:pPr>
          <a:r>
            <a:rPr lang="en-US" sz="2400" b="1" kern="1200" dirty="0" smtClean="0"/>
            <a:t>Not &gt;92 Days</a:t>
          </a:r>
          <a:endParaRPr lang="en-US" sz="2400" b="1" kern="1200" dirty="0"/>
        </a:p>
      </dsp:txBody>
      <dsp:txXfrm>
        <a:off x="6453076" y="1745593"/>
        <a:ext cx="1035617" cy="907779"/>
      </dsp:txXfrm>
    </dsp:sp>
    <dsp:sp modelId="{9A7E6956-C38B-423F-99F2-BDDA61336EAC}">
      <dsp:nvSpPr>
        <dsp:cNvPr id="0" name=""/>
        <dsp:cNvSpPr/>
      </dsp:nvSpPr>
      <dsp:spPr>
        <a:xfrm>
          <a:off x="7293294" y="1318402"/>
          <a:ext cx="195399" cy="195399"/>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9ABBC-B5A3-4F45-ACDD-CE1C89E8CB3F}">
      <dsp:nvSpPr>
        <dsp:cNvPr id="0" name=""/>
        <dsp:cNvSpPr/>
      </dsp:nvSpPr>
      <dsp:spPr>
        <a:xfrm rot="5400000">
          <a:off x="7840204" y="1084880"/>
          <a:ext cx="689378" cy="1155621"/>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9F1E91-F8DC-4405-BBF8-B090DFF6F1D4}">
      <dsp:nvSpPr>
        <dsp:cNvPr id="0" name=""/>
        <dsp:cNvSpPr/>
      </dsp:nvSpPr>
      <dsp:spPr>
        <a:xfrm>
          <a:off x="7725130" y="1431875"/>
          <a:ext cx="1035617" cy="907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err="1" smtClean="0"/>
            <a:t>Annu</a:t>
          </a:r>
          <a:r>
            <a:rPr lang="en-US" sz="2400" b="1" kern="1200" dirty="0" smtClean="0"/>
            <a:t>-al</a:t>
          </a:r>
        </a:p>
        <a:p>
          <a:pPr lvl="0" algn="l" defTabSz="1066800">
            <a:lnSpc>
              <a:spcPct val="90000"/>
            </a:lnSpc>
            <a:spcBef>
              <a:spcPct val="0"/>
            </a:spcBef>
            <a:spcAft>
              <a:spcPct val="35000"/>
            </a:spcAft>
          </a:pPr>
          <a:r>
            <a:rPr lang="en-US" sz="2400" b="1" kern="1200" dirty="0" smtClean="0"/>
            <a:t>Not &gt;92 days  </a:t>
          </a:r>
          <a:endParaRPr lang="en-US" sz="2400" b="1" kern="1200" dirty="0"/>
        </a:p>
      </dsp:txBody>
      <dsp:txXfrm>
        <a:off x="7725130" y="1431875"/>
        <a:ext cx="1035617" cy="907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82F84-B821-43CE-B127-4DA167190C8E}">
      <dsp:nvSpPr>
        <dsp:cNvPr id="0" name=""/>
        <dsp:cNvSpPr/>
      </dsp:nvSpPr>
      <dsp:spPr>
        <a:xfrm rot="5400000">
          <a:off x="324627" y="2639185"/>
          <a:ext cx="970599" cy="161505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F25DA-1F53-44B1-8014-D338352340AA}">
      <dsp:nvSpPr>
        <dsp:cNvPr id="0" name=""/>
        <dsp:cNvSpPr/>
      </dsp:nvSpPr>
      <dsp:spPr>
        <a:xfrm>
          <a:off x="162610" y="3121739"/>
          <a:ext cx="1458081" cy="1278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5 Day </a:t>
          </a:r>
          <a:endParaRPr lang="en-US" sz="3700" b="1" kern="1200" dirty="0"/>
        </a:p>
      </dsp:txBody>
      <dsp:txXfrm>
        <a:off x="162610" y="3121739"/>
        <a:ext cx="1458081" cy="1278094"/>
      </dsp:txXfrm>
    </dsp:sp>
    <dsp:sp modelId="{FE0286B0-5E42-4915-9505-9346777CA24E}">
      <dsp:nvSpPr>
        <dsp:cNvPr id="0" name=""/>
        <dsp:cNvSpPr/>
      </dsp:nvSpPr>
      <dsp:spPr>
        <a:xfrm>
          <a:off x="1345582" y="2520282"/>
          <a:ext cx="275109" cy="27510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F11E6-0C9F-45E2-84C0-83ADB5393ACA}">
      <dsp:nvSpPr>
        <dsp:cNvPr id="0" name=""/>
        <dsp:cNvSpPr/>
      </dsp:nvSpPr>
      <dsp:spPr>
        <a:xfrm rot="5400000">
          <a:off x="2109604" y="2197490"/>
          <a:ext cx="970599" cy="161505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3F517-A419-47E8-8550-826E303A3337}">
      <dsp:nvSpPr>
        <dsp:cNvPr id="0" name=""/>
        <dsp:cNvSpPr/>
      </dsp:nvSpPr>
      <dsp:spPr>
        <a:xfrm>
          <a:off x="1947587" y="2680044"/>
          <a:ext cx="1458081" cy="1278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14 Day </a:t>
          </a:r>
          <a:endParaRPr lang="en-US" sz="3700" b="1" kern="1200" dirty="0"/>
        </a:p>
      </dsp:txBody>
      <dsp:txXfrm>
        <a:off x="1947587" y="2680044"/>
        <a:ext cx="1458081" cy="1278094"/>
      </dsp:txXfrm>
    </dsp:sp>
    <dsp:sp modelId="{408F99E9-7018-4B47-BAC9-D228DB0CC3EC}">
      <dsp:nvSpPr>
        <dsp:cNvPr id="0" name=""/>
        <dsp:cNvSpPr/>
      </dsp:nvSpPr>
      <dsp:spPr>
        <a:xfrm>
          <a:off x="3130559" y="2078588"/>
          <a:ext cx="275109" cy="27510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A4F7B9-7F39-413D-9A0C-C72C5F3D68DF}">
      <dsp:nvSpPr>
        <dsp:cNvPr id="0" name=""/>
        <dsp:cNvSpPr/>
      </dsp:nvSpPr>
      <dsp:spPr>
        <a:xfrm rot="5400000">
          <a:off x="3894581" y="1723927"/>
          <a:ext cx="970599" cy="161505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B1A4B7-1D7F-41B0-B8C2-97E086AF9909}">
      <dsp:nvSpPr>
        <dsp:cNvPr id="0" name=""/>
        <dsp:cNvSpPr/>
      </dsp:nvSpPr>
      <dsp:spPr>
        <a:xfrm>
          <a:off x="3727971" y="2174611"/>
          <a:ext cx="1467267" cy="1341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30 Day</a:t>
          </a:r>
          <a:endParaRPr lang="en-US" sz="3700" b="1" kern="1200" dirty="0"/>
        </a:p>
      </dsp:txBody>
      <dsp:txXfrm>
        <a:off x="3727971" y="2174611"/>
        <a:ext cx="1467267" cy="1341832"/>
      </dsp:txXfrm>
    </dsp:sp>
    <dsp:sp modelId="{E0AADE4F-B84D-4084-9A83-A1D904B76670}">
      <dsp:nvSpPr>
        <dsp:cNvPr id="0" name=""/>
        <dsp:cNvSpPr/>
      </dsp:nvSpPr>
      <dsp:spPr>
        <a:xfrm>
          <a:off x="4915536" y="1605024"/>
          <a:ext cx="275109" cy="27510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6AF313-8EF1-48B2-A068-07C34A31B3E0}">
      <dsp:nvSpPr>
        <dsp:cNvPr id="0" name=""/>
        <dsp:cNvSpPr/>
      </dsp:nvSpPr>
      <dsp:spPr>
        <a:xfrm rot="5400000">
          <a:off x="5679558" y="1282232"/>
          <a:ext cx="970599" cy="161505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AD1FC-8A34-423B-AE10-609A09B6CF0B}">
      <dsp:nvSpPr>
        <dsp:cNvPr id="0" name=""/>
        <dsp:cNvSpPr/>
      </dsp:nvSpPr>
      <dsp:spPr>
        <a:xfrm>
          <a:off x="5517541" y="1764786"/>
          <a:ext cx="1458081" cy="1278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60 Day</a:t>
          </a:r>
          <a:endParaRPr lang="en-US" sz="3700" b="1" kern="1200" dirty="0"/>
        </a:p>
      </dsp:txBody>
      <dsp:txXfrm>
        <a:off x="5517541" y="1764786"/>
        <a:ext cx="1458081" cy="1278094"/>
      </dsp:txXfrm>
    </dsp:sp>
    <dsp:sp modelId="{D5A7E136-3512-4632-9DF6-D1D9E565CBD9}">
      <dsp:nvSpPr>
        <dsp:cNvPr id="0" name=""/>
        <dsp:cNvSpPr/>
      </dsp:nvSpPr>
      <dsp:spPr>
        <a:xfrm>
          <a:off x="6700513" y="1163330"/>
          <a:ext cx="275109" cy="27510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A17144-EA5C-418F-945B-3B94F729264D}">
      <dsp:nvSpPr>
        <dsp:cNvPr id="0" name=""/>
        <dsp:cNvSpPr/>
      </dsp:nvSpPr>
      <dsp:spPr>
        <a:xfrm rot="5400000">
          <a:off x="7464535" y="840538"/>
          <a:ext cx="970599" cy="161505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8E32D-E776-47E5-98E3-9A6253ABA579}">
      <dsp:nvSpPr>
        <dsp:cNvPr id="0" name=""/>
        <dsp:cNvSpPr/>
      </dsp:nvSpPr>
      <dsp:spPr>
        <a:xfrm>
          <a:off x="7302518" y="1323092"/>
          <a:ext cx="1458081" cy="1278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90 Day</a:t>
          </a:r>
          <a:endParaRPr lang="en-US" sz="3700" b="1" kern="1200" dirty="0"/>
        </a:p>
      </dsp:txBody>
      <dsp:txXfrm>
        <a:off x="7302518" y="1323092"/>
        <a:ext cx="1458081" cy="127809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2181" tIns="46090" rIns="92181" bIns="46090" rtlCol="0"/>
          <a:lstStyle>
            <a:lvl1pPr algn="l">
              <a:defRPr sz="1200"/>
            </a:lvl1pPr>
          </a:lstStyle>
          <a:p>
            <a:endParaRPr lang="en-US"/>
          </a:p>
        </p:txBody>
      </p:sp>
      <p:sp>
        <p:nvSpPr>
          <p:cNvPr id="4" name="Footer Placeholder 3"/>
          <p:cNvSpPr>
            <a:spLocks noGrp="1"/>
          </p:cNvSpPr>
          <p:nvPr>
            <p:ph type="ftr" sz="quarter" idx="2"/>
          </p:nvPr>
        </p:nvSpPr>
        <p:spPr>
          <a:xfrm>
            <a:off x="0" y="8893298"/>
            <a:ext cx="3066733" cy="468154"/>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8"/>
            <a:ext cx="3066733" cy="468154"/>
          </a:xfrm>
          <a:prstGeom prst="rect">
            <a:avLst/>
          </a:prstGeom>
        </p:spPr>
        <p:txBody>
          <a:bodyPr vert="horz" lIns="92181" tIns="46090" rIns="92181" bIns="46090" rtlCol="0" anchor="b"/>
          <a:lstStyle>
            <a:lvl1pPr algn="r">
              <a:defRPr sz="1200"/>
            </a:lvl1pPr>
          </a:lstStyle>
          <a:p>
            <a:fld id="{40E88866-002A-4302-81BA-572019938ABA}" type="slidenum">
              <a:rPr lang="en-US" smtClean="0"/>
              <a:pPr/>
              <a:t>‹#›</a:t>
            </a:fld>
            <a:endParaRPr lang="en-US"/>
          </a:p>
        </p:txBody>
      </p:sp>
    </p:spTree>
    <p:extLst>
      <p:ext uri="{BB962C8B-B14F-4D97-AF65-F5344CB8AC3E}">
        <p14:creationId xmlns:p14="http://schemas.microsoft.com/office/powerpoint/2010/main" val="244351849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2:42:29.09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447 7502,'0'0,"0"0,0 0,1 0,-1 0,0 0,0 0,0 0,1 0,-1 0,0 0,0 0,0 0,1 0,-1 0,0 0,0-4,0 4,0 0,1 0,-1 0,0 0,0 0,1-4,-1 4,0-4,1 4,-1 0,0 0,0 0,1 0,-1 0,0 0,1-4,-1 4,0-4,0 4,1 0,0-4,-1 0,1 4,-1-4,1 0,-1 4,1-4,-1 4,1-4,-1 0,0 4,1-8,-1 8,1-8,0 4,0 0,-1 0,1 4,-1 0,0-4,0 4,1-4,0 0,-1 4,0 0,1-8,0 8,-1 0,1-4,0 0,-1 4,1 0,-1 0,1-4,-1 0,1 0,-1 4,0-4,1 0,0 0,0 0,0 0,0 4,-1 0,0-4,1 4,0 0,-1 0,1-8,0 4,0-4,1 8,-1-8,0 4,0 0,0-4,0 4,0 0,0-4,0 8,0-4,0 0,1-4,-1 4,0 0,0 0,0 0,0-4,1 0,-1 0,1 4,0-4,-1 4,0-4,1 0,1-4,-1 4,1-8,-1 8,-1 4,0 0,-1 4,1 0,0-4,0-4,1 4,-1-4,1 8,-1-4,1 0,0-4,0 0,0 4,-1-4,0 4,0-4,1 0,-1 0,0 4,1-4,-2 4,1 0,1 0,-1-4,0 4,0-4,1 4,-1 0,0 0,1 0,-1-4,-1 8,1-4,0 0,0 0,-1 4,1-4,0 0,0-4,-1 8,1-4,-1 4,0-4,0 4</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3:55:12.89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1F497D"/>
    </inkml:brush>
  </inkml:definitions>
  <inkml:trace contextRef="#ctx0" brushRef="#br0">3771 16396</inkml:trace>
  <inkml:trace contextRef="#ctx0" brushRef="#br0" timeOffset="44195.5262">3423 16768</inkml:trace>
  <inkml:trace contextRef="#ctx0" brushRef="#br1" timeOffset="131638.5289">1092 17289,'-25'0,"0"0,0 0,25 0,-24 0,-26 0,0 0,26-25,-1 25,25 0,-25 0,-25 0,25 0,1 0,-1 0,25 0,-25 0,25 0,-25 0,25 0,-25 0,1 0,-1 0,25 0,-25 0,25-25,0 0,0 1,0-26,0 50,0-25,0 0,0 1,0 24,0-25,0 0,0 0,0 25,0-25,0 25,0-24,0 24,0-25,0 0,0 25,0-25,0 25,0-25,0 1,0-1,0 0,0 0,0-24,0 24,0 0,0 25,0-25,0 0,0 1,0-26,0 25,0 25,0-49,0 24,0 0,0 0,0 25,0-25,0 0,0 1,0 24,0-25,0 0,0 25,0-25,0 25,0-25,0 1,0-1,0 0,0 0,0 25,0-25,0 1,0-1,0-25,0 25,0-24,0 24,0-49,0 49,0 0,0-25,0 1,0 24,0 0,0-24,0 24,0 0,0-25,0 26,0 24,0-50,0 0,0 25,0 1,0-1,0 0,0 25,0-25,0-24,0 24,0 0,-25-25,25 1,0 24,0-25,0-24,0 49,0 0,0-24,0 24,0 0,0-24,0-26,0 50,0 25,0-24,0-1,0 25,0-25,0 0,0 0,0 1,0 24,0-50,0 50,0-25,0 25,0-50,0 50,0-24,0 24,0-25,0 0,0 25,0-25,0 25,0-25,0 1,0-1,0 0,0 0,0 0,0 1,0-1,0 0,0 25,0-50,0 50,0-24,0 24,0-50,0 50,0-50,0 50,0-24,0-51,0 50,0 1,0-1,0-25,0 50,0-49,0 49,0-25,0-50,0 51,0-1,0-25,0 25,0 25,0-49,0 49,0-50,0 50,0-25,0-24,0 49,0-25,0 0,0 0,0-24,0 49,0-25,0 0,0 0,0 25,0-25,0 25,0 0,0-49,0 49,0-25,0 0,0 0,0 1,0 24,0-25,0 0,0 25,0-25,0 25,0-49,0 49,0-25,0 25,0 0,0 0,-25 0,25 25,0-1,-24-24,24 0,-25 0,25 25,0-25,-25 0,25 25,-25-25,0 25,25 0,0-25,0 0,-24 0,24 24,0-24,0 25,-25-25,25 25,0-25,0 0,-25 0,25 25,-25-25,25 0,0 25,-25-25,25 0,0 0,0 0,25 0,0 0,-25 0,0 0,0-25,25 25,-25 0,0 0,0-25,25 25,-25-25,0 25,0 0,24-25,-24 25,25-24,-25-1,0 25,25 0,-25-25,0 25,25 0,0 0,-25 0,0-25,24 25,-24-25,25 25,-25 0,25 0,0 0,-25 0,25 0,-25 0,24 0,1 0,-25 0,0 0,0 0,25 0,-50 0,25 0,-25 0,25 0,-24 0,24 0,-25 0,25 25,0-25,0 25,0-25,0 0,0 0,25 25,-25 0,0-25,24 0,-24 24,0-24,25 0,0 25,-25-25,0 25,25-25,-25 0,0 0,25 25,-1-25,-24 25,0-25,0 0,25 0,-25 24</inkml:trace>
  <inkml:trace contextRef="#ctx0" brushRef="#br1" timeOffset="134696.7042">9922 19025</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4:11:17.116"/>
    </inkml:context>
    <inkml:brush xml:id="br0">
      <inkml:brushProperty name="width" value="0.05292" units="cm"/>
      <inkml:brushProperty name="height" value="0.05292" units="cm"/>
      <inkml:brushProperty name="color" value="#EA700D"/>
    </inkml:brush>
  </inkml:definitions>
  <inkml:trace contextRef="#ctx0" brushRef="#br0">22622 11981</inkml:trace>
  <inkml:trace contextRef="#ctx0" brushRef="#br0" timeOffset="31863.8224">18852 13345,'25'0,"-25"0,25 0,-1 0,-24 0,25 0,-25 0,25 0,0-25,-25 25,25 0,-25-25,0 25,49-24,1-1,-25 0,24 25,-49-25,25 25,25-25,-26 25,26 0,-25-25,0 1,24-1,-24 25,0 0,0 0,-1-25,1 25,0-25,25 25,-26 0,1-25,0 25,0-24,24 24,-24 0,0-25,25 25,-50-25,49 25,-49 0,25-25,25 0,-25 25,24-24,1-1,-1 0,-24 25,0-25,0 25,24 0,-24-25,0 1,25-1,-26 25,26 0,-25-25,24 0,1 25,24-25,-24 1,0 24,-1-25,26 25,-50-25,-1 25,-24-25,25-24,50-1,49-24,0-1,49 1,-24-1,25-24,-26 0,1 24,0-49,-74 75,24-26,-50 51,26-26,-26 0,26 1,-1-1,-24 25,-1-24,26 24,-26-49,1 49,25-25,-51 50,1-50,0 50,25-49,24 24,-49-25,24 26,1-1,0-25,-1 1,26-1,-51 0,26 26,-25-51,24 75,-49-25,50 1,-25-51,0 26,49-26,-49-24,49 25,-49 24,0 0,25 26,-50-26,49 25,-24-25,25 1,-26 24,1-49,0 49,-25-25,50 1,-26 24,1-25,0 1,0-1,24 0,-24-24,25 0,-1 24,-24-24,0 24,0 0,0 1,24-1,-49 0,25 1,25-26,-26 51,1-1,-25 0,0 25,0-50,0 50,0-49,0 24,25 0,-25-24,25 24,0-25,-25 1,0 24,0 0,0 0,0 0,24-24,-24 49,0-25,0 0,0 0,0 1,0 24,0-25,0 25,25-25,-25 0,0 25,0-25,0 25,0-49,0 49,0-25,0 25,0-25,0 0,25 0,-25 1,0-1,0 0,0 0,0 0,0-24,0 24,0-25,0 1,0 24,0 0,0 25,0-25,25 25,-25-49,0 24,25 0,-25-49,0 49,24-25,-24 26,25-26,-25 50,0-50,25 50,-25-24,0 24,0-25,0 0,0 0,0 25,25-25,-25 1,0 24,0-25,0 25,0-25,0 25,0 0,0 0,0 0,0 25,-25-25,0 0,25 25,0-25,-25 24,1-24,-1 50,0-50,0 25,25-25,-49 49,49-49,-25 25,25 0,-25-25,25 25,-25-25,25 25,0-1,-25-24,25 0,0 0,0-24,25 24,25-50,-25 25,-1-24,-24 49,25-25,0 25,-25 0,0-25,25 0,0 25,-1-25,1 1,0-1,25 0,-50 25,25 0,-25 0,0 0,0 25,24-25,-24 0,0 25,0-25,0 24,0 1,0-25,0 25,25-25,-25 25,0-25,0 25,0-1,0-24,0 25,25-25,-25 25,0 0,25-25,-25 25,25-25,-25 0,0 24,24-24</inkml:trace>
  <inkml:trace contextRef="#ctx0" brushRef="#br0" timeOffset="64584.6908">11113 15577,'-25'0,"0"0,0 0,25 25,-24-25,-26 25,25-25,0 0,-24 25,49-25,-50 25,1-25,24 0,0 0,-25 0,1 24,-1-24,-24 0,24 25,-49-25,24 0,1 25,0-25,-1 25,26-25,-1 0,0 0,50 0,-24 0,24 0,-50 0,-24 0,24 0,25 25,0-25,1 0,24 0,-25 0,25 24</inkml:trace>
  <inkml:trace contextRef="#ctx0" brushRef="#br0" timeOffset="83485.7751">9699 15825,'-25'0,"25"0,-74 0,49 0,-25 0,1 0,49 0,-25 0,-25 0,26 0,-1 0,0 0,-25 0,1 0,-1 0,25 0,-24 0,-1 0,0 0,1 0,24 25,-25-25,-24 0,0 0,-1 0,1 0,-1 25,1-25,24 25,1 0,24-25,0 0,-24 0,49 0,-25 0,-25 24,25-24,-24 25,24-25,0 0,-25 0,26 0,-1 0,0 0,0 0,0 0,-24 0,49 0,-25 0,-25 0,50 0,-24 0,-1 0,0 0,-25 0,1 0,-26 0,1 0,-25 0,-25 0,49 0,26 0,-1 0,25 0,25 0,-25 0,1 0,-26 0,0 0,-24 0,-50 0,25 25,0-25,-1 0,-48 25,-1 0,0-1,50-24,49 0,-24 25,-26-25,-24 25,-24 0,48 0,26-25,24 0,-24 0,24 0,1 0,24 0,-25 0,25 0,-24 0,24 0,-49 0,24 0,-24 0,24 0,0 0,-24 0,24 0,-74 0,50 24,0 1,-1-25,25 25,26-25,-26 0,0 0,1 0,-1 0,-24 0,-75 0,25 0,25 0,-50 0,50 0,24 0,1 0,-1 0,1 0,0 0,24 0,-24 0,24 0,25 0,-49 0,24 0,1 0,24 0,-25-25,25 25,1 0,-26 0,25-25,-24 1,-26 24,26-25,24 25,-25-25,50 0,-25 25,0-25,1 25,24-24,-25-1,25 25,-25 0,25-25,-25 25,0-25,25 0,-24 25,24 0,-25-24,0 24,25-25,-25 25,0-50,1 50,24-25,-25 25,25-49,-25 49,0-50,25 50,-25-25,25 1,0-1,-24-25,-1 25,25 1,-25-1,0 0,25 0,0 0,-25 1,25 24,-24-25,24 0,0 0,0 25,0-50,-25 26,0-26,0 0,0 26,1-26,24 25,-25 0,0-24,0 24,0-25,25 26,-24-1,-1-25,0 25,25-24,0 24,-25-25,25 26,-25-51,1 26,24 24,0-25,0 25,0 1,0-1,0 25,0-50,0 50,0-25,0 25,0-25,0 1,0 24,0-25,0 25,0-25,0 25,0-25,0 0,-25 1,25-26,0 0,-25-24,25 0,0-1,0 1,0-1,0-49,0 50,0-25,0 24,0 1,0 24,0 1,0 24,0-50,0 75,0-24,0 24,0-50,0 25,0 0,0 1,25-26,-25 25,0-24,0 24,25 0,-25-49,0 49,24-25,-24 25,0-49,0 49,0 0,25-24,-25 24,0 0,0-24,0 24,0 0,0-25,0 1,0-1,0 25,0-24,0-1,0 25,0 0,0 25,0-24,0 24,0-25,0 25,0-25,0 0,0 0,0 25,0-24,0 24,-25 0,25 0,-24 0,-1 24,0 1,-25 0,25 0,1 0,-1-25,0 24,0 1,0 0,1-25,-1 25,0 0,0-25,25 0,0 0,25 0,-25-25,25 25,-25 0,25 0,-1-25,1 0,25 25,-25 0,-1-25,1 25,25-24,74 24,-74-25,-26 0,1 25,0 0,-25 0,25 0,-25 0,25 0,-25 25,24-25,-24 0,25 0,-25 25,25-1,-25-24,25 0,0 25,-25-25,24 0,-24 25,25 0,-25-25,0 25,25-25</inkml:trace>
  <inkml:trace contextRef="#ctx0" brushRef="#br0" timeOffset="85657.8993">15776 17314</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2:42:29.09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447 7502,'0'0,"0"0,0 0,1 0,-1 0,0 0,0 0,0 0,1 0,-1 0,0 0,0 0,0 0,1 0,-1 0,0 0,0-4,0 4,0 0,1 0,-1 0,0 0,0 0,1-4,-1 4,0-4,1 4,-1 0,0 0,0 0,1 0,-1 0,0 0,1-4,-1 4,0-4,0 4,1 0,0-4,-1 0,1 4,-1-4,1 0,-1 4,1-4,-1 4,1-4,-1 0,0 4,1-8,-1 8,1-8,0 4,0 0,-1 0,1 4,-1 0,0-4,0 4,1-4,0 0,-1 4,0 0,1-8,0 8,-1 0,1-4,0 0,-1 4,1 0,-1 0,1-4,-1 0,1 0,-1 4,0-4,1 0,0 0,0 0,0 0,0 4,-1 0,0-4,1 4,0 0,-1 0,1-8,0 4,0-4,1 8,-1-8,0 4,0 0,0-4,0 4,0 0,0-4,0 8,0-4,0 0,1-4,-1 4,0 0,0 0,0 0,0-4,1 0,-1 0,1 4,0-4,-1 4,0-4,1 0,1-4,-1 4,1-8,-1 8,-1 4,0 0,-1 4,1 0,0-4,0-4,1 4,-1-4,1 8,-1-4,1 0,0-4,0 0,0 4,-1-4,0 4,0-4,1 0,-1 0,0 4,1-4,-2 4,1 0,1 0,-1-4,0 4,0-4,1 4,-1 0,0 0,1 0,-1-4,-1 8,1-4,0 0,0 0,-1 4,1-4,0 0,0-4,-1 8,1-4,-1 4,0-4,0 4</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3:55:12.89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1F497D"/>
    </inkml:brush>
  </inkml:definitions>
  <inkml:trace contextRef="#ctx0" brushRef="#br0">3771 16396</inkml:trace>
  <inkml:trace contextRef="#ctx0" brushRef="#br0" timeOffset="44195.5262">3423 16768</inkml:trace>
  <inkml:trace contextRef="#ctx0" brushRef="#br1" timeOffset="131638.5289">1092 17289,'-25'0,"0"0,0 0,25 0,-24 0,-26 0,0 0,26-25,-1 25,25 0,-25 0,-25 0,25 0,1 0,-1 0,25 0,-25 0,25 0,-25 0,25 0,-25 0,1 0,-1 0,25 0,-25 0,25-25,0 0,0 1,0-26,0 50,0-25,0 0,0 1,0 24,0-25,0 0,0 0,0 25,0-25,0 25,0-24,0 24,0-25,0 0,0 25,0-25,0 25,0-25,0 1,0-1,0 0,0 0,0-24,0 24,0 0,0 25,0-25,0 0,0 1,0-26,0 25,0 25,0-49,0 24,0 0,0 0,0 25,0-25,0 0,0 1,0 24,0-25,0 0,0 25,0-25,0 25,0-25,0 1,0-1,0 0,0 0,0 25,0-25,0 1,0-1,0-25,0 25,0-24,0 24,0-49,0 49,0 0,0-25,0 1,0 24,0 0,0-24,0 24,0 0,0-25,0 26,0 24,0-50,0 0,0 25,0 1,0-1,0 0,0 25,0-25,0-24,0 24,0 0,-25-25,25 1,0 24,0-25,0-24,0 49,0 0,0-24,0 24,0 0,0-24,0-26,0 50,0 25,0-24,0-1,0 25,0-25,0 0,0 0,0 1,0 24,0-50,0 50,0-25,0 25,0-50,0 50,0-24,0 24,0-25,0 0,0 25,0-25,0 25,0-25,0 1,0-1,0 0,0 0,0 0,0 1,0-1,0 0,0 25,0-50,0 50,0-24,0 24,0-50,0 50,0-50,0 50,0-24,0-51,0 50,0 1,0-1,0-25,0 50,0-49,0 49,0-25,0-50,0 51,0-1,0-25,0 25,0 25,0-49,0 49,0-50,0 50,0-25,0-24,0 49,0-25,0 0,0 0,0-24,0 49,0-25,0 0,0 0,0 25,0-25,0 25,0 0,0-49,0 49,0-25,0 0,0 0,0 1,0 24,0-25,0 0,0 25,0-25,0 25,0-49,0 49,0-25,0 25,0 0,0 0,-25 0,25 25,0-1,-24-24,24 0,-25 0,25 25,0-25,-25 0,25 25,-25-25,0 25,25 0,0-25,0 0,-24 0,24 24,0-24,0 25,-25-25,25 25,0-25,0 0,-25 0,25 25,-25-25,25 0,0 25,-25-25,25 0,0 0,0 0,25 0,0 0,-25 0,0 0,0-25,25 25,-25 0,0 0,0-25,25 25,-25-25,0 25,0 0,24-25,-24 25,25-24,-25-1,0 25,25 0,-25-25,0 25,25 0,0 0,-25 0,0-25,24 25,-24-25,25 25,-25 0,25 0,0 0,-25 0,25 0,-25 0,24 0,1 0,-25 0,0 0,0 0,25 0,-50 0,25 0,-25 0,25 0,-24 0,24 0,-25 0,25 25,0-25,0 25,0-25,0 0,0 0,25 25,-25 0,0-25,24 0,-24 24,0-24,25 0,0 25,-25-25,0 25,25-25,-25 0,0 0,25 25,-1-25,-24 25,0-25,0 0,25 0,-25 24</inkml:trace>
  <inkml:trace contextRef="#ctx0" brushRef="#br1" timeOffset="134696.7042">9922 19025</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4:14:46.389"/>
    </inkml:context>
    <inkml:brush xml:id="br0">
      <inkml:brushProperty name="width" value="0.05292" units="cm"/>
      <inkml:brushProperty name="height" value="0.05292" units="cm"/>
      <inkml:brushProperty name="color" value="#EA700D"/>
    </inkml:brush>
  </inkml:definitions>
  <inkml:trace contextRef="#ctx0" brushRef="#br0">21704 12849,'0'0,"25"0,0 0,0 0,-25 0,49-25,-49 25,50-25,0 0,49-24,-49 49,-1-50,1 25,24 1,-49-1,49 0,26-49,24 24,-25 25,50-24,-75 24,-24 0,-50 25,24 0,-24-25,0 25,75-25,-1-24,-24 24,-25 0,24 0,-49 25,0-25,25 1,0 24,49-50,-24 0,-25 1,0 49,-1-25,26 0,-25 0,0 1,24-1,-24-25,25 25,-26-24,26 24,-25-25,0 26,-1-1,-24 0,50 0,-50 0,0 1,25-1,-25 25,25-50,-1 50,-24-25,0 1,25-1,0 0,-25 0,0 0,25 1,0-1,0 0,-1-25,-24 25,50 1,-50-26,25 25,24-49,-24 24,25 1,-50-1,25 25,-25 0,0 1,24-1,1-25,-25-24,25-1,0 26,0-26,24-24,-24 25,0 24,0-24,-1-1,1 50,-25-24,0-1,25 1,0 24,0-25,-25 1,0 24,0-25,0-24,0 24,24-24,-24 24,0-24,0-1,0 1,0 24,25 26,-25-1,0 0,0 0,25-25,-25 1,0 24,25-25,-25 1,25 49,-25-25,0-25,0 50,0-49,0 49,0-25,0 0,0 0,0 25,0-24,0 24,0-25,0 0,0 25,0-25,0 25,0-25,0 1,0-1,0-25,0 25,0 1,0-26,0 0,24-24,1 24,0-24,0-1,0 26,-1-1,-24 1,25-51,0 76,0-51,-25 26,25-26,-1 50,-24 1,0-1,25 0,-25 0,0 0,0 1,0-1,0 0,0 0,0 25,0-25,0 1,0 24,0-25,0 25,0-25,0 25,0-25,0 0,0 1,0 24,0-25,0 0,0 25,0-25,0 0,0 1,-25 24,25-25,0 0,0 0,-24 0,24 0,0 1,-25-1,0 0,25 0,0 25,0-49,-25 49,25-25,0 25,-25-25,1 0,24 25,0 25,-25-25,25 25,-50-25,25 25,1-25,-1 24,0-24,-25 25,50-25,-24 0,24 0,49 0,-49-25,25 25,0 0,0 0,-25 0,24 0,1 0,-25 0,25 0,-25 0,25 0,-25-24,25 24,-1 0,-24 0,25 0,-25 0,25 0,0 0,-25 0,25 0,-25 0,24 0,-24 0,25 0,0 0,-25 24,25-24,0 0,0 25,-25 0</inkml:trace>
  <inkml:trace contextRef="#ctx0" brushRef="#br0" timeOffset="75712.3304">13941 15230,'-50'0,"50"0,-50 0,50 0,-49 0,24 0,-25 0,50 0,-24 0,24 0,-50 0,0 0,26 0,-1 0,0 0,0 25,0-25,0 25,-24-25,-1 0,25 0,-24 0,-1 0,25 24,1-24,-1 0,0 0,0 0,25 0,-49 0,24 0,0 0,0 0,-24 0,24 0,0 0,25 0,-50 0,26 0,-1 0,0 0,0 0,0 0,-24 0,-1 0,25 0,1 0,-26 0,25 0,0 0,-24 0,-1 0,25 0,-24 0,49 0,-25 0,-25 0,25 0,1 0,-26 0,0 0,26 0,-1 0,-25 0,25 0,-24 0,-1 0,25 0,1 0,-1 0,-25 0,50-24,-25-1,1 25,-26 0,-24 0,49 0,-50 0,26 0,-26 0,26-25,-1 25,0-25,26 25,-26 0,0 0,1-25,-1 25,-49-24,74 24,-24-25,24 25,-50-25,26 25,24 0,-25 0,1-25,24 25,-25-25,26 25,-1-24,-25-1,0 25,1-50,-1 25,25 1,1-26,-1 50,0-25,25 25,-25 0,0-25,1 1,-26-26,0 0,1 1,-1 24,1-49,24 49,25 0,-25 0,0 0,0 1,25-1,0 25,-24-25,-1 25,25-25,0 0,-25 0,25 25,0-24,-25-1,25 0,0 25,-25-25,25 25,0-25,0 1,0-1,0 0,0 0,-24 0,24 1,0-1,0 0,0 0,0 25,0-25,0 1,0 24,-25-25,25 25,0-25,0 25,-25 0,25 0,-25 0,25 0,0 0,-25 0,25 0,0 0,0 25,0-25,-24 0,24 25,0-1,-25 1,25 0,0-25,0 25,-25-25,25 25,0-25,0 24,0 1,-25 0,25-25,-25 25,25 0,0-25,0 24,0-24,0-49,0 24,0-25,25 26,-25-1,0 25,0-25,25 25,-25-25,0 25,25 0,-25-25,0 1,0 24,0-25,25 25,-25 0,24 0,1 0,-25 0,25 0,-25 0,25 0,0 0,-25 0,24 0,-24 0,25 0,-25 0,25 0,0 0,-25 0,25 0,-25 0,24 0,1 0,-25 0,25 0,-25 0,25 0,-25 25,25-1,-1-24,-24 0,25 25,-25-25,0 0,25 0,0 25,-25-25,25 0,-25 0,0 25</inkml:trace>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1-07-03T03:51:23.515"/>
    </inkml:context>
    <inkml:brush xml:id="br0">
      <inkml:brushProperty name="width" value="0.05292" units="cm"/>
      <inkml:brushProperty name="height" value="0.05292" units="cm"/>
      <inkml:brushProperty name="color" value="#1F497D"/>
    </inkml:brush>
  </inkml:definitions>
  <inkml:trace contextRef="#ctx0" brushRef="#br0">1662 17016,'0'0,"0"0,-25 0</inkml:trace>
  <inkml:trace contextRef="#ctx0" brushRef="#br0" timeOffset="12413.71">1637 17016,'-24'0,"-26"0,25 0,-24 0,24 0,-25 0,25 0,1 0,-26 0,25 0,0 0,-24 0,24 0,25 0,-25 0,0 0,25 0,-24 0,-26 0,0 0,26 0,-26 0,50 0,-25 0,0 0,25 0,-24 0,-1 0,0 0,25 0,-25 0,0 0,0 0,25 0,-49 0,49 0,-50 0,50 0,-25 0,1-25,-1 25,25 0,-25-25,25 25,-25 0,25 0,-25-24,1 24,24 0,-25 0,25 0,-25 0,0 0,25 0,-25 0,25 0,0-25,0 0,0-49,0-26,0-24,0 25,0 25,0 49,0-25,0 25,0 1,0-26,0 50,0-25,0-24,0 49,0-50,0 50,0-25,0-24,0 24,0-25,0 25,0-49,0 49,0 0,0-24,0 24,0 0,0-24,0-26,0 1,0-1,0 51,0-26,0 0,0 25,0 1,0-1,0 25,0-50,0 50,0-25,0 25,0-24,0-1,0 0,0 0,0 0,0-24,0 24,0-25,0 26,0-26,0 25,0-24,0-51,0 1,0-50,0 50,0 0,0 0,0 49,0 0,0 1,0 24,0-25,0 26,25-26,-25 25,0 0,0-24,0-26,0-24,0-25,0 25,0 25,0 49,0 0,0 25,0-25,0 0,0-24,0 24,0 0,0-25,0 26,0-1,0 0,0 25,0-25,0 25,0-25,0 1,0 24,0-25,-25 0,25 0,0 25,0-25,0 25,-24-24,24-1,0 25,0-25,0 25,0 0,0-25,-25 25,25 25,0 0,-25 0,25-25,-25 24,25 1,0-25,0 25,-25-25,25 50,-24-50,24 24,-25-24,25 25,0 0,-25-25,25 25,0-50,0 25,25-25,0 0,-25 1,24-1,-24 25,25-25,0 0,0 25,-25-25,0 25,0-24,25-1,-1 25,-24-25,0 25,25 0,-25 0,0 0,25 0,0 0,-25 0,0 25,25-25,-25 25,24-25,-24 24,25-24,-25 0,25 25,-25-25,0 25,25 0,-25-25,25 25,-1-25,-24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2181" tIns="46090" rIns="92181" bIns="46090" rtlCol="0"/>
          <a:lstStyle>
            <a:lvl1pPr algn="r">
              <a:defRPr sz="1200"/>
            </a:lvl1pPr>
          </a:lstStyle>
          <a:p>
            <a:fld id="{EFF889DA-1244-46FB-A09D-578C35837CC9}" type="datetimeFigureOut">
              <a:rPr lang="en-US" smtClean="0"/>
              <a:pPr/>
              <a:t>11/04/2015</a:t>
            </a:fld>
            <a:endParaRPr lang="en-US"/>
          </a:p>
        </p:txBody>
      </p:sp>
      <p:sp>
        <p:nvSpPr>
          <p:cNvPr id="4" name="Slide Image Placeholder 3"/>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181" tIns="46090" rIns="92181" bIns="46090"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2181" tIns="46090" rIns="92181" bIns="460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8"/>
            <a:ext cx="3066733" cy="468154"/>
          </a:xfrm>
          <a:prstGeom prst="rect">
            <a:avLst/>
          </a:prstGeom>
        </p:spPr>
        <p:txBody>
          <a:bodyPr vert="horz" lIns="92181" tIns="46090" rIns="92181" bIns="4609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8"/>
            <a:ext cx="3066733" cy="468154"/>
          </a:xfrm>
          <a:prstGeom prst="rect">
            <a:avLst/>
          </a:prstGeom>
        </p:spPr>
        <p:txBody>
          <a:bodyPr vert="horz" lIns="92181" tIns="46090" rIns="92181" bIns="46090" rtlCol="0" anchor="b"/>
          <a:lstStyle>
            <a:lvl1pPr algn="r">
              <a:defRPr sz="1200"/>
            </a:lvl1pPr>
          </a:lstStyle>
          <a:p>
            <a:fld id="{929EA080-F20C-44CA-B071-06F9A73195E1}" type="slidenum">
              <a:rPr lang="en-US" smtClean="0"/>
              <a:pPr/>
              <a:t>‹#›</a:t>
            </a:fld>
            <a:endParaRPr lang="en-US"/>
          </a:p>
        </p:txBody>
      </p:sp>
    </p:spTree>
    <p:extLst>
      <p:ext uri="{BB962C8B-B14F-4D97-AF65-F5344CB8AC3E}">
        <p14:creationId xmlns:p14="http://schemas.microsoft.com/office/powerpoint/2010/main" val="65298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155575"/>
            <a:ext cx="4678362" cy="3509963"/>
          </a:xfrm>
        </p:spPr>
      </p:sp>
      <p:sp>
        <p:nvSpPr>
          <p:cNvPr id="3" name="Notes Placeholder 2"/>
          <p:cNvSpPr>
            <a:spLocks noGrp="1"/>
          </p:cNvSpPr>
          <p:nvPr>
            <p:ph type="body" idx="1"/>
          </p:nvPr>
        </p:nvSpPr>
        <p:spPr>
          <a:xfrm>
            <a:off x="314536" y="3683836"/>
            <a:ext cx="6369368" cy="5449003"/>
          </a:xfrm>
        </p:spPr>
        <p:txBody>
          <a:bodyPr>
            <a:normAutofit/>
          </a:bodyPr>
          <a:lstStyle/>
          <a:p>
            <a:pPr algn="just"/>
            <a:endParaRPr lang="en-US" sz="14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14</a:t>
            </a:fld>
            <a:endParaRPr lang="en-US"/>
          </a:p>
        </p:txBody>
      </p:sp>
    </p:spTree>
    <p:extLst>
      <p:ext uri="{BB962C8B-B14F-4D97-AF65-F5344CB8AC3E}">
        <p14:creationId xmlns:p14="http://schemas.microsoft.com/office/powerpoint/2010/main" val="241282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2675" y="153988"/>
            <a:ext cx="5002213" cy="3752850"/>
          </a:xfrm>
        </p:spPr>
      </p:sp>
      <p:sp>
        <p:nvSpPr>
          <p:cNvPr id="3" name="Notes Placeholder 2"/>
          <p:cNvSpPr>
            <a:spLocks noGrp="1"/>
          </p:cNvSpPr>
          <p:nvPr>
            <p:ph type="body" idx="1"/>
          </p:nvPr>
        </p:nvSpPr>
        <p:spPr>
          <a:xfrm>
            <a:off x="160777" y="3914076"/>
            <a:ext cx="6916301" cy="5449003"/>
          </a:xfrm>
        </p:spPr>
        <p:txBody>
          <a:bodyPr>
            <a:noAutofit/>
          </a:bodyPr>
          <a:lstStyle/>
          <a:p>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663" y="228600"/>
            <a:ext cx="4681537" cy="3511550"/>
          </a:xfrm>
        </p:spPr>
      </p:sp>
      <p:sp>
        <p:nvSpPr>
          <p:cNvPr id="3" name="Notes Placeholder 2"/>
          <p:cNvSpPr>
            <a:spLocks noGrp="1"/>
          </p:cNvSpPr>
          <p:nvPr>
            <p:ph type="body" idx="1"/>
          </p:nvPr>
        </p:nvSpPr>
        <p:spPr>
          <a:xfrm>
            <a:off x="393176" y="3914076"/>
            <a:ext cx="6212099" cy="5449003"/>
          </a:xfrm>
        </p:spPr>
        <p:txBody>
          <a:bodyPr>
            <a:normAutofit/>
          </a:bodyPr>
          <a:lstStyle/>
          <a:p>
            <a:endParaRPr lang="en-US" dirty="0"/>
          </a:p>
        </p:txBody>
      </p:sp>
      <p:sp>
        <p:nvSpPr>
          <p:cNvPr id="4" name="Slide Number Placeholder 3"/>
          <p:cNvSpPr>
            <a:spLocks noGrp="1"/>
          </p:cNvSpPr>
          <p:nvPr>
            <p:ph type="sldNum" sz="quarter" idx="10"/>
          </p:nvPr>
        </p:nvSpPr>
        <p:spPr>
          <a:xfrm>
            <a:off x="5615505" y="8902599"/>
            <a:ext cx="1459932" cy="458855"/>
          </a:xfrm>
        </p:spPr>
        <p:txBody>
          <a:bodyPr/>
          <a:lstStyle/>
          <a:p>
            <a:fld id="{929EA080-F20C-44CA-B071-06F9A73195E1}" type="slidenum">
              <a:rPr lang="en-US" smtClean="0"/>
              <a:pPr/>
              <a:t>16</a:t>
            </a:fld>
            <a:endParaRPr lang="en-US" dirty="0"/>
          </a:p>
        </p:txBody>
      </p:sp>
    </p:spTree>
    <p:extLst>
      <p:ext uri="{BB962C8B-B14F-4D97-AF65-F5344CB8AC3E}">
        <p14:creationId xmlns:p14="http://schemas.microsoft.com/office/powerpoint/2010/main" val="39569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26988"/>
            <a:ext cx="5613400" cy="4211637"/>
          </a:xfrm>
        </p:spPr>
      </p:sp>
      <p:sp>
        <p:nvSpPr>
          <p:cNvPr id="3" name="Notes Placeholder 2"/>
          <p:cNvSpPr>
            <a:spLocks noGrp="1"/>
          </p:cNvSpPr>
          <p:nvPr>
            <p:ph type="body" idx="1"/>
          </p:nvPr>
        </p:nvSpPr>
        <p:spPr>
          <a:xfrm>
            <a:off x="153852" y="4144313"/>
            <a:ext cx="6769376" cy="5218763"/>
          </a:xfrm>
        </p:spPr>
        <p:txBody>
          <a:bodyPr>
            <a:noAutofit/>
          </a:bodyPr>
          <a:lstStyle/>
          <a:p>
            <a:pPr marL="288065" indent="-288065">
              <a:buFont typeface="Arial" pitchFamily="34" charset="0"/>
              <a:buChar char="•"/>
            </a:pPr>
            <a:endParaRPr lang="en-US" sz="14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a:buFont typeface="Arial" pitchFamily="34" charset="0"/>
              <a:buNone/>
            </a:pPr>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460375"/>
            <a:ext cx="4914900" cy="3686175"/>
          </a:xfrm>
        </p:spPr>
      </p:sp>
      <p:sp>
        <p:nvSpPr>
          <p:cNvPr id="3" name="Notes Placeholder 2"/>
          <p:cNvSpPr>
            <a:spLocks noGrp="1"/>
          </p:cNvSpPr>
          <p:nvPr>
            <p:ph type="body" idx="1"/>
          </p:nvPr>
        </p:nvSpPr>
        <p:spPr>
          <a:xfrm>
            <a:off x="461549" y="4447464"/>
            <a:ext cx="6230903" cy="4762120"/>
          </a:xfrm>
        </p:spPr>
        <p:txBody>
          <a:bodyPr>
            <a:normAutofit/>
          </a:bodyPr>
          <a:lstStyle/>
          <a:p>
            <a:pPr lvl="1">
              <a:buFont typeface="Arial" pitchFamily="34" charset="0"/>
              <a:buChar char="•"/>
            </a:pPr>
            <a:endParaRPr lang="en-US" sz="16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155575"/>
            <a:ext cx="4678362" cy="3509963"/>
          </a:xfrm>
        </p:spPr>
      </p:sp>
      <p:sp>
        <p:nvSpPr>
          <p:cNvPr id="3" name="Notes Placeholder 2"/>
          <p:cNvSpPr>
            <a:spLocks noGrp="1"/>
          </p:cNvSpPr>
          <p:nvPr>
            <p:ph type="body" idx="1"/>
          </p:nvPr>
        </p:nvSpPr>
        <p:spPr>
          <a:xfrm>
            <a:off x="157273" y="3837328"/>
            <a:ext cx="6683904" cy="5295510"/>
          </a:xfrm>
        </p:spPr>
        <p:txBody>
          <a:bodyPr>
            <a:noAutofit/>
          </a:bodyPr>
          <a:lstStyle/>
          <a:p>
            <a:endParaRPr lang="en-US" sz="1600"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lvl="1">
              <a:buFont typeface="Arial" pitchFamily="34" charset="0"/>
              <a:buChar char="•"/>
            </a:pPr>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21</a:t>
            </a:fld>
            <a:endParaRPr lang="en-US" dirty="0"/>
          </a:p>
        </p:txBody>
      </p:sp>
    </p:spTree>
    <p:extLst>
      <p:ext uri="{BB962C8B-B14F-4D97-AF65-F5344CB8AC3E}">
        <p14:creationId xmlns:p14="http://schemas.microsoft.com/office/powerpoint/2010/main" val="128984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22</a:t>
            </a:fld>
            <a:endParaRPr lang="en-US" dirty="0"/>
          </a:p>
        </p:txBody>
      </p:sp>
    </p:spTree>
    <p:extLst>
      <p:ext uri="{BB962C8B-B14F-4D97-AF65-F5344CB8AC3E}">
        <p14:creationId xmlns:p14="http://schemas.microsoft.com/office/powerpoint/2010/main" val="911689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663" y="0"/>
            <a:ext cx="4375150" cy="3282950"/>
          </a:xfrm>
        </p:spPr>
      </p:sp>
      <p:sp>
        <p:nvSpPr>
          <p:cNvPr id="3" name="Notes Placeholder 2"/>
          <p:cNvSpPr>
            <a:spLocks noGrp="1"/>
          </p:cNvSpPr>
          <p:nvPr>
            <p:ph type="body" idx="1"/>
          </p:nvPr>
        </p:nvSpPr>
        <p:spPr>
          <a:xfrm>
            <a:off x="230776" y="3376849"/>
            <a:ext cx="6615527" cy="5986228"/>
          </a:xfrm>
        </p:spPr>
        <p:txBody>
          <a:bodyPr>
            <a:normAutofit/>
          </a:bodyPr>
          <a:lstStyle/>
          <a:p>
            <a:pPr marL="288065" indent="-288065">
              <a:buFont typeface="Arial" pitchFamily="34" charset="0"/>
              <a:buChar char="•"/>
            </a:pPr>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a:t>
            </a:fld>
            <a:endParaRPr lang="en-US"/>
          </a:p>
        </p:txBody>
      </p:sp>
    </p:spTree>
    <p:extLst>
      <p:ext uri="{BB962C8B-B14F-4D97-AF65-F5344CB8AC3E}">
        <p14:creationId xmlns:p14="http://schemas.microsoft.com/office/powerpoint/2010/main" val="3041944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153988"/>
            <a:ext cx="4295775" cy="3222625"/>
          </a:xfrm>
        </p:spPr>
      </p:sp>
      <p:sp>
        <p:nvSpPr>
          <p:cNvPr id="3" name="Notes Placeholder 2"/>
          <p:cNvSpPr>
            <a:spLocks noGrp="1"/>
          </p:cNvSpPr>
          <p:nvPr>
            <p:ph type="body" idx="1"/>
          </p:nvPr>
        </p:nvSpPr>
        <p:spPr>
          <a:xfrm>
            <a:off x="153851" y="3453593"/>
            <a:ext cx="6538602" cy="5755989"/>
          </a:xfrm>
        </p:spPr>
        <p:txBody>
          <a:bodyPr>
            <a:normAutofit fontScale="92500" lnSpcReduction="20000"/>
          </a:bodyPr>
          <a:lstStyle/>
          <a:p>
            <a:endParaRPr lang="en-US" sz="1500"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24</a:t>
            </a:fld>
            <a:endParaRPr lang="en-US" dirty="0"/>
          </a:p>
        </p:txBody>
      </p:sp>
    </p:spTree>
    <p:extLst>
      <p:ext uri="{BB962C8B-B14F-4D97-AF65-F5344CB8AC3E}">
        <p14:creationId xmlns:p14="http://schemas.microsoft.com/office/powerpoint/2010/main" val="3966876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1463" y="0"/>
            <a:ext cx="3836987" cy="2879725"/>
          </a:xfrm>
        </p:spPr>
      </p:sp>
      <p:sp>
        <p:nvSpPr>
          <p:cNvPr id="3" name="Notes Placeholder 2"/>
          <p:cNvSpPr>
            <a:spLocks noGrp="1"/>
          </p:cNvSpPr>
          <p:nvPr>
            <p:ph type="body" idx="1"/>
          </p:nvPr>
        </p:nvSpPr>
        <p:spPr>
          <a:xfrm>
            <a:off x="157270" y="2916371"/>
            <a:ext cx="6765956" cy="6446707"/>
          </a:xfrm>
        </p:spPr>
        <p:txBody>
          <a:bodyPr>
            <a:noAutofit/>
          </a:bodyPr>
          <a:lstStyle/>
          <a:p>
            <a:pPr marL="172839" lvl="1" indent="-172839">
              <a:buFont typeface="Arial" pitchFamily="34" charset="0"/>
              <a:buChar char="•"/>
            </a:pPr>
            <a:endParaRPr lang="en-US" sz="10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228600"/>
            <a:ext cx="4681538" cy="3511550"/>
          </a:xfrm>
        </p:spPr>
      </p:sp>
      <p:sp>
        <p:nvSpPr>
          <p:cNvPr id="3" name="Notes Placeholder 2"/>
          <p:cNvSpPr>
            <a:spLocks noGrp="1"/>
          </p:cNvSpPr>
          <p:nvPr>
            <p:ph type="body" idx="1"/>
          </p:nvPr>
        </p:nvSpPr>
        <p:spPr>
          <a:xfrm>
            <a:off x="314542" y="3914074"/>
            <a:ext cx="6448001" cy="5295510"/>
          </a:xfrm>
        </p:spPr>
        <p:txBody>
          <a:bodyPr>
            <a:normAutofit/>
          </a:bodyPr>
          <a:lstStyle/>
          <a:p>
            <a:pPr marL="288065" indent="-288065">
              <a:buFont typeface="Arial" pitchFamily="34" charset="0"/>
              <a:buChar char="•"/>
            </a:pPr>
            <a:endParaRPr lang="en-US" sz="1600" b="1" dirty="0">
              <a:latin typeface="+mj-lt"/>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27</a:t>
            </a:fld>
            <a:endParaRPr lang="en-US" dirty="0"/>
          </a:p>
        </p:txBody>
      </p:sp>
    </p:spTree>
    <p:extLst>
      <p:ext uri="{BB962C8B-B14F-4D97-AF65-F5344CB8AC3E}">
        <p14:creationId xmlns:p14="http://schemas.microsoft.com/office/powerpoint/2010/main" val="1098355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231775"/>
            <a:ext cx="5110162" cy="3833813"/>
          </a:xfrm>
        </p:spPr>
      </p:sp>
      <p:sp>
        <p:nvSpPr>
          <p:cNvPr id="3" name="Notes Placeholder 2"/>
          <p:cNvSpPr>
            <a:spLocks noGrp="1"/>
          </p:cNvSpPr>
          <p:nvPr>
            <p:ph type="body" idx="1"/>
          </p:nvPr>
        </p:nvSpPr>
        <p:spPr>
          <a:xfrm>
            <a:off x="235905" y="4221058"/>
            <a:ext cx="6456548" cy="4911778"/>
          </a:xfrm>
        </p:spPr>
        <p:txBody>
          <a:bodyPr>
            <a:normAutofit/>
          </a:bodyPr>
          <a:lstStyle/>
          <a:p>
            <a:pPr marL="172839" indent="-172839">
              <a:buFont typeface="Arial" pitchFamily="34" charset="0"/>
              <a:buChar char="•"/>
            </a:pPr>
            <a:endParaRPr lang="en-US"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29</a:t>
            </a:fld>
            <a:endParaRPr lang="en-US" dirty="0"/>
          </a:p>
        </p:txBody>
      </p:sp>
    </p:spTree>
    <p:extLst>
      <p:ext uri="{BB962C8B-B14F-4D97-AF65-F5344CB8AC3E}">
        <p14:creationId xmlns:p14="http://schemas.microsoft.com/office/powerpoint/2010/main" val="6272745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30</a:t>
            </a:fld>
            <a:endParaRPr lang="en-US"/>
          </a:p>
        </p:txBody>
      </p:sp>
    </p:spTree>
    <p:extLst>
      <p:ext uri="{BB962C8B-B14F-4D97-AF65-F5344CB8AC3E}">
        <p14:creationId xmlns:p14="http://schemas.microsoft.com/office/powerpoint/2010/main" val="3329587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31</a:t>
            </a:fld>
            <a:endParaRPr lang="en-US"/>
          </a:p>
        </p:txBody>
      </p:sp>
    </p:spTree>
    <p:extLst>
      <p:ext uri="{BB962C8B-B14F-4D97-AF65-F5344CB8AC3E}">
        <p14:creationId xmlns:p14="http://schemas.microsoft.com/office/powerpoint/2010/main" val="510793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a:xfrm>
            <a:off x="719137" y="4198826"/>
            <a:ext cx="5878829" cy="5187076"/>
          </a:xfrm>
        </p:spPr>
        <p:txBody>
          <a:bodyPr>
            <a:normAutofit/>
          </a:bodyPr>
          <a:lstStyle/>
          <a:p>
            <a:pPr>
              <a:buFont typeface="Arial" pitchFamily="34" charset="0"/>
              <a:buNone/>
            </a:pPr>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a:buFont typeface="Arial" pitchFamily="34" charset="0"/>
              <a:buChar char="•"/>
            </a:pPr>
            <a:endParaRPr lang="en-US" b="1"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5075" y="155575"/>
            <a:ext cx="4706938" cy="3530600"/>
          </a:xfrm>
        </p:spPr>
      </p:sp>
      <p:sp>
        <p:nvSpPr>
          <p:cNvPr id="3" name="Notes Placeholder 2"/>
          <p:cNvSpPr>
            <a:spLocks noGrp="1"/>
          </p:cNvSpPr>
          <p:nvPr>
            <p:ph type="body" idx="1"/>
          </p:nvPr>
        </p:nvSpPr>
        <p:spPr>
          <a:xfrm>
            <a:off x="235907" y="3760586"/>
            <a:ext cx="6683904" cy="5602495"/>
          </a:xfrm>
        </p:spPr>
        <p:txBody>
          <a:bodyPr>
            <a:noAutofit/>
          </a:bodyPr>
          <a:lstStyle/>
          <a:p>
            <a:pPr marL="1094645" lvl="2" indent="-172839">
              <a:buFont typeface="Arial" pitchFamily="34" charset="0"/>
              <a:buChar char="•"/>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20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34</a:t>
            </a:fld>
            <a:endParaRPr lang="en-US"/>
          </a:p>
        </p:txBody>
      </p:sp>
    </p:spTree>
    <p:extLst>
      <p:ext uri="{BB962C8B-B14F-4D97-AF65-F5344CB8AC3E}">
        <p14:creationId xmlns:p14="http://schemas.microsoft.com/office/powerpoint/2010/main" val="2935127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1900" y="155575"/>
            <a:ext cx="4192588" cy="3146425"/>
          </a:xfrm>
        </p:spPr>
      </p:sp>
      <p:sp>
        <p:nvSpPr>
          <p:cNvPr id="3" name="Notes Placeholder 2"/>
          <p:cNvSpPr>
            <a:spLocks noGrp="1"/>
          </p:cNvSpPr>
          <p:nvPr>
            <p:ph type="body" idx="1"/>
          </p:nvPr>
        </p:nvSpPr>
        <p:spPr>
          <a:xfrm>
            <a:off x="157269" y="3607086"/>
            <a:ext cx="6842881" cy="5602497"/>
          </a:xfrm>
        </p:spPr>
        <p:txBody>
          <a:bodyPr>
            <a:noAutofit/>
          </a:bodyPr>
          <a:lstStyle/>
          <a:p>
            <a:pPr lvl="1">
              <a:buFont typeface="Arial" pitchFamily="34" charset="0"/>
              <a:buChar char="•"/>
            </a:pPr>
            <a:endParaRPr lang="en-US" sz="1600" b="1" u="sng" dirty="0"/>
          </a:p>
        </p:txBody>
      </p:sp>
      <p:sp>
        <p:nvSpPr>
          <p:cNvPr id="4" name="Slide Number Placeholder 3"/>
          <p:cNvSpPr>
            <a:spLocks noGrp="1"/>
          </p:cNvSpPr>
          <p:nvPr>
            <p:ph type="sldNum" sz="quarter" idx="10"/>
          </p:nvPr>
        </p:nvSpPr>
        <p:spPr>
          <a:xfrm>
            <a:off x="6605271" y="9056095"/>
            <a:ext cx="470166" cy="305361"/>
          </a:xfrm>
        </p:spPr>
        <p:txBody>
          <a:bodyPr/>
          <a:lstStyle/>
          <a:p>
            <a:fld id="{929EA080-F20C-44CA-B071-06F9A73195E1}" type="slidenum">
              <a:rPr lang="en-US" smtClean="0"/>
              <a:pPr/>
              <a:t>35</a:t>
            </a:fld>
            <a:endParaRPr lang="en-US" dirty="0"/>
          </a:p>
        </p:txBody>
      </p:sp>
    </p:spTree>
    <p:extLst>
      <p:ext uri="{BB962C8B-B14F-4D97-AF65-F5344CB8AC3E}">
        <p14:creationId xmlns:p14="http://schemas.microsoft.com/office/powerpoint/2010/main" val="274370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0"/>
            <a:ext cx="4681538" cy="3511550"/>
          </a:xfrm>
        </p:spPr>
      </p:sp>
      <p:sp>
        <p:nvSpPr>
          <p:cNvPr id="3" name="Notes Placeholder 2"/>
          <p:cNvSpPr>
            <a:spLocks noGrp="1"/>
          </p:cNvSpPr>
          <p:nvPr>
            <p:ph type="body" idx="1"/>
          </p:nvPr>
        </p:nvSpPr>
        <p:spPr>
          <a:xfrm>
            <a:off x="471805" y="3683836"/>
            <a:ext cx="6133465" cy="5449003"/>
          </a:xfrm>
        </p:spPr>
        <p:txBody>
          <a:bodyPr>
            <a:normAutofit/>
          </a:bodyPr>
          <a:lstStyle/>
          <a:p>
            <a:pPr>
              <a:buFont typeface="Arial" pitchFamily="34" charset="0"/>
              <a:buChar char="•"/>
            </a:pPr>
            <a:r>
              <a:rPr lang="en-US" sz="1600" dirty="0"/>
              <a:t> </a:t>
            </a:r>
          </a:p>
        </p:txBody>
      </p:sp>
      <p:sp>
        <p:nvSpPr>
          <p:cNvPr id="4" name="Slide Number Placeholder 3"/>
          <p:cNvSpPr>
            <a:spLocks noGrp="1"/>
          </p:cNvSpPr>
          <p:nvPr>
            <p:ph type="sldNum" sz="quarter" idx="10"/>
          </p:nvPr>
        </p:nvSpPr>
        <p:spPr/>
        <p:txBody>
          <a:bodyPr/>
          <a:lstStyle/>
          <a:p>
            <a:fld id="{929EA080-F20C-44CA-B071-06F9A73195E1}"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231775"/>
            <a:ext cx="5011737" cy="3760788"/>
          </a:xfrm>
        </p:spPr>
      </p:sp>
      <p:sp>
        <p:nvSpPr>
          <p:cNvPr id="3" name="Notes Placeholder 2"/>
          <p:cNvSpPr>
            <a:spLocks noGrp="1"/>
          </p:cNvSpPr>
          <p:nvPr>
            <p:ph type="body" idx="1"/>
          </p:nvPr>
        </p:nvSpPr>
        <p:spPr>
          <a:xfrm>
            <a:off x="461550" y="4144312"/>
            <a:ext cx="5923204" cy="5065271"/>
          </a:xfrm>
        </p:spPr>
        <p:txBody>
          <a:bodyPr>
            <a:normAutofit/>
          </a:bodyPr>
          <a:lstStyle/>
          <a:p>
            <a:pPr marL="288065" indent="-288065">
              <a:buFont typeface="Arial" pitchFamily="34" charset="0"/>
              <a:buChar char="•"/>
            </a:pPr>
            <a:endParaRPr lang="en-US" sz="1600" dirty="0">
              <a:cs typeface="Arial" pitchFamily="34"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0" y="153988"/>
            <a:ext cx="4675188" cy="3508375"/>
          </a:xfrm>
        </p:spPr>
      </p:sp>
      <p:sp>
        <p:nvSpPr>
          <p:cNvPr id="3" name="Notes Placeholder 2"/>
          <p:cNvSpPr>
            <a:spLocks noGrp="1"/>
          </p:cNvSpPr>
          <p:nvPr>
            <p:ph type="body" idx="1"/>
          </p:nvPr>
        </p:nvSpPr>
        <p:spPr>
          <a:xfrm>
            <a:off x="461549" y="3837327"/>
            <a:ext cx="6230903" cy="5218763"/>
          </a:xfrm>
        </p:spPr>
        <p:txBody>
          <a:bodyPr>
            <a:normAutofit/>
          </a:bodyPr>
          <a:lstStyle/>
          <a:p>
            <a:endParaRPr lang="en-US" sz="14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38</a:t>
            </a:fld>
            <a:endParaRPr lang="en-US" dirty="0"/>
          </a:p>
        </p:txBody>
      </p:sp>
    </p:spTree>
    <p:extLst>
      <p:ext uri="{BB962C8B-B14F-4D97-AF65-F5344CB8AC3E}">
        <p14:creationId xmlns:p14="http://schemas.microsoft.com/office/powerpoint/2010/main" val="3229799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a:xfrm>
            <a:off x="692323" y="4528043"/>
            <a:ext cx="5661660" cy="4213384"/>
          </a:xfrm>
        </p:spPr>
        <p:txBody>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39</a:t>
            </a:fld>
            <a:endParaRPr lang="en-US"/>
          </a:p>
        </p:txBody>
      </p:sp>
    </p:spTree>
    <p:extLst>
      <p:ext uri="{BB962C8B-B14F-4D97-AF65-F5344CB8AC3E}">
        <p14:creationId xmlns:p14="http://schemas.microsoft.com/office/powerpoint/2010/main" val="28013394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0"/>
            <a:ext cx="4681538" cy="3511550"/>
          </a:xfrm>
        </p:spPr>
      </p:sp>
      <p:sp>
        <p:nvSpPr>
          <p:cNvPr id="3" name="Notes Placeholder 2"/>
          <p:cNvSpPr>
            <a:spLocks noGrp="1"/>
          </p:cNvSpPr>
          <p:nvPr>
            <p:ph type="body" idx="1"/>
          </p:nvPr>
        </p:nvSpPr>
        <p:spPr>
          <a:xfrm>
            <a:off x="109537" y="3690937"/>
            <a:ext cx="6967538" cy="5562600"/>
          </a:xfrm>
        </p:spPr>
        <p:txBody>
          <a:bodyPr>
            <a:noAutofit/>
          </a:bodyPr>
          <a:lstStyle/>
          <a:p>
            <a:pPr marL="288065" indent="-288065">
              <a:buFont typeface="Arial" pitchFamily="34" charset="0"/>
              <a:buChar char="•"/>
            </a:pPr>
            <a:endParaRPr lang="en-US" sz="1600" dirty="0">
              <a:cs typeface="Times New Roman" pitchFamily="18" charset="0"/>
            </a:endParaRPr>
          </a:p>
        </p:txBody>
      </p:sp>
      <p:sp>
        <p:nvSpPr>
          <p:cNvPr id="4" name="Slide Number Placeholder 3"/>
          <p:cNvSpPr>
            <a:spLocks noGrp="1"/>
          </p:cNvSpPr>
          <p:nvPr>
            <p:ph type="sldNum" sz="quarter" idx="10"/>
          </p:nvPr>
        </p:nvSpPr>
        <p:spPr>
          <a:xfrm>
            <a:off x="6077054" y="8902598"/>
            <a:ext cx="998384" cy="458855"/>
          </a:xfrm>
        </p:spPr>
        <p:txBody>
          <a:bodyPr/>
          <a:lstStyle/>
          <a:p>
            <a:fld id="{929EA080-F20C-44CA-B071-06F9A73195E1}" type="slidenum">
              <a:rPr lang="en-US" smtClean="0"/>
              <a:pPr/>
              <a:t>40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41</a:t>
            </a:fld>
            <a:endParaRPr lang="en-US"/>
          </a:p>
        </p:txBody>
      </p:sp>
    </p:spTree>
    <p:extLst>
      <p:ext uri="{BB962C8B-B14F-4D97-AF65-F5344CB8AC3E}">
        <p14:creationId xmlns:p14="http://schemas.microsoft.com/office/powerpoint/2010/main" val="377654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460375"/>
            <a:ext cx="5937250" cy="4452938"/>
          </a:xfrm>
        </p:spPr>
      </p:sp>
      <p:sp>
        <p:nvSpPr>
          <p:cNvPr id="3" name="Notes Placeholder 2"/>
          <p:cNvSpPr>
            <a:spLocks noGrp="1"/>
          </p:cNvSpPr>
          <p:nvPr>
            <p:ph type="body" idx="1"/>
          </p:nvPr>
        </p:nvSpPr>
        <p:spPr>
          <a:xfrm>
            <a:off x="314538" y="5065269"/>
            <a:ext cx="6531763" cy="4144312"/>
          </a:xfrm>
        </p:spPr>
        <p:txBody>
          <a:bodyPr>
            <a:noAutofit/>
          </a:bodyPr>
          <a:lstStyle/>
          <a:p>
            <a:endParaRPr lang="en-US" sz="1600"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460375"/>
            <a:ext cx="5937250" cy="4452938"/>
          </a:xfrm>
        </p:spPr>
      </p:sp>
      <p:sp>
        <p:nvSpPr>
          <p:cNvPr id="3" name="Notes Placeholder 2"/>
          <p:cNvSpPr>
            <a:spLocks noGrp="1"/>
          </p:cNvSpPr>
          <p:nvPr>
            <p:ph type="body" idx="1"/>
          </p:nvPr>
        </p:nvSpPr>
        <p:spPr>
          <a:xfrm>
            <a:off x="314538" y="5065269"/>
            <a:ext cx="6531763" cy="4144312"/>
          </a:xfrm>
        </p:spPr>
        <p:txBody>
          <a:bodyPr>
            <a:noAutofit/>
          </a:bodyPr>
          <a:lstStyle/>
          <a:p>
            <a:endParaRPr lang="en-US" sz="1600" dirty="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7</a:t>
            </a:fld>
            <a:endParaRPr lang="en-US"/>
          </a:p>
        </p:txBody>
      </p:sp>
    </p:spTree>
    <p:extLst>
      <p:ext uri="{BB962C8B-B14F-4D97-AF65-F5344CB8AC3E}">
        <p14:creationId xmlns:p14="http://schemas.microsoft.com/office/powerpoint/2010/main" val="32278905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8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44</a:t>
            </a:fld>
            <a:endParaRPr lang="en-US"/>
          </a:p>
        </p:txBody>
      </p:sp>
    </p:spTree>
    <p:extLst>
      <p:ext uri="{BB962C8B-B14F-4D97-AF65-F5344CB8AC3E}">
        <p14:creationId xmlns:p14="http://schemas.microsoft.com/office/powerpoint/2010/main" val="37804659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5075" y="231775"/>
            <a:ext cx="4681538" cy="3511550"/>
          </a:xfrm>
        </p:spPr>
      </p:sp>
      <p:sp>
        <p:nvSpPr>
          <p:cNvPr id="3" name="Notes Placeholder 2"/>
          <p:cNvSpPr>
            <a:spLocks noGrp="1"/>
          </p:cNvSpPr>
          <p:nvPr>
            <p:ph type="body" idx="1"/>
          </p:nvPr>
        </p:nvSpPr>
        <p:spPr>
          <a:xfrm>
            <a:off x="707708" y="3990823"/>
            <a:ext cx="5753970" cy="5065269"/>
          </a:xfrm>
        </p:spPr>
        <p:txBody>
          <a:bodyPr>
            <a:normAutofit fontScale="77500" lnSpcReduction="20000"/>
          </a:bodyPr>
          <a:lstStyle/>
          <a:p>
            <a:pPr marL="172839" indent="-172839">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45</a:t>
            </a:fld>
            <a:endParaRPr lang="en-US"/>
          </a:p>
        </p:txBody>
      </p:sp>
    </p:spTree>
    <p:extLst>
      <p:ext uri="{BB962C8B-B14F-4D97-AF65-F5344CB8AC3E}">
        <p14:creationId xmlns:p14="http://schemas.microsoft.com/office/powerpoint/2010/main" val="34455130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46</a:t>
            </a:fld>
            <a:endParaRPr lang="en-US"/>
          </a:p>
        </p:txBody>
      </p:sp>
    </p:spTree>
    <p:extLst>
      <p:ext uri="{BB962C8B-B14F-4D97-AF65-F5344CB8AC3E}">
        <p14:creationId xmlns:p14="http://schemas.microsoft.com/office/powerpoint/2010/main" val="377654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0" y="155575"/>
            <a:ext cx="4678363" cy="3509963"/>
          </a:xfrm>
        </p:spPr>
      </p:sp>
      <p:sp>
        <p:nvSpPr>
          <p:cNvPr id="3" name="Notes Placeholder 2"/>
          <p:cNvSpPr>
            <a:spLocks noGrp="1"/>
          </p:cNvSpPr>
          <p:nvPr>
            <p:ph type="body" idx="1"/>
          </p:nvPr>
        </p:nvSpPr>
        <p:spPr>
          <a:xfrm>
            <a:off x="157273" y="3760581"/>
            <a:ext cx="6919806" cy="5449003"/>
          </a:xfrm>
        </p:spPr>
        <p:txBody>
          <a:bodyPr>
            <a:normAutofit fontScale="25000" lnSpcReduction="20000"/>
          </a:bodyPr>
          <a:lstStyle/>
          <a:p>
            <a:endParaRPr lang="en-US" dirty="0"/>
          </a:p>
          <a:p>
            <a:endParaRPr lang="en-US" sz="49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47</a:t>
            </a:fld>
            <a:endParaRPr lang="en-US"/>
          </a:p>
        </p:txBody>
      </p:sp>
    </p:spTree>
    <p:extLst>
      <p:ext uri="{BB962C8B-B14F-4D97-AF65-F5344CB8AC3E}">
        <p14:creationId xmlns:p14="http://schemas.microsoft.com/office/powerpoint/2010/main" val="31508504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663" y="306388"/>
            <a:ext cx="4681537" cy="3511550"/>
          </a:xfrm>
        </p:spPr>
      </p:sp>
      <p:sp>
        <p:nvSpPr>
          <p:cNvPr id="3" name="Notes Placeholder 2"/>
          <p:cNvSpPr>
            <a:spLocks noGrp="1"/>
          </p:cNvSpPr>
          <p:nvPr>
            <p:ph type="body" idx="1"/>
          </p:nvPr>
        </p:nvSpPr>
        <p:spPr>
          <a:xfrm>
            <a:off x="393176" y="3914072"/>
            <a:ext cx="6448001" cy="5295510"/>
          </a:xfrm>
        </p:spPr>
        <p:txBody>
          <a:bodyPr>
            <a:normAutofit fontScale="25000" lnSpcReduction="20000"/>
          </a:bodyPr>
          <a:lstStyle/>
          <a:p>
            <a:endParaRPr lang="en-US" sz="65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48</a:t>
            </a:fld>
            <a:endParaRPr lang="en-US"/>
          </a:p>
        </p:txBody>
      </p:sp>
    </p:spTree>
    <p:extLst>
      <p:ext uri="{BB962C8B-B14F-4D97-AF65-F5344CB8AC3E}">
        <p14:creationId xmlns:p14="http://schemas.microsoft.com/office/powerpoint/2010/main" val="7914630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marL="285750" indent="-285750">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49</a:t>
            </a:fld>
            <a:endParaRPr lang="en-US"/>
          </a:p>
        </p:txBody>
      </p:sp>
    </p:spTree>
    <p:extLst>
      <p:ext uri="{BB962C8B-B14F-4D97-AF65-F5344CB8AC3E}">
        <p14:creationId xmlns:p14="http://schemas.microsoft.com/office/powerpoint/2010/main" val="377654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fontScale="92500" lnSpcReduction="10000"/>
          </a:bodyPr>
          <a:lstStyle/>
          <a:p>
            <a:pPr marL="172839" indent="-172839">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50</a:t>
            </a:fld>
            <a:endParaRPr lang="en-US"/>
          </a:p>
        </p:txBody>
      </p:sp>
    </p:spTree>
    <p:extLst>
      <p:ext uri="{BB962C8B-B14F-4D97-AF65-F5344CB8AC3E}">
        <p14:creationId xmlns:p14="http://schemas.microsoft.com/office/powerpoint/2010/main" val="3524536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51</a:t>
            </a:fld>
            <a:endParaRPr lang="en-US"/>
          </a:p>
        </p:txBody>
      </p:sp>
    </p:spTree>
    <p:extLst>
      <p:ext uri="{BB962C8B-B14F-4D97-AF65-F5344CB8AC3E}">
        <p14:creationId xmlns:p14="http://schemas.microsoft.com/office/powerpoint/2010/main" val="35940582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marL="172839" indent="-172839">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53</a:t>
            </a:fld>
            <a:endParaRPr lang="en-US"/>
          </a:p>
        </p:txBody>
      </p:sp>
    </p:spTree>
    <p:extLst>
      <p:ext uri="{BB962C8B-B14F-4D97-AF65-F5344CB8AC3E}">
        <p14:creationId xmlns:p14="http://schemas.microsoft.com/office/powerpoint/2010/main" val="10423602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663" y="0"/>
            <a:ext cx="4681537" cy="3511550"/>
          </a:xfrm>
        </p:spPr>
      </p:sp>
      <p:sp>
        <p:nvSpPr>
          <p:cNvPr id="3" name="Notes Placeholder 2"/>
          <p:cNvSpPr>
            <a:spLocks noGrp="1"/>
          </p:cNvSpPr>
          <p:nvPr>
            <p:ph type="body" idx="1"/>
          </p:nvPr>
        </p:nvSpPr>
        <p:spPr>
          <a:xfrm>
            <a:off x="230777" y="3607087"/>
            <a:ext cx="6615527" cy="5755989"/>
          </a:xfrm>
        </p:spPr>
        <p:txBody>
          <a:bodyPr>
            <a:noAutofit/>
          </a:bodyPr>
          <a:lstStyle/>
          <a:p>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29EA080-F20C-44CA-B071-06F9A73195E1}" type="slidenum">
              <a:rPr lang="en-US" smtClean="0"/>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0" y="153988"/>
            <a:ext cx="4675188" cy="3508375"/>
          </a:xfrm>
        </p:spPr>
      </p:sp>
      <p:sp>
        <p:nvSpPr>
          <p:cNvPr id="3" name="Notes Placeholder 2"/>
          <p:cNvSpPr>
            <a:spLocks noGrp="1"/>
          </p:cNvSpPr>
          <p:nvPr>
            <p:ph type="body" idx="1"/>
          </p:nvPr>
        </p:nvSpPr>
        <p:spPr>
          <a:xfrm>
            <a:off x="307701" y="3837328"/>
            <a:ext cx="6376206" cy="5525749"/>
          </a:xfrm>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8</a:t>
            </a:fld>
            <a:endParaRPr lang="en-US" dirty="0"/>
          </a:p>
        </p:txBody>
      </p:sp>
    </p:spTree>
    <p:extLst>
      <p:ext uri="{BB962C8B-B14F-4D97-AF65-F5344CB8AC3E}">
        <p14:creationId xmlns:p14="http://schemas.microsoft.com/office/powerpoint/2010/main" val="29571274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9EA080-F20C-44CA-B071-06F9A73195E1}" type="slidenum">
              <a:rPr lang="en-US" smtClean="0"/>
              <a:pPr/>
              <a:t>55</a:t>
            </a:fld>
            <a:endParaRPr lang="en-US"/>
          </a:p>
        </p:txBody>
      </p:sp>
    </p:spTree>
    <p:extLst>
      <p:ext uri="{BB962C8B-B14F-4D97-AF65-F5344CB8AC3E}">
        <p14:creationId xmlns:p14="http://schemas.microsoft.com/office/powerpoint/2010/main" val="2280801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lstStyle/>
          <a:p>
            <a:pPr marL="288065" indent="-288065">
              <a:buFont typeface="Arial" pitchFamily="34" charset="0"/>
              <a:buChar char="•"/>
            </a:pPr>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9</a:t>
            </a:fld>
            <a:endParaRPr lang="en-US"/>
          </a:p>
        </p:txBody>
      </p:sp>
    </p:spTree>
    <p:extLst>
      <p:ext uri="{BB962C8B-B14F-4D97-AF65-F5344CB8AC3E}">
        <p14:creationId xmlns:p14="http://schemas.microsoft.com/office/powerpoint/2010/main" val="3975466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pPr marL="172839" indent="-172839">
              <a:buFont typeface="Arial" pitchFamily="34" charset="0"/>
              <a:buChar char="•"/>
            </a:pPr>
            <a:endParaRPr lang="en-US" sz="1600" b="1"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7288" y="0"/>
            <a:ext cx="4373562" cy="3281363"/>
          </a:xfrm>
        </p:spPr>
      </p:sp>
      <p:sp>
        <p:nvSpPr>
          <p:cNvPr id="3" name="Notes Placeholder 2"/>
          <p:cNvSpPr>
            <a:spLocks noGrp="1"/>
          </p:cNvSpPr>
          <p:nvPr>
            <p:ph type="body" idx="1"/>
          </p:nvPr>
        </p:nvSpPr>
        <p:spPr>
          <a:xfrm>
            <a:off x="157274" y="3223354"/>
            <a:ext cx="6612105" cy="6139721"/>
          </a:xfrm>
        </p:spPr>
        <p:txBody>
          <a:bodyPr>
            <a:noAutofit/>
          </a:bodyPr>
          <a:lstStyle/>
          <a:p>
            <a:pPr>
              <a:buFont typeface="Arial" pitchFamily="34" charset="0"/>
              <a:buChar char="•"/>
            </a:pPr>
            <a:r>
              <a:rPr lang="en-US" sz="1400" b="1" dirty="0"/>
              <a:t> </a:t>
            </a:r>
            <a:r>
              <a:rPr lang="en-US" sz="1400" b="1" dirty="0" smtClean="0"/>
              <a:t> </a:t>
            </a:r>
            <a:endParaRPr lang="en-US"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1650" y="0"/>
            <a:ext cx="3606800" cy="2705100"/>
          </a:xfrm>
        </p:spPr>
      </p:sp>
      <p:sp>
        <p:nvSpPr>
          <p:cNvPr id="3" name="Notes Placeholder 2"/>
          <p:cNvSpPr>
            <a:spLocks noGrp="1"/>
          </p:cNvSpPr>
          <p:nvPr>
            <p:ph type="body" idx="1"/>
          </p:nvPr>
        </p:nvSpPr>
        <p:spPr>
          <a:xfrm>
            <a:off x="230776" y="2839620"/>
            <a:ext cx="6538602" cy="6523455"/>
          </a:xfrm>
        </p:spPr>
        <p:txBody>
          <a:bodyPr>
            <a:normAutofit lnSpcReduction="10000"/>
          </a:bodyPr>
          <a:lstStyle/>
          <a:p>
            <a:pPr marL="1555549" lvl="3" indent="-172839">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929EA080-F20C-44CA-B071-06F9A73195E1}" type="slidenum">
              <a:rPr lang="en-US" smtClean="0"/>
              <a:pPr/>
              <a:t>13</a:t>
            </a:fld>
            <a:endParaRPr lang="en-US"/>
          </a:p>
        </p:txBody>
      </p:sp>
    </p:spTree>
    <p:extLst>
      <p:ext uri="{BB962C8B-B14F-4D97-AF65-F5344CB8AC3E}">
        <p14:creationId xmlns:p14="http://schemas.microsoft.com/office/powerpoint/2010/main" val="3850433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Rectangle 6"/>
          <p:cNvSpPr/>
          <p:nvPr/>
        </p:nvSpPr>
        <p:spPr>
          <a:xfrm>
            <a:off x="62937" y="1449307"/>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7" y="1396722"/>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7"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4"/>
            <a:ext cx="8229600" cy="1470025"/>
          </a:xfrm>
        </p:spPr>
        <p:txBody>
          <a:bodyPr anchor="ctr"/>
          <a:lstStyle>
            <a:lvl1pPr algn="ctr">
              <a:defRPr lang="en-US" dirty="0">
                <a:solidFill>
                  <a:srgbClr val="FFFFFF"/>
                </a:solidFill>
              </a:defRPr>
            </a:lvl1pPr>
          </a:lstStyle>
          <a:p>
            <a:r>
              <a:rPr kumimoji="0" lang="en-US" dirty="0" smtClean="0"/>
              <a:t>Click to edit Master title style</a:t>
            </a:r>
            <a:endParaRPr kumimoji="0"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61760" y="4073289"/>
            <a:ext cx="2682240" cy="2791968"/>
          </a:xfrm>
          <a:prstGeom prst="rect">
            <a:avLst/>
          </a:prstGeom>
          <a:ln>
            <a:noFill/>
          </a:ln>
          <a:effec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3" y="6191250"/>
            <a:ext cx="2476500" cy="476250"/>
          </a:xfrm>
          <a:prstGeom prst="rect">
            <a:avLst/>
          </a:prstGeom>
        </p:spPr>
        <p:txBody>
          <a:bodyPr/>
          <a:lstStyle/>
          <a:p>
            <a:fld id="{048AF588-32FD-4CC2-AEA5-0BD97C10AA2F}" type="datetime1">
              <a:rPr lang="en-US" smtClean="0"/>
              <a:t>11/04/2015</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D1B84FF9-323E-4D7D-A375-06F181CFA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5"/>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4"/>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3" y="6191250"/>
            <a:ext cx="2476500" cy="476250"/>
          </a:xfrm>
          <a:prstGeom prst="rect">
            <a:avLst/>
          </a:prstGeom>
        </p:spPr>
        <p:txBody>
          <a:bodyPr/>
          <a:lstStyle/>
          <a:p>
            <a:fld id="{16FA8060-D714-4A93-A055-D222F1BB86AC}" type="datetime1">
              <a:rPr lang="en-US" smtClean="0"/>
              <a:t>11/04/2015</a:t>
            </a:fld>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146304" y="6210300"/>
            <a:ext cx="457200" cy="457200"/>
          </a:xfrm>
          <a:prstGeom prst="ellipse">
            <a:avLst/>
          </a:prstGeom>
        </p:spPr>
        <p:txBody>
          <a:bodyPr/>
          <a:lstStyle/>
          <a:p>
            <a:fld id="{D1B84FF9-323E-4D7D-A375-06F181CFA8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228600" y="1143000"/>
            <a:ext cx="8915400" cy="5562600"/>
          </a:xfrm>
        </p:spPr>
        <p:txBody>
          <a:bodyPr vert="horz"/>
          <a:lstStyle>
            <a:lvl1pPr marL="282575" indent="-282575">
              <a:defRPr/>
            </a:lvl1pPr>
            <a:lvl2pPr marL="577850" indent="-258763">
              <a:defRPr/>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22313" y="952500"/>
            <a:ext cx="7772400" cy="1485900"/>
          </a:xfrm>
        </p:spPr>
        <p:txBody>
          <a:bodyPr anchor="b" anchorCtr="0"/>
          <a:lstStyle>
            <a:lvl1pPr algn="ctr">
              <a:buNone/>
              <a:defRPr sz="4800" b="0" cap="none"/>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2547939"/>
            <a:ext cx="7772400" cy="1338262"/>
          </a:xfrm>
        </p:spPr>
        <p:txBody>
          <a:bodyPr anchor="t" anchorCtr="0">
            <a:normAutofit/>
          </a:bodyPr>
          <a:lstStyle>
            <a:lvl1pPr marL="0" indent="0" algn="ctr">
              <a:buNone/>
              <a:defRPr sz="4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a:xfrm flipV="1">
            <a:off x="69413"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8" y="2341479"/>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8"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8131" y="4066032"/>
            <a:ext cx="2682240" cy="2791968"/>
          </a:xfrm>
          <a:prstGeom prst="rect">
            <a:avLst/>
          </a:prstGeom>
          <a:ln>
            <a:noFill/>
          </a:ln>
          <a:effec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228600" y="1143000"/>
            <a:ext cx="4114800" cy="54864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724400" y="1143000"/>
            <a:ext cx="4206240" cy="54864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3" y="6191250"/>
            <a:ext cx="2476500" cy="476250"/>
          </a:xfrm>
          <a:prstGeom prst="rect">
            <a:avLst/>
          </a:prstGeom>
        </p:spPr>
        <p:txBody>
          <a:bodyPr/>
          <a:lstStyle/>
          <a:p>
            <a:fld id="{60F766AC-70A6-4ACA-9E54-F89D99A2D013}" type="datetime1">
              <a:rPr lang="en-US" smtClean="0"/>
              <a:t>11/04/2015</a:t>
            </a:fld>
            <a:endParaRPr lang="en-US" dirty="0"/>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n-US" dirty="0"/>
          </a:p>
        </p:txBody>
      </p:sp>
      <p:sp>
        <p:nvSpPr>
          <p:cNvPr id="9" name="Slide Number Placeholder 8"/>
          <p:cNvSpPr>
            <a:spLocks noGrp="1"/>
          </p:cNvSpPr>
          <p:nvPr>
            <p:ph type="sldNum" sz="quarter" idx="12"/>
          </p:nvPr>
        </p:nvSpPr>
        <p:spPr>
          <a:xfrm>
            <a:off x="146304" y="6210300"/>
            <a:ext cx="457200" cy="457200"/>
          </a:xfrm>
          <a:prstGeom prst="ellipse">
            <a:avLst/>
          </a:prstGeom>
        </p:spPr>
        <p:txBody>
          <a:bodyPr/>
          <a:lstStyle/>
          <a:p>
            <a:fld id="{D1B84FF9-323E-4D7D-A375-06F181CFA8C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3" y="6191250"/>
            <a:ext cx="2476500" cy="476250"/>
          </a:xfrm>
          <a:prstGeom prst="rect">
            <a:avLst/>
          </a:prstGeom>
        </p:spPr>
        <p:txBody>
          <a:bodyPr/>
          <a:lstStyle/>
          <a:p>
            <a:fld id="{EA03E84D-03E1-4548-B61B-C0F264CA45C8}" type="datetime1">
              <a:rPr lang="en-US" smtClean="0"/>
              <a:t>11/04/2015</a:t>
            </a:fld>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10300"/>
            <a:ext cx="457200" cy="457200"/>
          </a:xfrm>
          <a:prstGeom prst="ellipse">
            <a:avLst/>
          </a:prstGeom>
        </p:spPr>
        <p:txBody>
          <a:bodyPr/>
          <a:lstStyle/>
          <a:p>
            <a:fld id="{D1B84FF9-323E-4D7D-A375-06F181CFA8C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76275" y="4087803"/>
            <a:ext cx="2682240" cy="2791968"/>
          </a:xfrm>
          <a:prstGeom prst="rect">
            <a:avLst/>
          </a:prstGeom>
          <a:ln>
            <a:noFill/>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3" y="6191250"/>
            <a:ext cx="2476500" cy="476250"/>
          </a:xfrm>
          <a:prstGeom prst="rect">
            <a:avLst/>
          </a:prstGeom>
        </p:spPr>
        <p:txBody>
          <a:bodyPr/>
          <a:lstStyle/>
          <a:p>
            <a:fld id="{0D4EE696-A7A2-4F1F-8830-9C2441489D9B}" type="datetime1">
              <a:rPr lang="en-US" smtClean="0"/>
              <a:t>11/04/2015</a:t>
            </a:fld>
            <a:endParaRPr 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146304" y="6208776"/>
            <a:ext cx="457200" cy="457200"/>
          </a:xfrm>
          <a:prstGeom prst="ellipse">
            <a:avLst/>
          </a:prstGeom>
        </p:spPr>
        <p:txBody>
          <a:bodyPr/>
          <a:lstStyle/>
          <a:p>
            <a:fld id="{D1B84FF9-323E-4D7D-A375-06F181CFA8C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14" y="4650478"/>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2"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13" y="66677"/>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228600" y="0"/>
            <a:ext cx="8686800" cy="10668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19200"/>
            <a:ext cx="8915400" cy="54102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6" name="Picture 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461760" y="4066032"/>
            <a:ext cx="2682240" cy="2791968"/>
          </a:xfrm>
          <a:prstGeom prst="rect">
            <a:avLst/>
          </a:prstGeom>
          <a:ln>
            <a:noFill/>
          </a:ln>
          <a:effectLst/>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ctr" rtl="0" eaLnBrk="1" latinLnBrk="0" hangingPunct="1">
        <a:spcBef>
          <a:spcPct val="0"/>
        </a:spcBef>
        <a:buNone/>
        <a:defRPr kumimoji="0" sz="4000" b="1" kern="1200">
          <a:solidFill>
            <a:schemeClr val="tx2"/>
          </a:solidFill>
          <a:latin typeface="Arial" pitchFamily="34" charset="0"/>
          <a:ea typeface="+mj-ea"/>
          <a:cs typeface="Arial" pitchFamily="34"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chemeClr val="tx1"/>
          </a:solidFill>
          <a:latin typeface="Arial" pitchFamily="34" charset="0"/>
          <a:ea typeface="+mn-ea"/>
          <a:cs typeface="Arial" pitchFamily="34" charset="0"/>
        </a:defRPr>
      </a:lvl1pPr>
      <a:lvl2pPr marL="548640" indent="-228600" algn="l" rtl="0" eaLnBrk="1" latinLnBrk="0" hangingPunct="1">
        <a:spcBef>
          <a:spcPts val="370"/>
        </a:spcBef>
        <a:buClr>
          <a:schemeClr val="accent2"/>
        </a:buClr>
        <a:buSzPct val="85000"/>
        <a:buFont typeface="Wingdings 2"/>
        <a:buChar char=""/>
        <a:defRPr kumimoji="0" sz="3200" kern="1200">
          <a:solidFill>
            <a:schemeClr val="tx1"/>
          </a:solidFill>
          <a:latin typeface="Arial" pitchFamily="34" charset="0"/>
          <a:ea typeface="+mn-ea"/>
          <a:cs typeface="Arial" pitchFamily="34" charset="0"/>
        </a:defRPr>
      </a:lvl2pPr>
      <a:lvl3pPr marL="822960" indent="-228600" algn="l" rtl="0" eaLnBrk="1" latinLnBrk="0" hangingPunct="1">
        <a:spcBef>
          <a:spcPts val="370"/>
        </a:spcBef>
        <a:buClr>
          <a:schemeClr val="accent1">
            <a:tint val="60000"/>
          </a:schemeClr>
        </a:buClr>
        <a:buSzPct val="85000"/>
        <a:buFont typeface="Wingdings 2"/>
        <a:buChar char=""/>
        <a:defRPr kumimoji="0" sz="2800" kern="1200">
          <a:solidFill>
            <a:schemeClr val="tx1"/>
          </a:solidFill>
          <a:latin typeface="Arial" pitchFamily="34" charset="0"/>
          <a:ea typeface="+mn-ea"/>
          <a:cs typeface="Arial" pitchFamily="34" charset="0"/>
        </a:defRPr>
      </a:lvl3pPr>
      <a:lvl4pPr marL="1097280" indent="-228600" algn="l" rtl="0" eaLnBrk="1" latinLnBrk="0" hangingPunct="1">
        <a:spcBef>
          <a:spcPts val="370"/>
        </a:spcBef>
        <a:buClr>
          <a:schemeClr val="accent3"/>
        </a:buClr>
        <a:buSzPct val="80000"/>
        <a:buFont typeface="Wingdings 2"/>
        <a:buChar char=""/>
        <a:defRPr kumimoji="0" sz="2800" kern="1200">
          <a:solidFill>
            <a:schemeClr val="tx1"/>
          </a:solidFill>
          <a:latin typeface="Arial" pitchFamily="34" charset="0"/>
          <a:ea typeface="+mn-ea"/>
          <a:cs typeface="Arial" pitchFamily="34" charset="0"/>
        </a:defRPr>
      </a:lvl4pPr>
      <a:lvl5pPr marL="1371600" indent="-228600" algn="l" rtl="0" eaLnBrk="1" latinLnBrk="0" hangingPunct="1">
        <a:spcBef>
          <a:spcPts val="370"/>
        </a:spcBef>
        <a:buClr>
          <a:schemeClr val="accent3"/>
        </a:buClr>
        <a:buFontTx/>
        <a:buChar char="o"/>
        <a:defRPr kumimoji="0" sz="2800" kern="1200">
          <a:solidFill>
            <a:schemeClr val="tx1"/>
          </a:solidFill>
          <a:latin typeface="Arial" pitchFamily="34" charset="0"/>
          <a:ea typeface="+mn-ea"/>
          <a:cs typeface="Arial" pitchFamily="34"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image" Target="../media/image11.emf"/><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customXml" Target="../ink/ink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9.emf"/><Relationship Id="rId5" Type="http://schemas.openxmlformats.org/officeDocument/2006/relationships/diagramQuickStyle" Target="../diagrams/quickStyle1.xml"/><Relationship Id="rId10" Type="http://schemas.openxmlformats.org/officeDocument/2006/relationships/customXml" Target="../ink/ink2.xml"/><Relationship Id="rId4" Type="http://schemas.openxmlformats.org/officeDocument/2006/relationships/diagramLayout" Target="../diagrams/layout1.xml"/><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0.emf"/><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customXml" Target="../ink/ink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9.emf"/><Relationship Id="rId5" Type="http://schemas.openxmlformats.org/officeDocument/2006/relationships/diagramQuickStyle" Target="../diagrams/quickStyle2.xml"/><Relationship Id="rId10" Type="http://schemas.openxmlformats.org/officeDocument/2006/relationships/customXml" Target="../ink/ink5.xml"/><Relationship Id="rId4" Type="http://schemas.openxmlformats.org/officeDocument/2006/relationships/diagramLayout" Target="../diagrams/layout2.xml"/><Relationship Id="rId9" Type="http://schemas.openxmlformats.org/officeDocument/2006/relationships/image" Target="../media/image8.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13.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customXml" Target="../ink/ink7.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2.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mailto:shirley.boltz@kdads.k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normAutofit fontScale="90000"/>
          </a:bodyPr>
          <a:lstStyle/>
          <a:p>
            <a:r>
              <a:rPr lang="en-US" dirty="0" smtClean="0"/>
              <a:t>Chapter 2:  Assessments Types         &amp; Scheduling </a:t>
            </a:r>
            <a:r>
              <a:rPr lang="en-US" smtClean="0"/>
              <a:t/>
            </a:r>
            <a:br>
              <a:rPr lang="en-US" smtClean="0"/>
            </a:br>
            <a:r>
              <a:rPr lang="en-US" smtClean="0"/>
              <a:t>January 12, 2016 </a:t>
            </a:r>
            <a:r>
              <a:rPr lang="en-US" dirty="0" smtClean="0"/>
              <a:t>1-3PM</a:t>
            </a:r>
            <a:endParaRPr lang="en-US" dirty="0"/>
          </a:p>
        </p:txBody>
      </p:sp>
      <p:pic>
        <p:nvPicPr>
          <p:cNvPr id="57348" name="Picture 4" descr="http://www.fotosearch.com/bthumb/CSP/CSP174/k1749120.jpg"/>
          <p:cNvPicPr>
            <a:picLocks noChangeAspect="1" noChangeArrowheads="1"/>
          </p:cNvPicPr>
          <p:nvPr/>
        </p:nvPicPr>
        <p:blipFill rotWithShape="1">
          <a:blip r:embed="rId3" cstate="print"/>
          <a:srcRect l="12378"/>
          <a:stretch/>
        </p:blipFill>
        <p:spPr bwMode="auto">
          <a:xfrm>
            <a:off x="228601" y="4449105"/>
            <a:ext cx="2790779" cy="2117086"/>
          </a:xfrm>
          <a:prstGeom prst="rect">
            <a:avLst/>
          </a:prstGeom>
          <a:noFill/>
        </p:spPr>
      </p:pic>
      <p:pic>
        <p:nvPicPr>
          <p:cNvPr id="57352" name="Picture 8" descr="http://www.fotosearch.com/bthumb/CSP/CSP145/k1452585.jpg"/>
          <p:cNvPicPr>
            <a:picLocks noChangeAspect="1" noChangeArrowheads="1"/>
          </p:cNvPicPr>
          <p:nvPr/>
        </p:nvPicPr>
        <p:blipFill>
          <a:blip r:embed="rId4" cstate="print"/>
          <a:srcRect/>
          <a:stretch>
            <a:fillRect/>
          </a:stretch>
        </p:blipFill>
        <p:spPr bwMode="auto">
          <a:xfrm>
            <a:off x="6104786" y="4583675"/>
            <a:ext cx="3006559" cy="2016162"/>
          </a:xfrm>
          <a:prstGeom prst="rect">
            <a:avLst/>
          </a:prstGeom>
          <a:noFill/>
        </p:spPr>
      </p:pic>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200401" y="3352800"/>
            <a:ext cx="2710055" cy="25063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0"/>
            <a:ext cx="8097041" cy="2286000"/>
          </a:xfrm>
        </p:spPr>
        <p:txBody>
          <a:bodyPr>
            <a:noAutofit/>
          </a:bodyPr>
          <a:lstStyle/>
          <a:p>
            <a:r>
              <a:rPr lang="en-US" sz="4400" b="1" dirty="0" smtClean="0"/>
              <a:t/>
            </a:r>
            <a:br>
              <a:rPr lang="en-US" sz="4400" b="1" dirty="0" smtClean="0"/>
            </a:br>
            <a:r>
              <a:rPr lang="en-US" sz="4400" b="1" dirty="0" smtClean="0"/>
              <a:t>Entry and Discharge Reporting Assessments &amp; Tracking Records A0310F, G </a:t>
            </a:r>
            <a:endParaRPr lang="en-US" sz="4400" b="1" dirty="0"/>
          </a:p>
        </p:txBody>
      </p:sp>
      <p:pic>
        <p:nvPicPr>
          <p:cNvPr id="4" name="Picture 2" descr="http://www.fotosearch.com/bthumb/CSP/CSP097/k0977785.jpg"/>
          <p:cNvPicPr>
            <a:picLocks noChangeAspect="1" noChangeArrowheads="1"/>
          </p:cNvPicPr>
          <p:nvPr/>
        </p:nvPicPr>
        <p:blipFill>
          <a:blip r:embed="rId3" cstate="print"/>
          <a:srcRect/>
          <a:stretch>
            <a:fillRect/>
          </a:stretch>
        </p:blipFill>
        <p:spPr bwMode="auto">
          <a:xfrm>
            <a:off x="1409699" y="3505201"/>
            <a:ext cx="1543051" cy="23010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http://www.fotosearch.com/bthumb/CSP/CSP117/k1171053.jpg"/>
          <p:cNvPicPr>
            <a:picLocks noChangeAspect="1" noChangeArrowheads="1"/>
          </p:cNvPicPr>
          <p:nvPr/>
        </p:nvPicPr>
        <p:blipFill>
          <a:blip r:embed="rId4" cstate="print"/>
          <a:srcRect/>
          <a:stretch>
            <a:fillRect/>
          </a:stretch>
        </p:blipFill>
        <p:spPr bwMode="auto">
          <a:xfrm>
            <a:off x="2952749" y="2514601"/>
            <a:ext cx="2609851" cy="18115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http://www.fotosearch.com/bthumb/CSP/CSP200/k2009275.jpg"/>
          <p:cNvPicPr>
            <a:picLocks noChangeAspect="1" noChangeArrowheads="1"/>
          </p:cNvPicPr>
          <p:nvPr/>
        </p:nvPicPr>
        <p:blipFill>
          <a:blip r:embed="rId5" cstate="print"/>
          <a:srcRect/>
          <a:stretch>
            <a:fillRect/>
          </a:stretch>
        </p:blipFill>
        <p:spPr bwMode="auto">
          <a:xfrm>
            <a:off x="5562602" y="3124200"/>
            <a:ext cx="2782311" cy="18494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381000"/>
          </a:xfrm>
        </p:spPr>
        <p:txBody>
          <a:bodyPr>
            <a:normAutofit/>
          </a:bodyPr>
          <a:lstStyle/>
          <a:p>
            <a:r>
              <a:rPr lang="en-US" sz="1400" dirty="0" smtClean="0"/>
              <a:t>Page 2-38</a:t>
            </a:r>
            <a:endParaRPr lang="en-US" sz="1400"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457200"/>
            <a:ext cx="8515350" cy="6324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3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143000"/>
          </a:xfrm>
        </p:spPr>
        <p:txBody>
          <a:bodyPr>
            <a:normAutofit fontScale="90000"/>
          </a:bodyPr>
          <a:lstStyle/>
          <a:p>
            <a:r>
              <a:rPr lang="en-US" sz="3600" dirty="0" smtClean="0"/>
              <a:t> </a:t>
            </a:r>
            <a:r>
              <a:rPr lang="en-US" dirty="0" smtClean="0"/>
              <a:t>Tracking Records </a:t>
            </a:r>
            <a:br>
              <a:rPr lang="en-US" dirty="0" smtClean="0"/>
            </a:br>
            <a:r>
              <a:rPr lang="en-US" dirty="0" smtClean="0"/>
              <a:t> Discharge Assessments</a:t>
            </a:r>
            <a:endParaRPr lang="en-US" dirty="0"/>
          </a:p>
        </p:txBody>
      </p:sp>
      <p:sp>
        <p:nvSpPr>
          <p:cNvPr id="3" name="Content Placeholder 2"/>
          <p:cNvSpPr>
            <a:spLocks noGrp="1"/>
          </p:cNvSpPr>
          <p:nvPr>
            <p:ph sz="quarter" idx="1"/>
          </p:nvPr>
        </p:nvSpPr>
        <p:spPr>
          <a:xfrm>
            <a:off x="0" y="990600"/>
            <a:ext cx="9144000" cy="5867400"/>
          </a:xfrm>
        </p:spPr>
        <p:txBody>
          <a:bodyPr>
            <a:normAutofit fontScale="25000" lnSpcReduction="20000"/>
          </a:bodyPr>
          <a:lstStyle/>
          <a:p>
            <a:pPr lvl="1"/>
            <a:r>
              <a:rPr lang="en-US" sz="11200" b="1" dirty="0" smtClean="0"/>
              <a:t>Complete regardless of payment source or length of stay in Nursing Home or Swing bed</a:t>
            </a:r>
          </a:p>
          <a:p>
            <a:pPr lvl="1"/>
            <a:endParaRPr lang="en-US" sz="11200" b="1" dirty="0" smtClean="0"/>
          </a:p>
          <a:p>
            <a:pPr lvl="1"/>
            <a:r>
              <a:rPr lang="en-US" sz="11200" b="1" dirty="0" smtClean="0"/>
              <a:t>Tracking Records</a:t>
            </a:r>
          </a:p>
          <a:p>
            <a:pPr lvl="2"/>
            <a:r>
              <a:rPr lang="en-US" sz="10400" b="1" dirty="0" smtClean="0"/>
              <a:t>Entry </a:t>
            </a:r>
          </a:p>
          <a:p>
            <a:pPr lvl="4"/>
            <a:r>
              <a:rPr lang="en-US" sz="11200" b="1" dirty="0" smtClean="0"/>
              <a:t>Admission </a:t>
            </a:r>
          </a:p>
          <a:p>
            <a:pPr lvl="4"/>
            <a:r>
              <a:rPr lang="en-US" sz="11200" b="1" dirty="0" smtClean="0"/>
              <a:t>Reentry</a:t>
            </a:r>
          </a:p>
          <a:p>
            <a:pPr lvl="4"/>
            <a:r>
              <a:rPr lang="en-US" sz="11200" b="1" u="sng" dirty="0" smtClean="0"/>
              <a:t>Do not</a:t>
            </a:r>
            <a:r>
              <a:rPr lang="en-US" sz="11200" b="1" dirty="0" smtClean="0"/>
              <a:t> complete when return from LOA </a:t>
            </a:r>
          </a:p>
          <a:p>
            <a:pPr lvl="2"/>
            <a:r>
              <a:rPr lang="en-US" sz="10800" b="1" dirty="0" smtClean="0"/>
              <a:t>Death </a:t>
            </a:r>
            <a:r>
              <a:rPr lang="en-US" sz="10800" b="1" dirty="0"/>
              <a:t>in </a:t>
            </a:r>
            <a:r>
              <a:rPr lang="en-US" sz="10800" b="1" dirty="0" smtClean="0"/>
              <a:t>the Facility </a:t>
            </a:r>
          </a:p>
          <a:p>
            <a:pPr lvl="3"/>
            <a:r>
              <a:rPr lang="en-US" sz="10800" b="1" u="sng" dirty="0" smtClean="0"/>
              <a:t>Do</a:t>
            </a:r>
            <a:r>
              <a:rPr lang="en-US" sz="10800" b="1" dirty="0" smtClean="0"/>
              <a:t> complete even if occurs when on LOA</a:t>
            </a:r>
          </a:p>
          <a:p>
            <a:pPr marL="868680" lvl="3" indent="0">
              <a:buNone/>
            </a:pPr>
            <a:endParaRPr lang="en-US" sz="11200" b="1" dirty="0" smtClean="0"/>
          </a:p>
          <a:p>
            <a:pPr lvl="1"/>
            <a:r>
              <a:rPr lang="en-US" sz="11200" b="1" dirty="0" smtClean="0"/>
              <a:t>Discharge  Assessments    </a:t>
            </a:r>
          </a:p>
          <a:p>
            <a:pPr lvl="2"/>
            <a:r>
              <a:rPr lang="en-US" sz="11200" b="1" dirty="0" smtClean="0"/>
              <a:t>Return not Anticipated Assessment (DRNA)</a:t>
            </a:r>
          </a:p>
          <a:p>
            <a:pPr lvl="2"/>
            <a:r>
              <a:rPr lang="en-US" sz="11200" b="1" dirty="0" smtClean="0"/>
              <a:t>Return Anticipated Assessment (DRA)</a:t>
            </a:r>
          </a:p>
          <a:p>
            <a:pPr lvl="2"/>
            <a:r>
              <a:rPr lang="en-US" sz="11200" b="1" u="sng" dirty="0" smtClean="0"/>
              <a:t>Do not</a:t>
            </a:r>
            <a:r>
              <a:rPr lang="en-US" sz="11200" b="1" dirty="0" smtClean="0"/>
              <a:t> complete when goes on LOA </a:t>
            </a:r>
            <a:endParaRPr lang="en-US" sz="7000" b="1" dirty="0" smtClean="0"/>
          </a:p>
          <a:p>
            <a:pPr marL="594360" lvl="2" indent="0">
              <a:buNone/>
            </a:pPr>
            <a:r>
              <a:rPr lang="en-US" sz="7000" b="1" dirty="0" smtClean="0"/>
              <a:t> </a:t>
            </a:r>
          </a:p>
          <a:p>
            <a:pPr lvl="1"/>
            <a:endParaRPr lang="en-US" sz="7000" b="1"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8915400" cy="1143000"/>
          </a:xfrm>
        </p:spPr>
        <p:txBody>
          <a:bodyPr>
            <a:normAutofit fontScale="90000"/>
          </a:bodyPr>
          <a:lstStyle/>
          <a:p>
            <a:r>
              <a:rPr lang="en-US" sz="3100" dirty="0"/>
              <a:t>Entry Tracking Record (A310F=01) </a:t>
            </a:r>
            <a:br>
              <a:rPr lang="en-US" sz="3100" dirty="0"/>
            </a:br>
            <a:r>
              <a:rPr lang="en-US" sz="3100" dirty="0" smtClean="0">
                <a:solidFill>
                  <a:schemeClr val="tx1"/>
                </a:solidFill>
              </a:rPr>
              <a:t>Completion: Entry </a:t>
            </a:r>
            <a:r>
              <a:rPr lang="en-US" sz="3100" dirty="0">
                <a:solidFill>
                  <a:schemeClr val="tx1"/>
                </a:solidFill>
              </a:rPr>
              <a:t>Date + 7 days</a:t>
            </a:r>
            <a:br>
              <a:rPr lang="en-US" sz="3100" dirty="0">
                <a:solidFill>
                  <a:schemeClr val="tx1"/>
                </a:solidFill>
              </a:rPr>
            </a:br>
            <a:r>
              <a:rPr lang="en-US" sz="3100" dirty="0">
                <a:solidFill>
                  <a:schemeClr val="tx1"/>
                </a:solidFill>
              </a:rPr>
              <a:t>Cannot combine with any assessment</a:t>
            </a:r>
            <a:endParaRPr lang="en-US" sz="3100" dirty="0"/>
          </a:p>
        </p:txBody>
      </p:sp>
      <p:sp>
        <p:nvSpPr>
          <p:cNvPr id="3" name="Text Placeholder 2"/>
          <p:cNvSpPr>
            <a:spLocks noGrp="1"/>
          </p:cNvSpPr>
          <p:nvPr>
            <p:ph type="body" idx="1"/>
          </p:nvPr>
        </p:nvSpPr>
        <p:spPr>
          <a:xfrm>
            <a:off x="152400" y="1295400"/>
            <a:ext cx="4953000" cy="685800"/>
          </a:xfrm>
          <a:ln>
            <a:solidFill>
              <a:schemeClr val="tx1"/>
            </a:solidFill>
          </a:ln>
        </p:spPr>
        <p:txBody>
          <a:bodyPr/>
          <a:lstStyle/>
          <a:p>
            <a:pPr algn="ctr"/>
            <a:endParaRPr lang="en-US" sz="2800" dirty="0" smtClean="0">
              <a:latin typeface="Arial" pitchFamily="34" charset="0"/>
              <a:cs typeface="Arial" pitchFamily="34" charset="0"/>
            </a:endParaRPr>
          </a:p>
          <a:p>
            <a:pPr algn="ctr"/>
            <a:endParaRPr lang="en-US" sz="2800" dirty="0">
              <a:latin typeface="Arial" pitchFamily="34" charset="0"/>
              <a:cs typeface="Arial" pitchFamily="34" charset="0"/>
            </a:endParaRPr>
          </a:p>
          <a:p>
            <a:pPr algn="ctr"/>
            <a:endParaRPr lang="en-US" sz="2800" dirty="0" smtClean="0">
              <a:latin typeface="Arial" pitchFamily="34" charset="0"/>
              <a:cs typeface="Arial" pitchFamily="34" charset="0"/>
            </a:endParaRPr>
          </a:p>
          <a:p>
            <a:pPr algn="ctr"/>
            <a:endParaRPr lang="en-US" sz="2800" dirty="0">
              <a:latin typeface="Arial" pitchFamily="34" charset="0"/>
              <a:cs typeface="Arial" pitchFamily="34" charset="0"/>
            </a:endParaRPr>
          </a:p>
          <a:p>
            <a:pPr algn="ctr"/>
            <a:endParaRPr lang="en-US" sz="2800" dirty="0" smtClean="0">
              <a:latin typeface="Arial" pitchFamily="34" charset="0"/>
              <a:cs typeface="Arial" pitchFamily="34" charset="0"/>
            </a:endParaRPr>
          </a:p>
          <a:p>
            <a:pPr algn="ctr"/>
            <a:endParaRPr lang="en-US" sz="2800" dirty="0">
              <a:latin typeface="Arial" pitchFamily="34" charset="0"/>
              <a:cs typeface="Arial" pitchFamily="34" charset="0"/>
            </a:endParaRPr>
          </a:p>
          <a:p>
            <a:pPr algn="ctr"/>
            <a:endParaRPr lang="en-US" sz="2800" dirty="0" smtClean="0">
              <a:latin typeface="Arial" pitchFamily="34" charset="0"/>
              <a:cs typeface="Arial" pitchFamily="34" charset="0"/>
            </a:endParaRPr>
          </a:p>
          <a:p>
            <a:pPr algn="ctr"/>
            <a:endParaRPr lang="en-US" sz="2800" dirty="0">
              <a:latin typeface="Arial" pitchFamily="34" charset="0"/>
              <a:cs typeface="Arial" pitchFamily="34" charset="0"/>
            </a:endParaRPr>
          </a:p>
          <a:p>
            <a:pPr algn="ctr"/>
            <a:endParaRPr lang="en-US" sz="2800" dirty="0" smtClean="0">
              <a:latin typeface="Arial" pitchFamily="34" charset="0"/>
              <a:cs typeface="Arial" pitchFamily="34" charset="0"/>
            </a:endParaRPr>
          </a:p>
          <a:p>
            <a:pPr algn="ctr"/>
            <a:r>
              <a:rPr lang="en-US" sz="2800" dirty="0" smtClean="0">
                <a:latin typeface="Arial" pitchFamily="34" charset="0"/>
                <a:cs typeface="Arial" pitchFamily="34" charset="0"/>
              </a:rPr>
              <a:t>Admission (A1700=1)</a:t>
            </a:r>
            <a:endParaRPr lang="en-US" sz="2800" dirty="0">
              <a:latin typeface="Arial" pitchFamily="34" charset="0"/>
              <a:cs typeface="Arial" pitchFamily="34" charset="0"/>
            </a:endParaRPr>
          </a:p>
        </p:txBody>
      </p:sp>
      <p:sp>
        <p:nvSpPr>
          <p:cNvPr id="4" name="Text Placeholder 3"/>
          <p:cNvSpPr>
            <a:spLocks noGrp="1"/>
          </p:cNvSpPr>
          <p:nvPr>
            <p:ph type="body" sz="half" idx="3"/>
          </p:nvPr>
        </p:nvSpPr>
        <p:spPr>
          <a:xfrm>
            <a:off x="5181600" y="1295400"/>
            <a:ext cx="3810000" cy="685800"/>
          </a:xfrm>
          <a:ln>
            <a:solidFill>
              <a:schemeClr val="tx1"/>
            </a:solidFill>
          </a:ln>
        </p:spPr>
        <p:txBody>
          <a:bodyPr/>
          <a:lstStyle/>
          <a:p>
            <a:pPr algn="ctr"/>
            <a:r>
              <a:rPr lang="en-US" sz="2800" dirty="0">
                <a:latin typeface="Arial" pitchFamily="34" charset="0"/>
                <a:cs typeface="Arial" pitchFamily="34" charset="0"/>
              </a:rPr>
              <a:t>Reentry (A1700=2)</a:t>
            </a:r>
          </a:p>
        </p:txBody>
      </p:sp>
      <p:sp>
        <p:nvSpPr>
          <p:cNvPr id="6" name="Content Placeholder 5"/>
          <p:cNvSpPr>
            <a:spLocks noGrp="1"/>
          </p:cNvSpPr>
          <p:nvPr>
            <p:ph sz="half" idx="2"/>
          </p:nvPr>
        </p:nvSpPr>
        <p:spPr>
          <a:xfrm>
            <a:off x="152400" y="2098041"/>
            <a:ext cx="4953000" cy="4607560"/>
          </a:xfrm>
          <a:ln>
            <a:solidFill>
              <a:schemeClr val="tx1"/>
            </a:solidFill>
          </a:ln>
        </p:spPr>
        <p:txBody>
          <a:bodyPr>
            <a:noAutofit/>
          </a:bodyPr>
          <a:lstStyle/>
          <a:p>
            <a:pPr marL="0" indent="0">
              <a:buNone/>
            </a:pPr>
            <a:r>
              <a:rPr lang="en-US" sz="2600" b="1" i="1" dirty="0" smtClean="0"/>
              <a:t>1. Admitted for first time</a:t>
            </a:r>
            <a:endParaRPr lang="en-US" sz="2600" b="1" i="1" u="sng" dirty="0" smtClean="0"/>
          </a:p>
          <a:p>
            <a:pPr marL="0" indent="0">
              <a:buNone/>
            </a:pPr>
            <a:r>
              <a:rPr lang="en-US" sz="2600" b="1" i="1" dirty="0" smtClean="0"/>
              <a:t>2. Readmitted after DRNA </a:t>
            </a:r>
            <a:endParaRPr lang="en-US" sz="2600" b="1" i="1" u="sng" dirty="0" smtClean="0"/>
          </a:p>
          <a:p>
            <a:pPr marL="0" indent="0">
              <a:buNone/>
            </a:pPr>
            <a:r>
              <a:rPr lang="en-US" sz="2600" b="1" i="1" dirty="0" smtClean="0"/>
              <a:t>3. Returned after DRA </a:t>
            </a:r>
            <a:r>
              <a:rPr lang="en-US" sz="2600" b="1" i="1" u="sng" dirty="0" smtClean="0">
                <a:solidFill>
                  <a:srgbClr val="FF0000"/>
                </a:solidFill>
              </a:rPr>
              <a:t>but</a:t>
            </a:r>
            <a:r>
              <a:rPr lang="en-US" sz="2600" b="1" i="1" u="sng" dirty="0" smtClean="0"/>
              <a:t> </a:t>
            </a:r>
          </a:p>
          <a:p>
            <a:pPr marL="320040" lvl="1" indent="0">
              <a:buNone/>
            </a:pPr>
            <a:r>
              <a:rPr lang="en-US" sz="2600" b="1" i="1" dirty="0" smtClean="0"/>
              <a:t>(a) OBRA Admission Assessment </a:t>
            </a:r>
            <a:r>
              <a:rPr lang="en-US" sz="2600" b="1" i="1" u="sng" dirty="0" smtClean="0">
                <a:solidFill>
                  <a:srgbClr val="C00000"/>
                </a:solidFill>
              </a:rPr>
              <a:t>not</a:t>
            </a:r>
            <a:r>
              <a:rPr lang="en-US" sz="2600" b="1" i="1" dirty="0" smtClean="0"/>
              <a:t> completed before discharge </a:t>
            </a:r>
            <a:r>
              <a:rPr lang="en-US" sz="2600" b="1" i="1" u="sng" dirty="0" smtClean="0"/>
              <a:t>or</a:t>
            </a:r>
          </a:p>
          <a:p>
            <a:pPr marL="320040" lvl="1" indent="0">
              <a:buNone/>
            </a:pPr>
            <a:r>
              <a:rPr lang="en-US" sz="2600" b="1" i="1" dirty="0" smtClean="0"/>
              <a:t>(b) Did </a:t>
            </a:r>
            <a:r>
              <a:rPr lang="en-US" sz="2600" b="1" i="1" u="sng" dirty="0" smtClean="0">
                <a:solidFill>
                  <a:srgbClr val="C00000"/>
                </a:solidFill>
              </a:rPr>
              <a:t>not</a:t>
            </a:r>
            <a:r>
              <a:rPr lang="en-US" sz="2600" b="1" i="1" dirty="0" smtClean="0"/>
              <a:t> return within 30 days  </a:t>
            </a:r>
          </a:p>
          <a:p>
            <a:endParaRPr lang="en-US" sz="2600" b="1" dirty="0" smtClean="0"/>
          </a:p>
          <a:p>
            <a:endParaRPr lang="en-US" sz="2400" b="1" dirty="0" smtClean="0"/>
          </a:p>
        </p:txBody>
      </p:sp>
      <p:sp>
        <p:nvSpPr>
          <p:cNvPr id="7" name="Content Placeholder 6"/>
          <p:cNvSpPr>
            <a:spLocks noGrp="1"/>
          </p:cNvSpPr>
          <p:nvPr>
            <p:ph sz="half" idx="4"/>
          </p:nvPr>
        </p:nvSpPr>
        <p:spPr>
          <a:xfrm>
            <a:off x="5181600" y="2133600"/>
            <a:ext cx="3810000" cy="4572000"/>
          </a:xfrm>
          <a:ln>
            <a:solidFill>
              <a:schemeClr val="tx1"/>
            </a:solidFill>
          </a:ln>
        </p:spPr>
        <p:txBody>
          <a:bodyPr>
            <a:normAutofit/>
          </a:bodyPr>
          <a:lstStyle/>
          <a:p>
            <a:r>
              <a:rPr lang="en-US" sz="2800" b="1" i="1" dirty="0" smtClean="0"/>
              <a:t>Returned after DRA </a:t>
            </a:r>
            <a:r>
              <a:rPr lang="en-US" sz="2800" b="1" i="1" u="sng" dirty="0" smtClean="0">
                <a:solidFill>
                  <a:srgbClr val="FF0000"/>
                </a:solidFill>
              </a:rPr>
              <a:t>and</a:t>
            </a:r>
          </a:p>
          <a:p>
            <a:pPr marL="0" indent="0">
              <a:buNone/>
            </a:pPr>
            <a:r>
              <a:rPr lang="en-US" sz="2800" b="1" i="1" dirty="0" smtClean="0"/>
              <a:t>  OBRA Admission </a:t>
            </a:r>
          </a:p>
          <a:p>
            <a:pPr marL="0" indent="0">
              <a:buNone/>
            </a:pPr>
            <a:r>
              <a:rPr lang="en-US" sz="2800" b="1" i="1" dirty="0" smtClean="0"/>
              <a:t>   Assessment</a:t>
            </a:r>
          </a:p>
          <a:p>
            <a:pPr marL="0" indent="0">
              <a:buNone/>
            </a:pPr>
            <a:r>
              <a:rPr lang="en-US" sz="2800" b="1" i="1" dirty="0" smtClean="0"/>
              <a:t>   completed before </a:t>
            </a:r>
          </a:p>
          <a:p>
            <a:pPr marL="0" indent="0">
              <a:buNone/>
            </a:pPr>
            <a:r>
              <a:rPr lang="en-US" sz="2800" b="1" i="1" dirty="0"/>
              <a:t> </a:t>
            </a:r>
            <a:r>
              <a:rPr lang="en-US" sz="2800" b="1" i="1" dirty="0" smtClean="0"/>
              <a:t>  discharge</a:t>
            </a:r>
          </a:p>
          <a:p>
            <a:pPr marL="0" indent="0">
              <a:buNone/>
            </a:pPr>
            <a:r>
              <a:rPr lang="en-US" sz="2800" b="1" i="1" dirty="0"/>
              <a:t> </a:t>
            </a:r>
            <a:r>
              <a:rPr lang="en-US" sz="2800" b="1" i="1" dirty="0" smtClean="0"/>
              <a:t>  </a:t>
            </a:r>
            <a:r>
              <a:rPr lang="en-US" sz="2800" b="1" i="1" u="sng" dirty="0" smtClean="0">
                <a:solidFill>
                  <a:srgbClr val="FF0000"/>
                </a:solidFill>
              </a:rPr>
              <a:t>and</a:t>
            </a:r>
          </a:p>
          <a:p>
            <a:pPr marL="0" indent="0">
              <a:buNone/>
            </a:pPr>
            <a:r>
              <a:rPr lang="en-US" sz="2800" b="1" i="1" dirty="0" smtClean="0"/>
              <a:t>   Returned within 30</a:t>
            </a:r>
          </a:p>
          <a:p>
            <a:pPr marL="0" indent="0">
              <a:buNone/>
            </a:pPr>
            <a:r>
              <a:rPr lang="en-US" sz="2800" b="1" i="1" dirty="0"/>
              <a:t> </a:t>
            </a:r>
            <a:r>
              <a:rPr lang="en-US" sz="2800" b="1" i="1" dirty="0" smtClean="0"/>
              <a:t>  days </a:t>
            </a:r>
            <a:endParaRPr lang="en-US" sz="2800" b="1" i="1" dirty="0"/>
          </a:p>
        </p:txBody>
      </p:sp>
    </p:spTree>
    <p:extLst>
      <p:ext uri="{BB962C8B-B14F-4D97-AF65-F5344CB8AC3E}">
        <p14:creationId xmlns:p14="http://schemas.microsoft.com/office/powerpoint/2010/main" val="1814630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Entry Tracking Record</a:t>
            </a:r>
            <a:br>
              <a:rPr lang="en-US" dirty="0" smtClean="0"/>
            </a:br>
            <a:r>
              <a:rPr lang="en-US" dirty="0" smtClean="0"/>
              <a:t>Admission or Reentry??</a:t>
            </a:r>
            <a:endParaRPr lang="en-US" dirty="0"/>
          </a:p>
        </p:txBody>
      </p:sp>
      <p:sp>
        <p:nvSpPr>
          <p:cNvPr id="3" name="Text Placeholder 2"/>
          <p:cNvSpPr>
            <a:spLocks noGrp="1"/>
          </p:cNvSpPr>
          <p:nvPr>
            <p:ph type="body" idx="1"/>
          </p:nvPr>
        </p:nvSpPr>
        <p:spPr>
          <a:xfrm>
            <a:off x="228600" y="1219200"/>
            <a:ext cx="4495800" cy="685800"/>
          </a:xfrm>
        </p:spPr>
        <p:txBody>
          <a:bodyPr/>
          <a:lstStyle/>
          <a:p>
            <a:pPr algn="ctr"/>
            <a:r>
              <a:rPr lang="en-US" sz="3200" dirty="0" smtClean="0"/>
              <a:t>Admission</a:t>
            </a:r>
            <a:r>
              <a:rPr lang="en-US" dirty="0" smtClean="0"/>
              <a:t> </a:t>
            </a:r>
            <a:endParaRPr lang="en-US" dirty="0"/>
          </a:p>
        </p:txBody>
      </p:sp>
      <p:sp>
        <p:nvSpPr>
          <p:cNvPr id="4" name="Text Placeholder 3"/>
          <p:cNvSpPr>
            <a:spLocks noGrp="1"/>
          </p:cNvSpPr>
          <p:nvPr>
            <p:ph type="body" sz="half" idx="3"/>
          </p:nvPr>
        </p:nvSpPr>
        <p:spPr>
          <a:xfrm>
            <a:off x="4953000" y="1219200"/>
            <a:ext cx="4191000" cy="685800"/>
          </a:xfrm>
        </p:spPr>
        <p:txBody>
          <a:bodyPr/>
          <a:lstStyle/>
          <a:p>
            <a:pPr algn="ctr"/>
            <a:r>
              <a:rPr lang="en-US" sz="3200" dirty="0" smtClean="0"/>
              <a:t> Reentry</a:t>
            </a:r>
            <a:endParaRPr lang="en-US" sz="3200" dirty="0"/>
          </a:p>
        </p:txBody>
      </p:sp>
      <p:sp>
        <p:nvSpPr>
          <p:cNvPr id="6" name="Content Placeholder 5"/>
          <p:cNvSpPr>
            <a:spLocks noGrp="1"/>
          </p:cNvSpPr>
          <p:nvPr>
            <p:ph sz="half" idx="2"/>
          </p:nvPr>
        </p:nvSpPr>
        <p:spPr>
          <a:xfrm>
            <a:off x="228600" y="1905000"/>
            <a:ext cx="4572000" cy="4572000"/>
          </a:xfrm>
          <a:solidFill>
            <a:srgbClr val="92D050"/>
          </a:solidFill>
        </p:spPr>
        <p:txBody>
          <a:bodyPr>
            <a:noAutofit/>
          </a:bodyPr>
          <a:lstStyle/>
          <a:p>
            <a:r>
              <a:rPr lang="en-US" sz="2800" dirty="0" smtClean="0">
                <a:solidFill>
                  <a:schemeClr val="bg1"/>
                </a:solidFill>
              </a:rPr>
              <a:t>Mr. S. was admitted to NH on 2/5/XX following a CVA. He regained most of his function &amp; returned home. He was DRNA.</a:t>
            </a:r>
          </a:p>
          <a:p>
            <a:r>
              <a:rPr lang="en-US" sz="2800" dirty="0" smtClean="0">
                <a:solidFill>
                  <a:schemeClr val="bg1"/>
                </a:solidFill>
              </a:rPr>
              <a:t>Eight months later he underwent surgery for a total knee replacement.  He returned to NH for rehab on 10/7/XX.</a:t>
            </a:r>
            <a:endParaRPr lang="en-US" sz="2800" dirty="0">
              <a:solidFill>
                <a:schemeClr val="bg1"/>
              </a:solidFill>
            </a:endParaRPr>
          </a:p>
        </p:txBody>
      </p:sp>
      <p:sp>
        <p:nvSpPr>
          <p:cNvPr id="7" name="Content Placeholder 6"/>
          <p:cNvSpPr>
            <a:spLocks noGrp="1"/>
          </p:cNvSpPr>
          <p:nvPr>
            <p:ph sz="half" idx="4"/>
          </p:nvPr>
        </p:nvSpPr>
        <p:spPr>
          <a:xfrm>
            <a:off x="5029200" y="1905000"/>
            <a:ext cx="4038600" cy="4572000"/>
          </a:xfrm>
          <a:solidFill>
            <a:srgbClr val="00B0F0"/>
          </a:solidFill>
        </p:spPr>
        <p:txBody>
          <a:bodyPr>
            <a:normAutofit fontScale="85000" lnSpcReduction="10000"/>
          </a:bodyPr>
          <a:lstStyle/>
          <a:p>
            <a:r>
              <a:rPr lang="en-US" dirty="0" smtClean="0">
                <a:solidFill>
                  <a:schemeClr val="bg1"/>
                </a:solidFill>
              </a:rPr>
              <a:t>Mr. W. was admitted to NH on 10/1/XX. Three weeks later he become SOB during lunch and developed labored breathing. </a:t>
            </a:r>
            <a:endParaRPr lang="en-US" dirty="0">
              <a:solidFill>
                <a:schemeClr val="bg1"/>
              </a:solidFill>
            </a:endParaRPr>
          </a:p>
          <a:p>
            <a:endParaRPr lang="en-US" dirty="0" smtClean="0">
              <a:solidFill>
                <a:schemeClr val="bg1"/>
              </a:solidFill>
            </a:endParaRPr>
          </a:p>
          <a:p>
            <a:r>
              <a:rPr lang="en-US" dirty="0" smtClean="0">
                <a:solidFill>
                  <a:schemeClr val="bg1"/>
                </a:solidFill>
              </a:rPr>
              <a:t>He was DRA to hospital on 10/22/XX. On 10/25/XX he returned to NH.</a:t>
            </a:r>
            <a:endParaRPr lang="en-US" dirty="0">
              <a:solidFill>
                <a:schemeClr val="bg1"/>
              </a:solidFill>
            </a:endParaRPr>
          </a:p>
        </p:txBody>
      </p:sp>
    </p:spTree>
    <p:extLst>
      <p:ext uri="{BB962C8B-B14F-4D97-AF65-F5344CB8AC3E}">
        <p14:creationId xmlns:p14="http://schemas.microsoft.com/office/powerpoint/2010/main" val="239327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 y="0"/>
            <a:ext cx="8915400" cy="1600200"/>
          </a:xfrm>
        </p:spPr>
        <p:txBody>
          <a:bodyPr>
            <a:normAutofit fontScale="90000"/>
          </a:bodyPr>
          <a:lstStyle/>
          <a:p>
            <a:r>
              <a:rPr lang="en-US" dirty="0" smtClean="0"/>
              <a:t/>
            </a:r>
            <a:br>
              <a:rPr lang="en-US" dirty="0" smtClean="0"/>
            </a:br>
            <a:r>
              <a:rPr lang="en-US" dirty="0"/>
              <a:t/>
            </a:r>
            <a:br>
              <a:rPr lang="en-US" dirty="0"/>
            </a:br>
            <a:r>
              <a:rPr lang="en-US" dirty="0" smtClean="0"/>
              <a:t>Death in Facility </a:t>
            </a:r>
            <a:r>
              <a:rPr lang="en-US" dirty="0"/>
              <a:t>Tracking </a:t>
            </a:r>
            <a:r>
              <a:rPr lang="en-US" dirty="0" smtClean="0"/>
              <a:t>(A0310F=12)</a:t>
            </a:r>
            <a:r>
              <a:rPr lang="en-US" dirty="0"/>
              <a:t/>
            </a:r>
            <a:br>
              <a:rPr lang="en-US" dirty="0"/>
            </a:br>
            <a:r>
              <a:rPr lang="en-US" dirty="0"/>
              <a:t> </a:t>
            </a:r>
            <a:endParaRPr lang="en-US" dirty="0" smtClean="0"/>
          </a:p>
        </p:txBody>
      </p:sp>
      <p:sp>
        <p:nvSpPr>
          <p:cNvPr id="15363" name="Content Placeholder 2"/>
          <p:cNvSpPr>
            <a:spLocks noGrp="1"/>
          </p:cNvSpPr>
          <p:nvPr>
            <p:ph sz="quarter" idx="1"/>
          </p:nvPr>
        </p:nvSpPr>
        <p:spPr>
          <a:xfrm>
            <a:off x="228600" y="838200"/>
            <a:ext cx="8915400" cy="5867400"/>
          </a:xfrm>
        </p:spPr>
        <p:txBody>
          <a:bodyPr>
            <a:normAutofit fontScale="92500" lnSpcReduction="20000"/>
          </a:bodyPr>
          <a:lstStyle/>
          <a:p>
            <a:pPr marL="0" indent="0">
              <a:buNone/>
            </a:pPr>
            <a:endParaRPr lang="en-US" b="1" dirty="0" smtClean="0"/>
          </a:p>
          <a:p>
            <a:r>
              <a:rPr lang="en-US" sz="3500" b="1" dirty="0" smtClean="0"/>
              <a:t>Dies</a:t>
            </a:r>
          </a:p>
          <a:p>
            <a:pPr lvl="1"/>
            <a:r>
              <a:rPr lang="en-US" sz="3500" dirty="0" smtClean="0"/>
              <a:t>in facility</a:t>
            </a:r>
          </a:p>
          <a:p>
            <a:pPr lvl="1"/>
            <a:r>
              <a:rPr lang="en-US" sz="3500" dirty="0" smtClean="0"/>
              <a:t>on leave of absence</a:t>
            </a:r>
          </a:p>
          <a:p>
            <a:pPr lvl="1"/>
            <a:r>
              <a:rPr lang="en-US" sz="3500" dirty="0" smtClean="0"/>
              <a:t>in ambulance </a:t>
            </a:r>
          </a:p>
          <a:p>
            <a:pPr marL="319087" lvl="1" indent="0">
              <a:buNone/>
            </a:pPr>
            <a:endParaRPr lang="en-US" sz="3500" b="1" dirty="0" smtClean="0"/>
          </a:p>
          <a:p>
            <a:r>
              <a:rPr lang="en-US" sz="3500" b="1" dirty="0" smtClean="0"/>
              <a:t>MDS completion </a:t>
            </a:r>
          </a:p>
          <a:p>
            <a:pPr lvl="1"/>
            <a:r>
              <a:rPr lang="en-US" sz="3500" dirty="0" smtClean="0"/>
              <a:t>Discharge (death) date + 7 days</a:t>
            </a:r>
          </a:p>
          <a:p>
            <a:pPr marL="319087" lvl="1" indent="0">
              <a:buNone/>
            </a:pPr>
            <a:endParaRPr lang="en-US" sz="3500" dirty="0" smtClean="0"/>
          </a:p>
          <a:p>
            <a:r>
              <a:rPr lang="en-US" sz="3500" b="1" dirty="0" smtClean="0"/>
              <a:t>Transmit</a:t>
            </a:r>
            <a:r>
              <a:rPr lang="en-US" sz="3500" dirty="0" smtClean="0"/>
              <a:t> </a:t>
            </a:r>
          </a:p>
          <a:p>
            <a:pPr lvl="1"/>
            <a:r>
              <a:rPr lang="en-US" sz="3500" dirty="0" smtClean="0"/>
              <a:t>Discharge (death) date + 14 days</a:t>
            </a:r>
          </a:p>
          <a:p>
            <a:pPr lvl="1"/>
            <a:endParaRPr lang="en-US" sz="3500" b="1" dirty="0" smtClean="0"/>
          </a:p>
          <a:p>
            <a:r>
              <a:rPr lang="en-US" sz="3500" dirty="0" smtClean="0"/>
              <a:t>Can </a:t>
            </a:r>
            <a:r>
              <a:rPr lang="en-US" sz="3500" u="sng" dirty="0" smtClean="0"/>
              <a:t>not</a:t>
            </a:r>
            <a:r>
              <a:rPr lang="en-US" sz="3500" dirty="0" smtClean="0"/>
              <a:t> combine with any assessment</a:t>
            </a:r>
          </a:p>
          <a:p>
            <a:pPr lvl="1"/>
            <a:endParaRPr lang="en-US" b="1" dirty="0" smtClean="0"/>
          </a:p>
          <a:p>
            <a:pPr lvl="2">
              <a:buNone/>
            </a:pPr>
            <a:endParaRPr lang="en-US"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
            <a:ext cx="7620000" cy="609599"/>
          </a:xfrm>
        </p:spPr>
        <p:txBody>
          <a:bodyPr>
            <a:normAutofit fontScale="90000"/>
          </a:bodyPr>
          <a:lstStyle/>
          <a:p>
            <a:r>
              <a:rPr lang="en-US" dirty="0" smtClean="0"/>
              <a:t>Discharge Assessments</a:t>
            </a:r>
            <a:endParaRPr lang="en-US" dirty="0"/>
          </a:p>
        </p:txBody>
      </p:sp>
      <p:sp>
        <p:nvSpPr>
          <p:cNvPr id="3" name="Text Placeholder 2"/>
          <p:cNvSpPr>
            <a:spLocks noGrp="1"/>
          </p:cNvSpPr>
          <p:nvPr>
            <p:ph type="body" idx="1"/>
          </p:nvPr>
        </p:nvSpPr>
        <p:spPr>
          <a:xfrm>
            <a:off x="990600" y="762000"/>
            <a:ext cx="3733800" cy="990600"/>
          </a:xfrm>
          <a:ln>
            <a:solidFill>
              <a:schemeClr val="tx1"/>
            </a:solidFill>
          </a:ln>
        </p:spPr>
        <p:txBody>
          <a:bodyPr/>
          <a:lstStyle/>
          <a:p>
            <a:pPr algn="ctr"/>
            <a:r>
              <a:rPr lang="en-US" sz="3200" dirty="0" smtClean="0">
                <a:latin typeface="Arial" pitchFamily="34" charset="0"/>
                <a:cs typeface="Arial" pitchFamily="34" charset="0"/>
              </a:rPr>
              <a:t>Discharge Return Not Anticipated</a:t>
            </a:r>
            <a:endParaRPr lang="en-US" sz="3200" dirty="0">
              <a:latin typeface="Arial" pitchFamily="34" charset="0"/>
              <a:cs typeface="Arial" pitchFamily="34" charset="0"/>
            </a:endParaRPr>
          </a:p>
        </p:txBody>
      </p:sp>
      <p:sp>
        <p:nvSpPr>
          <p:cNvPr id="4" name="Text Placeholder 3"/>
          <p:cNvSpPr>
            <a:spLocks noGrp="1"/>
          </p:cNvSpPr>
          <p:nvPr>
            <p:ph type="body" sz="half" idx="3"/>
          </p:nvPr>
        </p:nvSpPr>
        <p:spPr>
          <a:xfrm>
            <a:off x="4876800" y="762000"/>
            <a:ext cx="3810000" cy="990600"/>
          </a:xfrm>
          <a:ln>
            <a:solidFill>
              <a:schemeClr val="tx1"/>
            </a:solidFill>
          </a:ln>
        </p:spPr>
        <p:txBody>
          <a:bodyPr/>
          <a:lstStyle/>
          <a:p>
            <a:pPr algn="ctr"/>
            <a:r>
              <a:rPr lang="en-US" sz="3200" dirty="0" smtClean="0">
                <a:latin typeface="Arial" pitchFamily="34" charset="0"/>
                <a:cs typeface="Arial" pitchFamily="34" charset="0"/>
              </a:rPr>
              <a:t>Discharge Return Anticipated</a:t>
            </a:r>
            <a:endParaRPr lang="en-US" sz="3200" dirty="0">
              <a:latin typeface="Arial" pitchFamily="34" charset="0"/>
              <a:cs typeface="Arial" pitchFamily="34" charset="0"/>
            </a:endParaRPr>
          </a:p>
        </p:txBody>
      </p:sp>
      <p:sp>
        <p:nvSpPr>
          <p:cNvPr id="6" name="Content Placeholder 5"/>
          <p:cNvSpPr>
            <a:spLocks noGrp="1"/>
          </p:cNvSpPr>
          <p:nvPr>
            <p:ph sz="half" idx="2"/>
          </p:nvPr>
        </p:nvSpPr>
        <p:spPr>
          <a:xfrm>
            <a:off x="990600" y="1755444"/>
            <a:ext cx="3747259" cy="2435557"/>
          </a:xfrm>
          <a:solidFill>
            <a:schemeClr val="bg1"/>
          </a:solidFill>
          <a:ln>
            <a:solidFill>
              <a:schemeClr val="tx1"/>
            </a:solidFill>
          </a:ln>
        </p:spPr>
        <p:txBody>
          <a:bodyPr>
            <a:normAutofit lnSpcReduction="10000"/>
          </a:bodyPr>
          <a:lstStyle/>
          <a:p>
            <a:r>
              <a:rPr lang="en-US" sz="3000" dirty="0" smtClean="0"/>
              <a:t>DRNA</a:t>
            </a:r>
          </a:p>
          <a:p>
            <a:r>
              <a:rPr lang="en-US" sz="3000" dirty="0" smtClean="0"/>
              <a:t>A0310F=10</a:t>
            </a:r>
          </a:p>
          <a:p>
            <a:r>
              <a:rPr lang="en-US" sz="3000" dirty="0" smtClean="0"/>
              <a:t>Discharged &amp; </a:t>
            </a:r>
            <a:r>
              <a:rPr lang="en-US" sz="3000" u="sng" dirty="0" smtClean="0"/>
              <a:t>not</a:t>
            </a:r>
            <a:r>
              <a:rPr lang="en-US" sz="3000" dirty="0" smtClean="0"/>
              <a:t> expected to return within 30 days</a:t>
            </a:r>
            <a:endParaRPr lang="en-US" sz="3000" dirty="0"/>
          </a:p>
        </p:txBody>
      </p:sp>
      <p:sp>
        <p:nvSpPr>
          <p:cNvPr id="7" name="Content Placeholder 6"/>
          <p:cNvSpPr>
            <a:spLocks noGrp="1"/>
          </p:cNvSpPr>
          <p:nvPr>
            <p:ph sz="half" idx="4"/>
          </p:nvPr>
        </p:nvSpPr>
        <p:spPr>
          <a:xfrm>
            <a:off x="4876800" y="1752600"/>
            <a:ext cx="3810000" cy="2400300"/>
          </a:xfrm>
          <a:ln>
            <a:solidFill>
              <a:schemeClr val="tx1"/>
            </a:solidFill>
          </a:ln>
        </p:spPr>
        <p:txBody>
          <a:bodyPr>
            <a:noAutofit/>
          </a:bodyPr>
          <a:lstStyle/>
          <a:p>
            <a:r>
              <a:rPr lang="en-US" sz="3000" dirty="0" smtClean="0"/>
              <a:t>DRA</a:t>
            </a:r>
          </a:p>
          <a:p>
            <a:r>
              <a:rPr lang="en-US" sz="3000" dirty="0" smtClean="0"/>
              <a:t>A0310F=11</a:t>
            </a:r>
          </a:p>
          <a:p>
            <a:r>
              <a:rPr lang="en-US" sz="3000" dirty="0" smtClean="0"/>
              <a:t>Discharged &amp; expected to return within 30 days</a:t>
            </a:r>
            <a:endParaRPr lang="en-US" sz="3000" dirty="0"/>
          </a:p>
        </p:txBody>
      </p:sp>
      <p:sp>
        <p:nvSpPr>
          <p:cNvPr id="8" name="TextBox 7"/>
          <p:cNvSpPr txBox="1"/>
          <p:nvPr/>
        </p:nvSpPr>
        <p:spPr>
          <a:xfrm>
            <a:off x="0" y="4226974"/>
            <a:ext cx="9118600" cy="2677656"/>
          </a:xfrm>
          <a:prstGeom prst="rect">
            <a:avLst/>
          </a:prstGeom>
          <a:noFill/>
        </p:spPr>
        <p:txBody>
          <a:bodyPr wrap="square" rtlCol="0">
            <a:spAutoFit/>
          </a:bodyPr>
          <a:lstStyle/>
          <a:p>
            <a:pPr marL="457200" indent="-457200">
              <a:buFont typeface="Arial" pitchFamily="34" charset="0"/>
              <a:buChar char="•"/>
            </a:pPr>
            <a:r>
              <a:rPr lang="en-US" sz="2800" b="1" dirty="0" smtClean="0">
                <a:latin typeface="Arial" pitchFamily="34" charset="0"/>
                <a:cs typeface="Arial" pitchFamily="34" charset="0"/>
              </a:rPr>
              <a:t>ARD: Discharge Date</a:t>
            </a:r>
          </a:p>
          <a:p>
            <a:pPr marL="457200" indent="-457200">
              <a:buFont typeface="Arial" pitchFamily="34" charset="0"/>
              <a:buChar char="•"/>
            </a:pPr>
            <a:r>
              <a:rPr lang="en-US" sz="2800" b="1" dirty="0" smtClean="0">
                <a:latin typeface="Arial" pitchFamily="34" charset="0"/>
                <a:cs typeface="Arial" pitchFamily="34" charset="0"/>
              </a:rPr>
              <a:t>MDS Completion: Discharge date (ARD) + 14 </a:t>
            </a:r>
            <a:r>
              <a:rPr lang="en-US" sz="2800" b="1" dirty="0">
                <a:latin typeface="Arial" pitchFamily="34" charset="0"/>
                <a:cs typeface="Arial" pitchFamily="34" charset="0"/>
              </a:rPr>
              <a:t>	</a:t>
            </a:r>
            <a:endParaRPr lang="en-US" sz="2800" b="1" dirty="0" smtClean="0">
              <a:latin typeface="Arial" pitchFamily="34" charset="0"/>
              <a:cs typeface="Arial" pitchFamily="34" charset="0"/>
            </a:endParaRPr>
          </a:p>
          <a:p>
            <a:r>
              <a:rPr lang="en-US" sz="2800" b="1" dirty="0">
                <a:latin typeface="Arial" pitchFamily="34" charset="0"/>
                <a:cs typeface="Arial" pitchFamily="34" charset="0"/>
              </a:rPr>
              <a:t> </a:t>
            </a:r>
            <a:r>
              <a:rPr lang="en-US" sz="2800" b="1" dirty="0" smtClean="0">
                <a:latin typeface="Arial" pitchFamily="34" charset="0"/>
                <a:cs typeface="Arial" pitchFamily="34" charset="0"/>
              </a:rPr>
              <a:t>			        Days</a:t>
            </a:r>
          </a:p>
          <a:p>
            <a:pPr marL="457200" indent="-457200">
              <a:buFont typeface="Arial" pitchFamily="34" charset="0"/>
              <a:buChar char="•"/>
            </a:pPr>
            <a:r>
              <a:rPr lang="en-US" sz="2800" b="1" dirty="0" smtClean="0">
                <a:latin typeface="Arial" pitchFamily="34" charset="0"/>
                <a:cs typeface="Arial" pitchFamily="34" charset="0"/>
              </a:rPr>
              <a:t>Transmit:  Completion date + 14 Days </a:t>
            </a:r>
          </a:p>
          <a:p>
            <a:pPr marL="457200" indent="-457200">
              <a:buFont typeface="Arial" pitchFamily="34" charset="0"/>
              <a:buChar char="•"/>
            </a:pPr>
            <a:r>
              <a:rPr lang="en-US" sz="2800" b="1" dirty="0" smtClean="0">
                <a:latin typeface="Arial" pitchFamily="34" charset="0"/>
                <a:cs typeface="Arial" pitchFamily="34" charset="0"/>
              </a:rPr>
              <a:t>Can </a:t>
            </a:r>
            <a:r>
              <a:rPr lang="en-US" sz="2800" b="1" dirty="0">
                <a:latin typeface="Arial" pitchFamily="34" charset="0"/>
                <a:cs typeface="Arial" pitchFamily="34" charset="0"/>
              </a:rPr>
              <a:t>combine with other assessments if </a:t>
            </a:r>
            <a:r>
              <a:rPr lang="en-US" sz="2800" b="1" dirty="0" smtClean="0">
                <a:latin typeface="Arial" pitchFamily="34" charset="0"/>
                <a:cs typeface="Arial" pitchFamily="34" charset="0"/>
              </a:rPr>
              <a:t>ARD meets </a:t>
            </a:r>
            <a:r>
              <a:rPr lang="en-US" sz="2800" b="1" dirty="0">
                <a:latin typeface="Arial" pitchFamily="34" charset="0"/>
                <a:cs typeface="Arial" pitchFamily="34" charset="0"/>
              </a:rPr>
              <a:t>requirements of other assessment </a:t>
            </a:r>
            <a:r>
              <a:rPr lang="en-US" sz="2800" b="1" dirty="0" smtClean="0">
                <a:latin typeface="Arial" pitchFamily="34" charset="0"/>
                <a:cs typeface="Arial" pitchFamily="34" charset="0"/>
              </a:rPr>
              <a:t>also.</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val="2692563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219200"/>
          </a:xfrm>
        </p:spPr>
        <p:txBody>
          <a:bodyPr>
            <a:normAutofit fontScale="90000"/>
          </a:bodyPr>
          <a:lstStyle/>
          <a:p>
            <a:pPr>
              <a:tabLst>
                <a:tab pos="5602288" algn="l"/>
              </a:tabLst>
            </a:pPr>
            <a:r>
              <a:rPr lang="en-US" dirty="0" smtClean="0"/>
              <a:t/>
            </a:r>
            <a:br>
              <a:rPr lang="en-US" dirty="0" smtClean="0"/>
            </a:br>
            <a:r>
              <a:rPr lang="en-US" dirty="0"/>
              <a:t/>
            </a:r>
            <a:br>
              <a:rPr lang="en-US" dirty="0"/>
            </a:br>
            <a:r>
              <a:rPr lang="en-US" dirty="0" smtClean="0"/>
              <a:t/>
            </a:r>
            <a:br>
              <a:rPr lang="en-US" dirty="0" smtClean="0"/>
            </a:br>
            <a:r>
              <a:rPr lang="en-US" dirty="0"/>
              <a:t>Discharge </a:t>
            </a:r>
            <a:r>
              <a:rPr lang="en-US" dirty="0" smtClean="0"/>
              <a:t>(A0310G)</a:t>
            </a:r>
            <a:br>
              <a:rPr lang="en-US" dirty="0" smtClean="0"/>
            </a:br>
            <a:r>
              <a:rPr lang="en-US" dirty="0" smtClean="0"/>
              <a:t>1. Planned or  2. Unplanned </a:t>
            </a:r>
            <a:endParaRPr lang="en-US" dirty="0"/>
          </a:p>
        </p:txBody>
      </p:sp>
      <p:sp>
        <p:nvSpPr>
          <p:cNvPr id="3" name="Content Placeholder 2"/>
          <p:cNvSpPr>
            <a:spLocks noGrp="1"/>
          </p:cNvSpPr>
          <p:nvPr>
            <p:ph sz="quarter" idx="1"/>
          </p:nvPr>
        </p:nvSpPr>
        <p:spPr>
          <a:xfrm>
            <a:off x="228600" y="1143000"/>
            <a:ext cx="8763000" cy="5867400"/>
          </a:xfrm>
        </p:spPr>
        <p:txBody>
          <a:bodyPr>
            <a:noAutofit/>
          </a:bodyPr>
          <a:lstStyle/>
          <a:p>
            <a:r>
              <a:rPr lang="en-US" sz="2800" b="1" dirty="0" smtClean="0"/>
              <a:t>Unplanned discharge</a:t>
            </a:r>
            <a:r>
              <a:rPr lang="en-US" sz="2800" dirty="0" smtClean="0"/>
              <a:t> </a:t>
            </a:r>
          </a:p>
          <a:p>
            <a:pPr lvl="2"/>
            <a:r>
              <a:rPr lang="en-US" dirty="0" smtClean="0"/>
              <a:t>acute-care </a:t>
            </a:r>
            <a:r>
              <a:rPr lang="en-US" dirty="0"/>
              <a:t>transfer to hospital or ED to s</a:t>
            </a:r>
            <a:r>
              <a:rPr lang="en-US" dirty="0" smtClean="0"/>
              <a:t>tabilize </a:t>
            </a:r>
            <a:r>
              <a:rPr lang="en-US" dirty="0"/>
              <a:t>condition or determine  </a:t>
            </a:r>
            <a:r>
              <a:rPr lang="en-US" dirty="0" smtClean="0"/>
              <a:t>need for acute-care </a:t>
            </a:r>
            <a:r>
              <a:rPr lang="en-US" dirty="0"/>
              <a:t>admission</a:t>
            </a:r>
          </a:p>
          <a:p>
            <a:pPr lvl="2"/>
            <a:r>
              <a:rPr lang="en-US" dirty="0"/>
              <a:t>unexpectedly leaving facility against medical advice</a:t>
            </a:r>
          </a:p>
          <a:p>
            <a:pPr lvl="2"/>
            <a:r>
              <a:rPr lang="en-US" dirty="0"/>
              <a:t>unexpectedly deciding to go home or to another </a:t>
            </a:r>
            <a:r>
              <a:rPr lang="en-US" dirty="0" smtClean="0"/>
              <a:t>setting</a:t>
            </a:r>
          </a:p>
          <a:p>
            <a:pPr lvl="1"/>
            <a:r>
              <a:rPr lang="en-US" sz="2800" dirty="0" smtClean="0"/>
              <a:t>Use dash</a:t>
            </a:r>
            <a:r>
              <a:rPr lang="en-US" sz="2800" dirty="0"/>
              <a:t>, “-”, </a:t>
            </a:r>
            <a:r>
              <a:rPr lang="en-US" sz="2800" dirty="0" smtClean="0"/>
              <a:t>when unable </a:t>
            </a:r>
            <a:r>
              <a:rPr lang="en-US" sz="2800" dirty="0"/>
              <a:t>to </a:t>
            </a:r>
            <a:r>
              <a:rPr lang="en-US" sz="2800" dirty="0" smtClean="0"/>
              <a:t>determine response </a:t>
            </a:r>
          </a:p>
          <a:p>
            <a:pPr marL="319087" lvl="1" indent="0">
              <a:buNone/>
            </a:pPr>
            <a:r>
              <a:rPr lang="en-US" sz="2800" dirty="0" smtClean="0"/>
              <a:t> </a:t>
            </a:r>
          </a:p>
          <a:p>
            <a:r>
              <a:rPr lang="en-US" sz="2800" u="sng" dirty="0" smtClean="0"/>
              <a:t>Kansas </a:t>
            </a:r>
            <a:r>
              <a:rPr lang="en-US" sz="2800" u="sng" dirty="0"/>
              <a:t>Specific </a:t>
            </a:r>
            <a:r>
              <a:rPr lang="en-US" sz="2800" dirty="0" smtClean="0"/>
              <a:t>- DRA &amp; does not return, </a:t>
            </a:r>
            <a:r>
              <a:rPr lang="en-US" sz="2800" b="1" u="sng" dirty="0" smtClean="0"/>
              <a:t>do not</a:t>
            </a:r>
            <a:r>
              <a:rPr lang="en-US" sz="2800" dirty="0" smtClean="0"/>
              <a:t> need to modify assessment  </a:t>
            </a:r>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47800"/>
            <a:ext cx="7772400" cy="990600"/>
          </a:xfrm>
        </p:spPr>
        <p:txBody>
          <a:bodyPr>
            <a:noAutofit/>
          </a:bodyPr>
          <a:lstStyle/>
          <a:p>
            <a:r>
              <a:rPr lang="en-US" sz="4400" b="1" dirty="0" smtClean="0"/>
              <a:t>Assessments</a:t>
            </a:r>
            <a:br>
              <a:rPr lang="en-US" sz="4400" b="1" dirty="0" smtClean="0"/>
            </a:br>
            <a:r>
              <a:rPr lang="en-US" sz="4400" b="1" dirty="0" smtClean="0"/>
              <a:t>OBRA – A0310A</a:t>
            </a:r>
            <a:endParaRPr lang="en-US" sz="44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3657" y="2590800"/>
            <a:ext cx="4170968" cy="3124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47800"/>
          </a:xfrm>
        </p:spPr>
        <p:txBody>
          <a:bodyPr>
            <a:noAutofit/>
          </a:bodyPr>
          <a:lstStyle/>
          <a:p>
            <a:r>
              <a:rPr lang="en-US" dirty="0" smtClean="0"/>
              <a:t>OBRA Assessments (A0310A)</a:t>
            </a:r>
            <a:br>
              <a:rPr lang="en-US" dirty="0" smtClean="0"/>
            </a:br>
            <a:endParaRPr lang="en-US" dirty="0"/>
          </a:p>
        </p:txBody>
      </p:sp>
      <p:sp>
        <p:nvSpPr>
          <p:cNvPr id="4" name="Content Placeholder 3"/>
          <p:cNvSpPr>
            <a:spLocks noGrp="1"/>
          </p:cNvSpPr>
          <p:nvPr>
            <p:ph sz="quarter" idx="1"/>
          </p:nvPr>
        </p:nvSpPr>
        <p:spPr>
          <a:xfrm>
            <a:off x="0" y="990600"/>
            <a:ext cx="9118600" cy="6477000"/>
          </a:xfrm>
        </p:spPr>
        <p:txBody>
          <a:bodyPr>
            <a:noAutofit/>
          </a:bodyPr>
          <a:lstStyle/>
          <a:p>
            <a:pPr lvl="1">
              <a:spcBef>
                <a:spcPts val="0"/>
              </a:spcBef>
            </a:pPr>
            <a:r>
              <a:rPr lang="en-US" dirty="0" smtClean="0"/>
              <a:t>Types</a:t>
            </a:r>
          </a:p>
          <a:p>
            <a:pPr lvl="2">
              <a:spcBef>
                <a:spcPts val="0"/>
              </a:spcBef>
            </a:pPr>
            <a:r>
              <a:rPr lang="en-US" sz="3200" dirty="0" smtClean="0"/>
              <a:t>01. Admission</a:t>
            </a:r>
          </a:p>
          <a:p>
            <a:pPr lvl="2">
              <a:spcBef>
                <a:spcPts val="0"/>
              </a:spcBef>
            </a:pPr>
            <a:r>
              <a:rPr lang="en-US" sz="3200" dirty="0" smtClean="0"/>
              <a:t>02. Quarterly</a:t>
            </a:r>
          </a:p>
          <a:p>
            <a:pPr lvl="2">
              <a:spcBef>
                <a:spcPts val="0"/>
              </a:spcBef>
            </a:pPr>
            <a:r>
              <a:rPr lang="en-US" sz="3200" dirty="0" smtClean="0"/>
              <a:t>03. Annual</a:t>
            </a:r>
          </a:p>
          <a:p>
            <a:pPr lvl="2">
              <a:spcBef>
                <a:spcPts val="0"/>
              </a:spcBef>
            </a:pPr>
            <a:r>
              <a:rPr lang="en-US" sz="3200" dirty="0" smtClean="0"/>
              <a:t>04. Significant Change in Status</a:t>
            </a:r>
          </a:p>
          <a:p>
            <a:pPr lvl="2">
              <a:spcBef>
                <a:spcPts val="0"/>
              </a:spcBef>
            </a:pPr>
            <a:r>
              <a:rPr lang="en-US" sz="3200" dirty="0" smtClean="0"/>
              <a:t>Discharge</a:t>
            </a:r>
          </a:p>
          <a:p>
            <a:pPr lvl="2">
              <a:spcBef>
                <a:spcPts val="0"/>
              </a:spcBef>
            </a:pPr>
            <a:r>
              <a:rPr lang="en-US" sz="3200" dirty="0" smtClean="0"/>
              <a:t>05. Significant Correction in Prior </a:t>
            </a:r>
            <a:r>
              <a:rPr lang="en-US" sz="3200" dirty="0"/>
              <a:t>Comprehensive </a:t>
            </a:r>
            <a:r>
              <a:rPr lang="en-US" sz="3200" dirty="0" smtClean="0"/>
              <a:t>Assessment</a:t>
            </a:r>
          </a:p>
          <a:p>
            <a:pPr lvl="2">
              <a:spcBef>
                <a:spcPts val="0"/>
              </a:spcBef>
            </a:pPr>
            <a:r>
              <a:rPr lang="en-US" sz="3200" dirty="0"/>
              <a:t> </a:t>
            </a:r>
            <a:r>
              <a:rPr lang="en-US" sz="3200" dirty="0" smtClean="0"/>
              <a:t>06. Significant </a:t>
            </a:r>
            <a:r>
              <a:rPr lang="en-US" sz="3200" dirty="0"/>
              <a:t>Correction in Prior </a:t>
            </a:r>
            <a:r>
              <a:rPr lang="en-US" sz="3200" dirty="0" smtClean="0"/>
              <a:t>Quarterly </a:t>
            </a:r>
          </a:p>
          <a:p>
            <a:pPr marL="594360" lvl="2" indent="0">
              <a:spcBef>
                <a:spcPts val="0"/>
              </a:spcBef>
              <a:buNone/>
            </a:pPr>
            <a:r>
              <a:rPr lang="en-US" sz="3200" dirty="0" smtClean="0"/>
              <a:t>   Assessment</a:t>
            </a:r>
            <a:endParaRPr lang="en-US" dirty="0" smtClean="0"/>
          </a:p>
          <a:p>
            <a:pPr>
              <a:spcBef>
                <a:spcPts val="0"/>
              </a:spcBef>
            </a:pPr>
            <a:r>
              <a:rPr lang="en-US" dirty="0" smtClean="0"/>
              <a:t>Assessment Summary Table (Pages 2-15 and 2-16)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r>
              <a:rPr lang="en-US" dirty="0" smtClean="0"/>
              <a:t>Understand Assessment types and definitions</a:t>
            </a:r>
          </a:p>
          <a:p>
            <a:r>
              <a:rPr lang="en-US" dirty="0" smtClean="0"/>
              <a:t>Understand the difference between scheduled and unscheduled assessments</a:t>
            </a:r>
          </a:p>
          <a:p>
            <a:r>
              <a:rPr lang="en-US" dirty="0" smtClean="0"/>
              <a:t>Understand how to schedule assessments</a:t>
            </a:r>
          </a:p>
          <a:p>
            <a:r>
              <a:rPr lang="en-US" dirty="0" smtClean="0"/>
              <a:t>Understand when assessments can be combined and when they cannot be combined</a:t>
            </a:r>
            <a:endParaRPr lang="en-US" dirty="0"/>
          </a:p>
        </p:txBody>
      </p:sp>
    </p:spTree>
    <p:extLst>
      <p:ext uri="{BB962C8B-B14F-4D97-AF65-F5344CB8AC3E}">
        <p14:creationId xmlns:p14="http://schemas.microsoft.com/office/powerpoint/2010/main" val="684327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47800"/>
          </a:xfrm>
        </p:spPr>
        <p:txBody>
          <a:bodyPr>
            <a:noAutofit/>
          </a:bodyPr>
          <a:lstStyle/>
          <a:p>
            <a:r>
              <a:rPr lang="en-US" dirty="0" smtClean="0"/>
              <a:t>Comprehensive Assessments </a:t>
            </a:r>
            <a:br>
              <a:rPr lang="en-US" dirty="0" smtClean="0"/>
            </a:br>
            <a:r>
              <a:rPr lang="en-US" dirty="0" smtClean="0">
                <a:solidFill>
                  <a:schemeClr val="tx1"/>
                </a:solidFill>
              </a:rPr>
              <a:t>Admission (A0310A=01)  </a:t>
            </a:r>
            <a:endParaRPr lang="en-US" dirty="0">
              <a:solidFill>
                <a:schemeClr val="tx1"/>
              </a:solidFill>
            </a:endParaRPr>
          </a:p>
        </p:txBody>
      </p:sp>
      <p:sp>
        <p:nvSpPr>
          <p:cNvPr id="4" name="Content Placeholder 3"/>
          <p:cNvSpPr>
            <a:spLocks noGrp="1"/>
          </p:cNvSpPr>
          <p:nvPr>
            <p:ph sz="quarter" idx="1"/>
          </p:nvPr>
        </p:nvSpPr>
        <p:spPr>
          <a:xfrm>
            <a:off x="228600" y="1600200"/>
            <a:ext cx="8915400" cy="5105400"/>
          </a:xfrm>
        </p:spPr>
        <p:txBody>
          <a:bodyPr>
            <a:normAutofit/>
          </a:bodyPr>
          <a:lstStyle/>
          <a:p>
            <a:r>
              <a:rPr lang="en-US" dirty="0" smtClean="0"/>
              <a:t>Resident:</a:t>
            </a:r>
          </a:p>
          <a:p>
            <a:pPr marL="319087" lvl="1" indent="0">
              <a:buNone/>
            </a:pPr>
            <a:r>
              <a:rPr lang="en-US" dirty="0" smtClean="0"/>
              <a:t>1. First time in facility</a:t>
            </a:r>
          </a:p>
          <a:p>
            <a:pPr marL="319087" lvl="1" indent="0">
              <a:buNone/>
            </a:pPr>
            <a:r>
              <a:rPr lang="en-US" dirty="0" smtClean="0"/>
              <a:t>2. Readmitted after DRNA</a:t>
            </a:r>
          </a:p>
          <a:p>
            <a:pPr marL="319087" lvl="1" indent="0">
              <a:buNone/>
            </a:pPr>
            <a:r>
              <a:rPr lang="en-US" dirty="0" smtClean="0"/>
              <a:t>3. Returned after DRA </a:t>
            </a:r>
            <a:r>
              <a:rPr lang="en-US" b="1" u="sng" dirty="0" smtClean="0"/>
              <a:t>but</a:t>
            </a:r>
            <a:r>
              <a:rPr lang="en-US" dirty="0" smtClean="0"/>
              <a:t> </a:t>
            </a:r>
          </a:p>
          <a:p>
            <a:pPr marL="319087" lvl="1" indent="0">
              <a:buNone/>
            </a:pPr>
            <a:r>
              <a:rPr lang="en-US" dirty="0"/>
              <a:t>	</a:t>
            </a:r>
            <a:r>
              <a:rPr lang="en-US" dirty="0" smtClean="0"/>
              <a:t>(a) discharged before completion of OBRA  	   	      admission assessment  </a:t>
            </a:r>
          </a:p>
          <a:p>
            <a:pPr marL="319087" lvl="1" indent="0">
              <a:buNone/>
            </a:pPr>
            <a:r>
              <a:rPr lang="en-US" dirty="0"/>
              <a:t>	</a:t>
            </a:r>
            <a:r>
              <a:rPr lang="en-US" dirty="0" smtClean="0"/>
              <a:t>			OR</a:t>
            </a:r>
            <a:endParaRPr lang="en-US" b="1" u="sng" dirty="0" smtClean="0"/>
          </a:p>
          <a:p>
            <a:pPr marL="319087" lvl="1" indent="0">
              <a:buNone/>
            </a:pPr>
            <a:r>
              <a:rPr lang="en-US" dirty="0" smtClean="0"/>
              <a:t>	(b) did not return within 30 days </a:t>
            </a:r>
          </a:p>
          <a:p>
            <a:pPr marL="319087" lvl="1" indent="0">
              <a:buNone/>
            </a:pPr>
            <a:r>
              <a:rPr lang="en-US" dirty="0"/>
              <a:t>	 </a:t>
            </a:r>
            <a:r>
              <a:rPr lang="en-US" dirty="0" smtClean="0"/>
              <a:t>     of discharge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371600"/>
          </a:xfrm>
        </p:spPr>
        <p:txBody>
          <a:bodyPr>
            <a:normAutofit/>
          </a:bodyPr>
          <a:lstStyle/>
          <a:p>
            <a:r>
              <a:rPr lang="en-US" dirty="0"/>
              <a:t>Comprehensive Assessments </a:t>
            </a:r>
            <a:br>
              <a:rPr lang="en-US" dirty="0"/>
            </a:br>
            <a:r>
              <a:rPr lang="en-US" dirty="0">
                <a:solidFill>
                  <a:schemeClr val="tx1"/>
                </a:solidFill>
              </a:rPr>
              <a:t>Admission </a:t>
            </a:r>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sz="quarter" idx="1"/>
          </p:nvPr>
        </p:nvSpPr>
        <p:spPr>
          <a:xfrm>
            <a:off x="228600" y="1295400"/>
            <a:ext cx="8915400" cy="5410200"/>
          </a:xfrm>
        </p:spPr>
        <p:txBody>
          <a:bodyPr>
            <a:noAutofit/>
          </a:bodyPr>
          <a:lstStyle/>
          <a:p>
            <a:r>
              <a:rPr lang="en-US" dirty="0" smtClean="0"/>
              <a:t>ARD -  No later than 14</a:t>
            </a:r>
            <a:r>
              <a:rPr lang="en-US" baseline="30000" dirty="0" smtClean="0"/>
              <a:t>th</a:t>
            </a:r>
            <a:r>
              <a:rPr lang="en-US" dirty="0" smtClean="0"/>
              <a:t> day of admission</a:t>
            </a:r>
          </a:p>
          <a:p>
            <a:r>
              <a:rPr lang="en-US" dirty="0" smtClean="0"/>
              <a:t>MDS/</a:t>
            </a:r>
            <a:r>
              <a:rPr lang="en-US" u="sng" dirty="0" smtClean="0"/>
              <a:t>CAAs</a:t>
            </a:r>
            <a:r>
              <a:rPr lang="en-US" dirty="0" smtClean="0"/>
              <a:t> completion - No later than 14</a:t>
            </a:r>
            <a:r>
              <a:rPr lang="en-US" baseline="30000" dirty="0" smtClean="0"/>
              <a:t>th</a:t>
            </a:r>
            <a:r>
              <a:rPr lang="en-US" dirty="0" smtClean="0"/>
              <a:t> day of admission</a:t>
            </a:r>
          </a:p>
          <a:p>
            <a:pPr lvl="1"/>
            <a:r>
              <a:rPr lang="en-US" dirty="0" smtClean="0"/>
              <a:t>(Entry Date +13 calendar days)</a:t>
            </a:r>
          </a:p>
          <a:p>
            <a:endParaRPr lang="en-US" dirty="0" smtClean="0"/>
          </a:p>
          <a:p>
            <a:r>
              <a:rPr lang="en-US" dirty="0" smtClean="0"/>
              <a:t>Care plan completion </a:t>
            </a:r>
          </a:p>
          <a:p>
            <a:pPr lvl="1"/>
            <a:r>
              <a:rPr lang="en-US" dirty="0" smtClean="0"/>
              <a:t>CAAs completion + 7 days</a:t>
            </a:r>
          </a:p>
          <a:p>
            <a:pPr lvl="1"/>
            <a:endParaRPr lang="en-US" dirty="0" smtClean="0"/>
          </a:p>
          <a:p>
            <a:r>
              <a:rPr lang="en-US" dirty="0" smtClean="0"/>
              <a:t>Transmission </a:t>
            </a:r>
            <a:endParaRPr lang="en-US" dirty="0"/>
          </a:p>
          <a:p>
            <a:pPr lvl="1"/>
            <a:r>
              <a:rPr lang="en-US" dirty="0" smtClean="0"/>
              <a:t> Care plan completion + 14 days</a:t>
            </a:r>
          </a:p>
          <a:p>
            <a:pPr lvl="1"/>
            <a:endParaRPr lang="en-US" sz="2800" dirty="0" smtClean="0"/>
          </a:p>
          <a:p>
            <a:pPr lvl="1"/>
            <a:endParaRPr lang="en-US" sz="2800" dirty="0"/>
          </a:p>
          <a:p>
            <a:pPr marL="0" indent="0">
              <a:buNone/>
            </a:pPr>
            <a:r>
              <a:rPr lang="en-US" sz="2800" dirty="0" smtClean="0"/>
              <a:t>	 </a:t>
            </a:r>
          </a:p>
          <a:p>
            <a:pPr lvl="1"/>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800" dirty="0" smtClean="0"/>
              <a:t>Admission Assessment – Scenario </a:t>
            </a:r>
            <a:endParaRPr lang="en-US" sz="3800" dirty="0"/>
          </a:p>
        </p:txBody>
      </p:sp>
      <p:sp>
        <p:nvSpPr>
          <p:cNvPr id="3" name="Content Placeholder 2"/>
          <p:cNvSpPr>
            <a:spLocks noGrp="1"/>
          </p:cNvSpPr>
          <p:nvPr>
            <p:ph sz="quarter" idx="1"/>
          </p:nvPr>
        </p:nvSpPr>
        <p:spPr/>
        <p:txBody>
          <a:bodyPr>
            <a:normAutofit/>
          </a:bodyPr>
          <a:lstStyle/>
          <a:p>
            <a:pPr marL="172839" indent="-172839">
              <a:buFont typeface="Arial" pitchFamily="34" charset="0"/>
              <a:buChar char="•"/>
            </a:pPr>
            <a:r>
              <a:rPr lang="en-US" sz="2800" dirty="0" smtClean="0"/>
              <a:t>Mr. H. </a:t>
            </a:r>
            <a:r>
              <a:rPr lang="en-US" sz="2800" dirty="0"/>
              <a:t>entered the facility </a:t>
            </a:r>
            <a:r>
              <a:rPr lang="en-US" sz="2800" dirty="0" smtClean="0"/>
              <a:t>on Jan. 3</a:t>
            </a:r>
            <a:r>
              <a:rPr lang="en-US" sz="2800" baseline="30000" dirty="0" smtClean="0"/>
              <a:t>rd</a:t>
            </a:r>
            <a:r>
              <a:rPr lang="en-US" sz="2800" dirty="0" smtClean="0"/>
              <a:t> (Day 1). </a:t>
            </a:r>
          </a:p>
          <a:p>
            <a:pPr marL="172839" indent="-172839">
              <a:buFont typeface="Arial" pitchFamily="34" charset="0"/>
              <a:buChar char="•"/>
            </a:pPr>
            <a:r>
              <a:rPr lang="en-US" sz="2800" dirty="0" smtClean="0"/>
              <a:t>To allow combining the Admission Assessment and a </a:t>
            </a:r>
            <a:r>
              <a:rPr lang="en-US" sz="2800" dirty="0"/>
              <a:t>5 </a:t>
            </a:r>
            <a:r>
              <a:rPr lang="en-US" sz="2800" dirty="0" smtClean="0"/>
              <a:t>Day Medicare </a:t>
            </a:r>
            <a:r>
              <a:rPr lang="en-US" sz="2800" dirty="0"/>
              <a:t>Assessment, </a:t>
            </a:r>
            <a:r>
              <a:rPr lang="en-US" sz="2800" dirty="0" smtClean="0"/>
              <a:t>the ARD was set for the Jan. 8</a:t>
            </a:r>
            <a:r>
              <a:rPr lang="en-US" sz="2800" baseline="30000" dirty="0" smtClean="0"/>
              <a:t>th</a:t>
            </a:r>
            <a:r>
              <a:rPr lang="en-US" sz="2800" dirty="0" smtClean="0"/>
              <a:t> (Day 6).  </a:t>
            </a:r>
          </a:p>
          <a:p>
            <a:pPr marL="172839" indent="-172839">
              <a:buFont typeface="Arial" pitchFamily="34" charset="0"/>
              <a:buChar char="•"/>
            </a:pPr>
            <a:r>
              <a:rPr lang="en-US" sz="2800" dirty="0" smtClean="0"/>
              <a:t>The </a:t>
            </a:r>
            <a:r>
              <a:rPr lang="en-US" sz="2800" dirty="0"/>
              <a:t>MDS completion date </a:t>
            </a:r>
            <a:r>
              <a:rPr lang="en-US" sz="2800" dirty="0" smtClean="0"/>
              <a:t>was Jan. 11</a:t>
            </a:r>
            <a:r>
              <a:rPr lang="en-US" sz="2800" baseline="30000" dirty="0" smtClean="0"/>
              <a:t>th</a:t>
            </a:r>
            <a:r>
              <a:rPr lang="en-US" sz="2800" dirty="0" smtClean="0"/>
              <a:t>  (Day 9).</a:t>
            </a:r>
          </a:p>
          <a:p>
            <a:pPr marL="172839" indent="-172839">
              <a:buFont typeface="Arial" pitchFamily="34" charset="0"/>
              <a:buChar char="•"/>
            </a:pPr>
            <a:r>
              <a:rPr lang="en-US" sz="2800" dirty="0" smtClean="0"/>
              <a:t>CAA </a:t>
            </a:r>
            <a:r>
              <a:rPr lang="en-US" sz="2800" dirty="0"/>
              <a:t>completion date </a:t>
            </a:r>
            <a:r>
              <a:rPr lang="en-US" sz="2800" dirty="0" smtClean="0"/>
              <a:t>was Jan. 13</a:t>
            </a:r>
            <a:r>
              <a:rPr lang="en-US" sz="2800" baseline="30000" dirty="0" smtClean="0"/>
              <a:t>th</a:t>
            </a:r>
            <a:r>
              <a:rPr lang="en-US" sz="2800" dirty="0" smtClean="0"/>
              <a:t> (Day 11). </a:t>
            </a:r>
          </a:p>
          <a:p>
            <a:pPr marL="172839" indent="-172839">
              <a:buFont typeface="Arial" pitchFamily="34" charset="0"/>
              <a:buChar char="•"/>
            </a:pPr>
            <a:r>
              <a:rPr lang="en-US" sz="2800" dirty="0" smtClean="0"/>
              <a:t>Care </a:t>
            </a:r>
            <a:r>
              <a:rPr lang="en-US" sz="2800" dirty="0"/>
              <a:t>Plan </a:t>
            </a:r>
            <a:r>
              <a:rPr lang="en-US" sz="2800" dirty="0" smtClean="0"/>
              <a:t>completion was Jan. 19</a:t>
            </a:r>
            <a:r>
              <a:rPr lang="en-US" sz="2800" baseline="30000" dirty="0" smtClean="0"/>
              <a:t>th</a:t>
            </a:r>
            <a:r>
              <a:rPr lang="en-US" sz="2800" dirty="0" smtClean="0"/>
              <a:t> (Day 17). </a:t>
            </a:r>
          </a:p>
          <a:p>
            <a:pPr marL="172839" indent="-172839">
              <a:buFont typeface="Arial" pitchFamily="34" charset="0"/>
              <a:buChar char="•"/>
            </a:pPr>
            <a:r>
              <a:rPr lang="en-US" sz="2800" dirty="0" smtClean="0"/>
              <a:t>The MDS was transmitted on the Jan. 25 (Day 23).</a:t>
            </a:r>
          </a:p>
          <a:p>
            <a:pPr marL="0" indent="0">
              <a:buNone/>
            </a:pPr>
            <a:endParaRPr lang="en-US" sz="2800" dirty="0"/>
          </a:p>
          <a:p>
            <a:pPr marL="172839" indent="-172839">
              <a:buFont typeface="Arial" pitchFamily="34" charset="0"/>
              <a:buChar char="•"/>
            </a:pPr>
            <a:r>
              <a:rPr lang="en-US" sz="2800" dirty="0"/>
              <a:t>Remember </a:t>
            </a:r>
            <a:r>
              <a:rPr lang="en-US" sz="2800" dirty="0" smtClean="0"/>
              <a:t>you can always move up the dates for the OBRA assessments. Earlier is OK. Late is not.</a:t>
            </a:r>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896379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47800"/>
          </a:xfrm>
        </p:spPr>
        <p:txBody>
          <a:bodyPr>
            <a:normAutofit/>
          </a:bodyPr>
          <a:lstStyle/>
          <a:p>
            <a:r>
              <a:rPr lang="en-US" dirty="0" smtClean="0"/>
              <a:t>Comprehensive Assessments</a:t>
            </a:r>
            <a:br>
              <a:rPr lang="en-US" dirty="0" smtClean="0"/>
            </a:br>
            <a:r>
              <a:rPr lang="en-US" dirty="0" smtClean="0">
                <a:solidFill>
                  <a:schemeClr val="tx1"/>
                </a:solidFill>
              </a:rPr>
              <a:t>Annual  (A0310=03)  </a:t>
            </a:r>
            <a:endParaRPr lang="en-US" dirty="0">
              <a:solidFill>
                <a:schemeClr val="tx1"/>
              </a:solidFill>
            </a:endParaRPr>
          </a:p>
        </p:txBody>
      </p:sp>
      <p:sp>
        <p:nvSpPr>
          <p:cNvPr id="4" name="Content Placeholder 3"/>
          <p:cNvSpPr>
            <a:spLocks noGrp="1"/>
          </p:cNvSpPr>
          <p:nvPr>
            <p:ph sz="quarter" idx="1"/>
          </p:nvPr>
        </p:nvSpPr>
        <p:spPr>
          <a:xfrm>
            <a:off x="228600" y="1524000"/>
            <a:ext cx="8915400" cy="5181600"/>
          </a:xfrm>
        </p:spPr>
        <p:txBody>
          <a:bodyPr>
            <a:normAutofit lnSpcReduction="10000"/>
          </a:bodyPr>
          <a:lstStyle/>
          <a:p>
            <a:r>
              <a:rPr lang="en-US" dirty="0" smtClean="0"/>
              <a:t>ARD - No later than:</a:t>
            </a:r>
          </a:p>
          <a:p>
            <a:pPr lvl="1"/>
            <a:r>
              <a:rPr lang="en-US" dirty="0" smtClean="0"/>
              <a:t>ARD of previous comprehensive assessment + 366 days </a:t>
            </a:r>
            <a:r>
              <a:rPr lang="en-US" b="1" dirty="0" smtClean="0"/>
              <a:t>and</a:t>
            </a:r>
          </a:p>
          <a:p>
            <a:pPr lvl="1"/>
            <a:r>
              <a:rPr lang="en-US" dirty="0" smtClean="0"/>
              <a:t>ARD of previous quarterly assessment + 92 days</a:t>
            </a:r>
          </a:p>
          <a:p>
            <a:r>
              <a:rPr lang="en-US" dirty="0" smtClean="0"/>
              <a:t>MDS/CAAs completion - ARD + 14 days</a:t>
            </a:r>
          </a:p>
          <a:p>
            <a:r>
              <a:rPr lang="en-US" dirty="0" smtClean="0"/>
              <a:t>Care plan completion</a:t>
            </a:r>
          </a:p>
          <a:p>
            <a:pPr lvl="1"/>
            <a:r>
              <a:rPr lang="en-US" dirty="0" smtClean="0"/>
              <a:t>CAAs completion + 7 days</a:t>
            </a:r>
          </a:p>
          <a:p>
            <a:r>
              <a:rPr lang="en-US" dirty="0" smtClean="0"/>
              <a:t>Transmission </a:t>
            </a:r>
          </a:p>
          <a:p>
            <a:pPr lvl="1"/>
            <a:r>
              <a:rPr lang="en-US" dirty="0" smtClean="0"/>
              <a:t>Care plan completion + 14 days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828800"/>
          </a:xfrm>
        </p:spPr>
        <p:txBody>
          <a:bodyPr>
            <a:noAutofit/>
          </a:bodyPr>
          <a:lstStyle/>
          <a:p>
            <a:r>
              <a:rPr lang="en-US" sz="3200" dirty="0"/>
              <a:t>Comprehensive Assessments</a:t>
            </a:r>
            <a:br>
              <a:rPr lang="en-US" sz="3200" dirty="0"/>
            </a:br>
            <a:r>
              <a:rPr lang="en-US" sz="3200" dirty="0">
                <a:solidFill>
                  <a:schemeClr val="tx1"/>
                </a:solidFill>
              </a:rPr>
              <a:t>Significant Change in Status Assessment </a:t>
            </a:r>
            <a:r>
              <a:rPr lang="en-US" sz="3200" dirty="0"/>
              <a:t>(SCSA</a:t>
            </a:r>
            <a:r>
              <a:rPr lang="en-US" sz="3200" dirty="0" smtClean="0"/>
              <a:t>) (A0310=04) </a:t>
            </a:r>
            <a:endParaRPr lang="en-US" sz="3200" dirty="0"/>
          </a:p>
        </p:txBody>
      </p:sp>
      <p:sp>
        <p:nvSpPr>
          <p:cNvPr id="3" name="Content Placeholder 2"/>
          <p:cNvSpPr>
            <a:spLocks noGrp="1"/>
          </p:cNvSpPr>
          <p:nvPr>
            <p:ph sz="quarter" idx="1"/>
          </p:nvPr>
        </p:nvSpPr>
        <p:spPr>
          <a:xfrm>
            <a:off x="228600" y="1905000"/>
            <a:ext cx="8915400" cy="4953000"/>
          </a:xfrm>
        </p:spPr>
        <p:txBody>
          <a:bodyPr>
            <a:noAutofit/>
          </a:bodyPr>
          <a:lstStyle/>
          <a:p>
            <a:r>
              <a:rPr lang="en-US" sz="2800" b="1" dirty="0" smtClean="0"/>
              <a:t>Decline or Improvement </a:t>
            </a:r>
            <a:r>
              <a:rPr lang="en-US" sz="2800" b="1" dirty="0"/>
              <a:t>in </a:t>
            </a:r>
            <a:r>
              <a:rPr lang="en-US" sz="2800" b="1" dirty="0" smtClean="0"/>
              <a:t>resident’s </a:t>
            </a:r>
            <a:r>
              <a:rPr lang="en-US" sz="2800" b="1" dirty="0"/>
              <a:t>status that</a:t>
            </a:r>
            <a:r>
              <a:rPr lang="en-US" sz="2800" b="1" dirty="0" smtClean="0"/>
              <a:t>:</a:t>
            </a:r>
            <a:endParaRPr lang="en-US" sz="2800" b="1" dirty="0"/>
          </a:p>
          <a:p>
            <a:pPr lvl="2"/>
            <a:r>
              <a:rPr lang="en-US" b="1" dirty="0"/>
              <a:t>1. Will </a:t>
            </a:r>
            <a:r>
              <a:rPr lang="en-US" b="1" u="sng" dirty="0"/>
              <a:t>not normally resolve </a:t>
            </a:r>
            <a:r>
              <a:rPr lang="en-US" b="1" u="sng" dirty="0" smtClean="0"/>
              <a:t>itself </a:t>
            </a:r>
            <a:r>
              <a:rPr lang="en-US" b="1" dirty="0" smtClean="0"/>
              <a:t>without </a:t>
            </a:r>
            <a:r>
              <a:rPr lang="en-US" b="1" dirty="0"/>
              <a:t>intervention by staff or by implementing standard disease-related </a:t>
            </a:r>
            <a:r>
              <a:rPr lang="en-US" b="1" dirty="0" smtClean="0"/>
              <a:t>clinical</a:t>
            </a:r>
            <a:r>
              <a:rPr lang="en-US" b="1" dirty="0"/>
              <a:t>	</a:t>
            </a:r>
            <a:endParaRPr lang="en-US" b="1" dirty="0" smtClean="0"/>
          </a:p>
          <a:p>
            <a:pPr marL="594360" lvl="2" indent="0">
              <a:buNone/>
            </a:pPr>
            <a:r>
              <a:rPr lang="en-US" b="1" dirty="0"/>
              <a:t> </a:t>
            </a:r>
            <a:r>
              <a:rPr lang="en-US" b="1" dirty="0" smtClean="0"/>
              <a:t>  interventions ;</a:t>
            </a:r>
          </a:p>
          <a:p>
            <a:pPr lvl="2"/>
            <a:r>
              <a:rPr lang="en-US" b="1" dirty="0" smtClean="0"/>
              <a:t>2</a:t>
            </a:r>
            <a:r>
              <a:rPr lang="en-US" b="1" dirty="0"/>
              <a:t>. Impacts </a:t>
            </a:r>
            <a:r>
              <a:rPr lang="en-US" b="1" u="sng" dirty="0"/>
              <a:t>more than one area </a:t>
            </a:r>
            <a:r>
              <a:rPr lang="en-US" b="1" dirty="0"/>
              <a:t>of </a:t>
            </a:r>
            <a:r>
              <a:rPr lang="en-US" b="1" dirty="0" smtClean="0"/>
              <a:t>resident’s </a:t>
            </a:r>
            <a:r>
              <a:rPr lang="en-US" b="1" dirty="0"/>
              <a:t>health </a:t>
            </a:r>
            <a:r>
              <a:rPr lang="en-US" b="1" dirty="0" smtClean="0"/>
              <a:t>status ; </a:t>
            </a:r>
            <a:r>
              <a:rPr lang="en-US" b="1" dirty="0"/>
              <a:t>and </a:t>
            </a:r>
          </a:p>
          <a:p>
            <a:pPr lvl="2"/>
            <a:r>
              <a:rPr lang="en-US" b="1" dirty="0"/>
              <a:t>3. Requires </a:t>
            </a:r>
            <a:r>
              <a:rPr lang="en-US" b="1" dirty="0" smtClean="0"/>
              <a:t>IDT </a:t>
            </a:r>
            <a:r>
              <a:rPr lang="en-US" b="1" u="sng" dirty="0" smtClean="0"/>
              <a:t>review &amp;/or revision of care plan</a:t>
            </a:r>
            <a:r>
              <a:rPr lang="en-US" b="1" dirty="0" smtClean="0"/>
              <a:t>. </a:t>
            </a:r>
            <a:r>
              <a:rPr lang="en-US" b="1" dirty="0"/>
              <a:t>	</a:t>
            </a:r>
          </a:p>
          <a:p>
            <a:endParaRPr lang="en-US" dirty="0"/>
          </a:p>
        </p:txBody>
      </p:sp>
    </p:spTree>
    <p:extLst>
      <p:ext uri="{BB962C8B-B14F-4D97-AF65-F5344CB8AC3E}">
        <p14:creationId xmlns:p14="http://schemas.microsoft.com/office/powerpoint/2010/main" val="325457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noAutofit/>
          </a:bodyPr>
          <a:lstStyle/>
          <a:p>
            <a:r>
              <a:rPr lang="en-US" sz="3600" dirty="0" smtClean="0"/>
              <a:t/>
            </a:r>
            <a:br>
              <a:rPr lang="en-US" sz="3600" dirty="0" smtClean="0"/>
            </a:br>
            <a:r>
              <a:rPr lang="en-US" sz="3200" dirty="0"/>
              <a:t>Comprehensive Assessments</a:t>
            </a:r>
            <a:br>
              <a:rPr lang="en-US" sz="3200" dirty="0"/>
            </a:br>
            <a:r>
              <a:rPr lang="en-US" sz="3200" dirty="0" smtClean="0">
                <a:solidFill>
                  <a:schemeClr val="tx1"/>
                </a:solidFill>
              </a:rPr>
              <a:t>SCSA  </a:t>
            </a:r>
            <a:r>
              <a:rPr lang="en-US" sz="3200" dirty="0">
                <a:solidFill>
                  <a:schemeClr val="tx1"/>
                </a:solidFill>
              </a:rPr>
              <a:t>cont</a:t>
            </a:r>
            <a:r>
              <a:rPr lang="en-US" sz="3600" dirty="0">
                <a:solidFill>
                  <a:schemeClr val="tx1"/>
                </a:solidFill>
              </a:rPr>
              <a:t>.</a:t>
            </a:r>
          </a:p>
        </p:txBody>
      </p:sp>
      <p:sp>
        <p:nvSpPr>
          <p:cNvPr id="4" name="Content Placeholder 3"/>
          <p:cNvSpPr>
            <a:spLocks noGrp="1"/>
          </p:cNvSpPr>
          <p:nvPr>
            <p:ph sz="quarter" idx="1"/>
          </p:nvPr>
        </p:nvSpPr>
        <p:spPr>
          <a:xfrm>
            <a:off x="228600" y="1066800"/>
            <a:ext cx="8915400" cy="5791200"/>
          </a:xfrm>
        </p:spPr>
        <p:txBody>
          <a:bodyPr>
            <a:noAutofit/>
          </a:bodyPr>
          <a:lstStyle/>
          <a:p>
            <a:pPr>
              <a:spcBef>
                <a:spcPts val="0"/>
              </a:spcBef>
            </a:pPr>
            <a:r>
              <a:rPr lang="en-US" sz="2800" b="1" dirty="0" smtClean="0"/>
              <a:t>Hospice Services </a:t>
            </a:r>
          </a:p>
          <a:p>
            <a:pPr lvl="1">
              <a:spcBef>
                <a:spcPts val="0"/>
              </a:spcBef>
            </a:pPr>
            <a:r>
              <a:rPr lang="en-US" sz="2800" b="1" dirty="0" smtClean="0"/>
              <a:t>Started, revoked or changed Hospice provider</a:t>
            </a:r>
          </a:p>
          <a:p>
            <a:pPr>
              <a:spcBef>
                <a:spcPts val="0"/>
              </a:spcBef>
            </a:pPr>
            <a:endParaRPr lang="en-US" sz="2800" b="1" dirty="0" smtClean="0"/>
          </a:p>
          <a:p>
            <a:pPr>
              <a:spcBef>
                <a:spcPts val="0"/>
              </a:spcBef>
            </a:pPr>
            <a:r>
              <a:rPr lang="en-US" sz="2800" b="1" dirty="0" smtClean="0"/>
              <a:t>Notify KDADS PASRR (Sue Schuster – 785-368-7323) when SCSA done on resident:</a:t>
            </a:r>
          </a:p>
          <a:p>
            <a:pPr lvl="1">
              <a:spcBef>
                <a:spcPts val="0"/>
              </a:spcBef>
            </a:pPr>
            <a:r>
              <a:rPr lang="en-US" sz="2800" b="1" dirty="0" smtClean="0"/>
              <a:t>Previously identified by PASRR to have MI, Intellectual Disability (ID) or related condition </a:t>
            </a:r>
          </a:p>
          <a:p>
            <a:pPr lvl="1">
              <a:spcBef>
                <a:spcPts val="0"/>
              </a:spcBef>
            </a:pPr>
            <a:r>
              <a:rPr lang="en-US" sz="2800" b="1" dirty="0" smtClean="0"/>
              <a:t>New diagnosis of MI, ID, or related condition or new behaviors with symptoms of MI</a:t>
            </a:r>
          </a:p>
          <a:p>
            <a:pPr lvl="1">
              <a:spcBef>
                <a:spcPts val="0"/>
              </a:spcBef>
            </a:pPr>
            <a:r>
              <a:rPr lang="en-US" sz="2800" b="1" dirty="0" smtClean="0"/>
              <a:t>Exception: if have primary DX of dementia</a:t>
            </a:r>
          </a:p>
          <a:p>
            <a:pPr marL="319087" lvl="1" indent="0">
              <a:spcBef>
                <a:spcPts val="0"/>
              </a:spcBef>
              <a:buNone/>
            </a:pPr>
            <a:endParaRPr lang="en-US" sz="2400" dirty="0" smtClean="0"/>
          </a:p>
          <a:p>
            <a:pPr lvl="2">
              <a:spcBef>
                <a:spcPts val="0"/>
              </a:spcBef>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915400" cy="1295400"/>
          </a:xfrm>
        </p:spPr>
        <p:txBody>
          <a:bodyPr>
            <a:noAutofit/>
          </a:bodyPr>
          <a:lstStyle/>
          <a:p>
            <a:r>
              <a:rPr lang="en-US" sz="3600" dirty="0" smtClean="0"/>
              <a:t>Comprehensive Assessments</a:t>
            </a:r>
            <a:br>
              <a:rPr lang="en-US" sz="3600" dirty="0" smtClean="0"/>
            </a:br>
            <a:r>
              <a:rPr lang="en-US" sz="3600" dirty="0" smtClean="0">
                <a:solidFill>
                  <a:schemeClr val="tx1"/>
                </a:solidFill>
              </a:rPr>
              <a:t>SCSA cont</a:t>
            </a:r>
            <a:r>
              <a:rPr lang="en-US" dirty="0" smtClean="0">
                <a:solidFill>
                  <a:schemeClr val="tx1"/>
                </a:solidFill>
              </a:rPr>
              <a:t>.</a:t>
            </a:r>
            <a:endParaRPr lang="en-US" dirty="0">
              <a:solidFill>
                <a:schemeClr val="tx1"/>
              </a:solidFill>
            </a:endParaRPr>
          </a:p>
        </p:txBody>
      </p:sp>
      <p:sp>
        <p:nvSpPr>
          <p:cNvPr id="4" name="Content Placeholder 3"/>
          <p:cNvSpPr>
            <a:spLocks noGrp="1"/>
          </p:cNvSpPr>
          <p:nvPr>
            <p:ph sz="quarter" idx="1"/>
          </p:nvPr>
        </p:nvSpPr>
        <p:spPr>
          <a:xfrm>
            <a:off x="228600" y="1066800"/>
            <a:ext cx="8915400" cy="5638800"/>
          </a:xfrm>
        </p:spPr>
        <p:txBody>
          <a:bodyPr>
            <a:noAutofit/>
          </a:bodyPr>
          <a:lstStyle/>
          <a:p>
            <a:r>
              <a:rPr lang="en-US" dirty="0" smtClean="0"/>
              <a:t>ARD - No later than 14</a:t>
            </a:r>
            <a:r>
              <a:rPr lang="en-US" baseline="30000" dirty="0" smtClean="0"/>
              <a:t>th</a:t>
            </a:r>
            <a:r>
              <a:rPr lang="en-US" dirty="0" smtClean="0"/>
              <a:t> day after determination of significant change, hospice </a:t>
            </a:r>
            <a:r>
              <a:rPr lang="en-US" dirty="0" smtClean="0"/>
              <a:t>starts, is discontinued or hospice provider changes   </a:t>
            </a:r>
            <a:endParaRPr lang="en-US" dirty="0" smtClean="0"/>
          </a:p>
          <a:p>
            <a:pPr lvl="1"/>
            <a:r>
              <a:rPr lang="en-US" dirty="0"/>
              <a:t>Resets clock for annual assessment</a:t>
            </a:r>
          </a:p>
          <a:p>
            <a:r>
              <a:rPr lang="en-US" dirty="0" smtClean="0"/>
              <a:t>MDS</a:t>
            </a:r>
            <a:r>
              <a:rPr lang="en-US" u="sng" dirty="0" smtClean="0"/>
              <a:t>/CAAs</a:t>
            </a:r>
            <a:r>
              <a:rPr lang="en-US" dirty="0" smtClean="0"/>
              <a:t> completion </a:t>
            </a:r>
          </a:p>
          <a:p>
            <a:pPr lvl="1"/>
            <a:r>
              <a:rPr lang="en-US" dirty="0" smtClean="0"/>
              <a:t>No later than 14</a:t>
            </a:r>
            <a:r>
              <a:rPr lang="en-US" baseline="30000" dirty="0" smtClean="0"/>
              <a:t>th</a:t>
            </a:r>
            <a:r>
              <a:rPr lang="en-US" dirty="0" smtClean="0"/>
              <a:t> day after determination</a:t>
            </a:r>
          </a:p>
          <a:p>
            <a:r>
              <a:rPr lang="en-US" dirty="0" smtClean="0"/>
              <a:t>Care plan completion </a:t>
            </a:r>
          </a:p>
          <a:p>
            <a:pPr lvl="1"/>
            <a:r>
              <a:rPr lang="en-US" dirty="0" smtClean="0"/>
              <a:t>CAAs completion + 7 days</a:t>
            </a:r>
          </a:p>
          <a:p>
            <a:r>
              <a:rPr lang="en-US" dirty="0" smtClean="0"/>
              <a:t>Transmission</a:t>
            </a:r>
          </a:p>
          <a:p>
            <a:pPr lvl="1"/>
            <a:r>
              <a:rPr lang="en-US" dirty="0" smtClean="0"/>
              <a:t>Care plan completion + 14 days</a:t>
            </a:r>
          </a:p>
          <a:p>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066800"/>
          </a:xfrm>
        </p:spPr>
        <p:txBody>
          <a:bodyPr/>
          <a:lstStyle/>
          <a:p>
            <a:r>
              <a:rPr lang="en-US" dirty="0" smtClean="0"/>
              <a:t>Scenario – Significant Change </a:t>
            </a:r>
            <a:endParaRPr lang="en-US" dirty="0"/>
          </a:p>
        </p:txBody>
      </p:sp>
      <p:sp>
        <p:nvSpPr>
          <p:cNvPr id="3" name="Content Placeholder 2"/>
          <p:cNvSpPr>
            <a:spLocks noGrp="1"/>
          </p:cNvSpPr>
          <p:nvPr>
            <p:ph sz="quarter" idx="1"/>
          </p:nvPr>
        </p:nvSpPr>
        <p:spPr>
          <a:xfrm>
            <a:off x="152400" y="685800"/>
            <a:ext cx="8991600" cy="6172200"/>
          </a:xfrm>
        </p:spPr>
        <p:txBody>
          <a:bodyPr>
            <a:normAutofit fontScale="77500" lnSpcReduction="20000"/>
          </a:bodyPr>
          <a:lstStyle/>
          <a:p>
            <a:pPr marL="171450" indent="-171450">
              <a:buFont typeface="Arial" pitchFamily="34" charset="0"/>
              <a:buChar char="•"/>
            </a:pPr>
            <a:r>
              <a:rPr lang="en-US" sz="3100" dirty="0"/>
              <a:t>Mr. Blue had </a:t>
            </a:r>
            <a:r>
              <a:rPr lang="en-US" sz="3100" dirty="0" smtClean="0"/>
              <a:t>experienced the </a:t>
            </a:r>
            <a:r>
              <a:rPr lang="en-US" sz="3100" dirty="0"/>
              <a:t>flu and seemed to be improving. </a:t>
            </a:r>
            <a:r>
              <a:rPr lang="en-US" sz="3100" dirty="0" smtClean="0"/>
              <a:t>He continued to pick at his food and </a:t>
            </a:r>
            <a:r>
              <a:rPr lang="en-US" sz="3100" dirty="0"/>
              <a:t>needed more assistance with dressing and walking. On Wednesday the 4</a:t>
            </a:r>
            <a:r>
              <a:rPr lang="en-US" sz="3100" baseline="30000" dirty="0"/>
              <a:t>th</a:t>
            </a:r>
            <a:r>
              <a:rPr lang="en-US" sz="3100" dirty="0"/>
              <a:t> </a:t>
            </a:r>
            <a:r>
              <a:rPr lang="en-US" sz="3100" dirty="0" smtClean="0"/>
              <a:t>day of </a:t>
            </a:r>
            <a:r>
              <a:rPr lang="en-US" sz="3100" dirty="0"/>
              <a:t>the month, the </a:t>
            </a:r>
            <a:r>
              <a:rPr lang="en-US" sz="3100" dirty="0" smtClean="0"/>
              <a:t>bath aide </a:t>
            </a:r>
            <a:r>
              <a:rPr lang="en-US" sz="3100" dirty="0"/>
              <a:t>found </a:t>
            </a:r>
            <a:r>
              <a:rPr lang="en-US" sz="3100" dirty="0" smtClean="0"/>
              <a:t>he lost </a:t>
            </a:r>
            <a:r>
              <a:rPr lang="en-US" sz="3100" dirty="0"/>
              <a:t>10 pounds in the last </a:t>
            </a:r>
            <a:r>
              <a:rPr lang="en-US" sz="3100" dirty="0" smtClean="0"/>
              <a:t>month. The </a:t>
            </a:r>
            <a:r>
              <a:rPr lang="en-US" sz="3100" dirty="0"/>
              <a:t>nurse calculated it to be a 5% weight loss in 30 days. </a:t>
            </a:r>
          </a:p>
          <a:p>
            <a:pPr marL="171450" indent="-171450">
              <a:buFont typeface="Arial" pitchFamily="34" charset="0"/>
              <a:buChar char="•"/>
            </a:pPr>
            <a:r>
              <a:rPr lang="en-US" sz="3100" dirty="0"/>
              <a:t>The physician and dietitian were </a:t>
            </a:r>
            <a:r>
              <a:rPr lang="en-US" sz="3100" dirty="0" smtClean="0"/>
              <a:t>notified. The </a:t>
            </a:r>
            <a:r>
              <a:rPr lang="en-US" sz="3100" dirty="0"/>
              <a:t>IDT decided to see if Mr. Blue would improve over the weekend.</a:t>
            </a:r>
          </a:p>
          <a:p>
            <a:pPr marL="171450" indent="-171450">
              <a:buFont typeface="Arial" pitchFamily="34" charset="0"/>
              <a:buChar char="•"/>
            </a:pPr>
            <a:r>
              <a:rPr lang="en-US" sz="3100" dirty="0"/>
              <a:t>On </a:t>
            </a:r>
            <a:r>
              <a:rPr lang="en-US" sz="3100" dirty="0" smtClean="0"/>
              <a:t>Monday the 9</a:t>
            </a:r>
            <a:r>
              <a:rPr lang="en-US" sz="3100" baseline="30000" dirty="0" smtClean="0"/>
              <a:t>th</a:t>
            </a:r>
            <a:r>
              <a:rPr lang="en-US" sz="3100" dirty="0" smtClean="0"/>
              <a:t>, he had not lost any </a:t>
            </a:r>
            <a:r>
              <a:rPr lang="en-US" sz="3100" dirty="0"/>
              <a:t>more weight but was still needing </a:t>
            </a:r>
            <a:r>
              <a:rPr lang="en-US" sz="3100" dirty="0" smtClean="0"/>
              <a:t>more assistance </a:t>
            </a:r>
            <a:r>
              <a:rPr lang="en-US" sz="3100" dirty="0"/>
              <a:t>with dressing and </a:t>
            </a:r>
            <a:r>
              <a:rPr lang="en-US" sz="3100" dirty="0" smtClean="0"/>
              <a:t>walking, </a:t>
            </a:r>
            <a:r>
              <a:rPr lang="en-US" sz="3100" dirty="0"/>
              <a:t>and had a stage 2 PU on his coccyx.</a:t>
            </a:r>
          </a:p>
          <a:p>
            <a:pPr marL="171450" indent="-171450">
              <a:buFont typeface="Arial" pitchFamily="34" charset="0"/>
              <a:buChar char="•"/>
            </a:pPr>
            <a:r>
              <a:rPr lang="en-US" sz="3100" dirty="0"/>
              <a:t>Due to his initial weight loss, decrease in ADLs, and now a Stage 2 PU the IDT realized a significant change assessment was needed to guide the revision of the care plan.  </a:t>
            </a:r>
            <a:endParaRPr lang="en-US" sz="3100" dirty="0" smtClean="0"/>
          </a:p>
          <a:p>
            <a:pPr marL="171450" indent="-171450">
              <a:buFont typeface="Arial" pitchFamily="34" charset="0"/>
              <a:buChar char="•"/>
            </a:pPr>
            <a:r>
              <a:rPr lang="en-US" sz="3100" dirty="0" smtClean="0"/>
              <a:t>Although they could wait until the 23</a:t>
            </a:r>
            <a:r>
              <a:rPr lang="en-US" sz="3100" baseline="30000" dirty="0" smtClean="0"/>
              <a:t>rd</a:t>
            </a:r>
            <a:r>
              <a:rPr lang="en-US" sz="3100" dirty="0" smtClean="0"/>
              <a:t> for the ARD and complete the MDS &amp; CAAs on the 24</a:t>
            </a:r>
            <a:r>
              <a:rPr lang="en-US" sz="3100" baseline="30000" dirty="0" smtClean="0"/>
              <a:t>th</a:t>
            </a:r>
            <a:r>
              <a:rPr lang="en-US" sz="3100" dirty="0" smtClean="0"/>
              <a:t> (Day 15 after the decision was made a significant change was needed.) It was more feasible to set the ARD for the 18</a:t>
            </a:r>
            <a:r>
              <a:rPr lang="en-US" sz="3100" baseline="30000" dirty="0" smtClean="0"/>
              <a:t>th</a:t>
            </a:r>
            <a:r>
              <a:rPr lang="en-US" sz="3100" dirty="0" smtClean="0"/>
              <a:t>,  MDS completion the 20</a:t>
            </a:r>
            <a:r>
              <a:rPr lang="en-US" sz="3100" baseline="30000" dirty="0" smtClean="0"/>
              <a:t>th</a:t>
            </a:r>
            <a:r>
              <a:rPr lang="en-US" sz="3100" dirty="0" smtClean="0"/>
              <a:t> &amp; CAA completion on the 23</a:t>
            </a:r>
            <a:r>
              <a:rPr lang="en-US" sz="3100" baseline="30000" dirty="0" smtClean="0"/>
              <a:t>rd</a:t>
            </a:r>
            <a:r>
              <a:rPr lang="en-US" sz="3100" dirty="0" smtClean="0"/>
              <a:t> and Care Plan completion the 30</a:t>
            </a:r>
            <a:r>
              <a:rPr lang="en-US" sz="3100" baseline="30000" dirty="0" smtClean="0"/>
              <a:t>th</a:t>
            </a:r>
            <a:r>
              <a:rPr lang="en-US" sz="3100" dirty="0" smtClean="0"/>
              <a:t>.</a:t>
            </a:r>
            <a:endParaRPr lang="en-US" sz="3100" dirty="0"/>
          </a:p>
          <a:p>
            <a:pPr marL="171450" indent="-171450">
              <a:buFont typeface="Arial" pitchFamily="34" charset="0"/>
              <a:buChar char="•"/>
            </a:pPr>
            <a:endParaRPr lang="en-US" sz="3400" dirty="0"/>
          </a:p>
          <a:p>
            <a:endParaRPr lang="en-US" dirty="0"/>
          </a:p>
          <a:p>
            <a:endParaRPr lang="en-US" dirty="0"/>
          </a:p>
        </p:txBody>
      </p:sp>
    </p:spTree>
    <p:extLst>
      <p:ext uri="{BB962C8B-B14F-4D97-AF65-F5344CB8AC3E}">
        <p14:creationId xmlns:p14="http://schemas.microsoft.com/office/powerpoint/2010/main" val="34809701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371600"/>
          </a:xfrm>
        </p:spPr>
        <p:txBody>
          <a:bodyPr>
            <a:noAutofit/>
          </a:bodyPr>
          <a:lstStyle/>
          <a:p>
            <a:r>
              <a:rPr lang="en-US" dirty="0" smtClean="0"/>
              <a:t>Non-Comprehensive Assessments</a:t>
            </a:r>
            <a:br>
              <a:rPr lang="en-US" dirty="0" smtClean="0"/>
            </a:br>
            <a:r>
              <a:rPr lang="en-US" dirty="0" smtClean="0"/>
              <a:t>Quarterly </a:t>
            </a:r>
            <a:r>
              <a:rPr lang="en-US" dirty="0">
                <a:solidFill>
                  <a:schemeClr val="tx1"/>
                </a:solidFill>
              </a:rPr>
              <a:t>(</a:t>
            </a:r>
            <a:r>
              <a:rPr lang="en-US" dirty="0" smtClean="0">
                <a:solidFill>
                  <a:schemeClr val="tx1"/>
                </a:solidFill>
              </a:rPr>
              <a:t>A0310=02)</a:t>
            </a:r>
            <a:endParaRPr lang="en-US" dirty="0"/>
          </a:p>
        </p:txBody>
      </p:sp>
      <p:sp>
        <p:nvSpPr>
          <p:cNvPr id="4" name="Content Placeholder 3"/>
          <p:cNvSpPr>
            <a:spLocks noGrp="1"/>
          </p:cNvSpPr>
          <p:nvPr>
            <p:ph sz="quarter" idx="1"/>
          </p:nvPr>
        </p:nvSpPr>
        <p:spPr>
          <a:xfrm>
            <a:off x="838200" y="1371600"/>
            <a:ext cx="7696200" cy="5334000"/>
          </a:xfrm>
        </p:spPr>
        <p:txBody>
          <a:bodyPr/>
          <a:lstStyle/>
          <a:p>
            <a:r>
              <a:rPr lang="en-US" dirty="0" smtClean="0"/>
              <a:t>ARD</a:t>
            </a:r>
          </a:p>
          <a:p>
            <a:pPr lvl="1"/>
            <a:r>
              <a:rPr lang="en-US" dirty="0" smtClean="0"/>
              <a:t>No later than ARD previous OBRA assessment + 92 days</a:t>
            </a:r>
          </a:p>
          <a:p>
            <a:pPr lvl="1"/>
            <a:endParaRPr lang="en-US" dirty="0" smtClean="0"/>
          </a:p>
          <a:p>
            <a:r>
              <a:rPr lang="en-US" dirty="0" smtClean="0"/>
              <a:t>MDS completion</a:t>
            </a:r>
          </a:p>
          <a:p>
            <a:pPr lvl="1"/>
            <a:r>
              <a:rPr lang="en-US" dirty="0" smtClean="0"/>
              <a:t>ARD + 14 days</a:t>
            </a:r>
          </a:p>
          <a:p>
            <a:pPr lvl="1"/>
            <a:endParaRPr lang="en-US" dirty="0" smtClean="0"/>
          </a:p>
          <a:p>
            <a:r>
              <a:rPr lang="en-US" dirty="0" smtClean="0"/>
              <a:t>Transmission </a:t>
            </a:r>
          </a:p>
          <a:p>
            <a:pPr lvl="1"/>
            <a:r>
              <a:rPr lang="en-US" dirty="0" smtClean="0"/>
              <a:t>MDS completion + 14 days</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OBRA Assessments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23451869"/>
              </p:ext>
            </p:extLst>
          </p:nvPr>
        </p:nvGraphicFramePr>
        <p:xfrm>
          <a:off x="228600" y="1143000"/>
          <a:ext cx="8763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p14="http://schemas.microsoft.com/office/powerpoint/2010/main">
        <mc:Choice Requires="p14">
          <p:contentPart p14:bwMode="auto" r:id="rId8">
            <p14:nvContentPartPr>
              <p14:cNvPr id="5" name="Ink 4"/>
              <p14:cNvContentPartPr/>
              <p14:nvPr/>
            </p14:nvContentPartPr>
            <p14:xfrm>
              <a:off x="-1371600" y="3505200"/>
              <a:ext cx="45719" cy="192000"/>
            </p14:xfrm>
          </p:contentPart>
        </mc:Choice>
        <mc:Fallback xmlns="">
          <p:pic>
            <p:nvPicPr>
              <p:cNvPr id="5" name="Ink 4"/>
              <p:cNvPicPr/>
              <p:nvPr/>
            </p:nvPicPr>
            <p:blipFill>
              <a:blip r:embed="rId9"/>
              <a:stretch>
                <a:fillRect/>
              </a:stretch>
            </p:blipFill>
            <p:spPr>
              <a:xfrm>
                <a:off x="-1387440" y="3441800"/>
                <a:ext cx="77398" cy="318799"/>
              </a:xfrm>
              <a:prstGeom prst="rect">
                <a:avLst/>
              </a:prstGeom>
            </p:spPr>
          </p:pic>
        </mc:Fallback>
      </mc:AlternateContent>
      <p:sp>
        <p:nvSpPr>
          <p:cNvPr id="8" name="TextBox 7"/>
          <p:cNvSpPr txBox="1"/>
          <p:nvPr/>
        </p:nvSpPr>
        <p:spPr>
          <a:xfrm rot="20641989">
            <a:off x="3970977" y="4997035"/>
            <a:ext cx="2847399" cy="400110"/>
          </a:xfrm>
          <a:prstGeom prst="rect">
            <a:avLst/>
          </a:prstGeom>
          <a:noFill/>
          <a:ln>
            <a:solidFill>
              <a:schemeClr val="tx1"/>
            </a:solidFill>
          </a:ln>
        </p:spPr>
        <p:txBody>
          <a:bodyPr wrap="square" rtlCol="0">
            <a:spAutoFit/>
          </a:bodyPr>
          <a:lstStyle/>
          <a:p>
            <a:r>
              <a:rPr lang="en-US" sz="2000" b="1" dirty="0" smtClean="0">
                <a:latin typeface="Arial Narrow" pitchFamily="34" charset="0"/>
              </a:rPr>
              <a:t>Total =  Not &gt; 366 Days</a:t>
            </a:r>
            <a:r>
              <a:rPr lang="en-US" sz="2000" b="1" dirty="0" smtClean="0"/>
              <a:t> </a:t>
            </a:r>
            <a:endParaRPr lang="en-US" sz="2000" b="1" dirty="0"/>
          </a:p>
        </p:txBody>
      </p:sp>
      <p:sp>
        <p:nvSpPr>
          <p:cNvPr id="11" name="TextBox 10"/>
          <p:cNvSpPr txBox="1"/>
          <p:nvPr/>
        </p:nvSpPr>
        <p:spPr>
          <a:xfrm>
            <a:off x="381000" y="6248405"/>
            <a:ext cx="2133600" cy="461665"/>
          </a:xfrm>
          <a:prstGeom prst="rect">
            <a:avLst/>
          </a:prstGeom>
          <a:noFill/>
          <a:ln>
            <a:solidFill>
              <a:schemeClr val="tx1"/>
            </a:solidFill>
          </a:ln>
        </p:spPr>
        <p:txBody>
          <a:bodyPr wrap="square" rtlCol="0">
            <a:spAutoFit/>
          </a:bodyPr>
          <a:lstStyle/>
          <a:p>
            <a:r>
              <a:rPr lang="en-US" sz="2400" b="1" dirty="0" smtClean="0"/>
              <a:t>Entry Tracking </a:t>
            </a:r>
            <a:endParaRPr lang="en-US" sz="2400" b="1" dirty="0"/>
          </a:p>
        </p:txBody>
      </p:sp>
      <mc:AlternateContent xmlns:mc="http://schemas.openxmlformats.org/markup-compatibility/2006" xmlns:p14="http://schemas.microsoft.com/office/powerpoint/2010/main">
        <mc:Choice Requires="p14">
          <p:contentPart p14:bwMode="auto" r:id="rId10">
            <p14:nvContentPartPr>
              <p14:cNvPr id="12" name="Ink 11"/>
              <p14:cNvContentPartPr/>
              <p14:nvPr/>
            </p14:nvContentPartPr>
            <p14:xfrm>
              <a:off x="89280" y="4536360"/>
              <a:ext cx="3483000" cy="2313000"/>
            </p14:xfrm>
          </p:contentPart>
        </mc:Choice>
        <mc:Fallback xmlns="">
          <p:pic>
            <p:nvPicPr>
              <p:cNvPr id="12" name="Ink 11"/>
              <p:cNvPicPr/>
              <p:nvPr/>
            </p:nvPicPr>
            <p:blipFill>
              <a:blip r:embed="rId11"/>
              <a:stretch>
                <a:fillRect/>
              </a:stretch>
            </p:blipFill>
            <p:spPr>
              <a:xfrm>
                <a:off x="79920" y="4527000"/>
                <a:ext cx="3501720" cy="2331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187560" y="2518200"/>
              <a:ext cx="8956800" cy="3715200"/>
            </p14:xfrm>
          </p:contentPart>
        </mc:Choice>
        <mc:Fallback xmlns="">
          <p:pic>
            <p:nvPicPr>
              <p:cNvPr id="9" name="Ink 8"/>
              <p:cNvPicPr/>
              <p:nvPr/>
            </p:nvPicPr>
            <p:blipFill>
              <a:blip r:embed="rId13"/>
              <a:stretch>
                <a:fillRect/>
              </a:stretch>
            </p:blipFill>
            <p:spPr>
              <a:xfrm>
                <a:off x="178200" y="2508840"/>
                <a:ext cx="8975520" cy="3733920"/>
              </a:xfrm>
              <a:prstGeom prst="rect">
                <a:avLst/>
              </a:prstGeom>
            </p:spPr>
          </p:pic>
        </mc:Fallback>
      </mc:AlternateContent>
    </p:spTree>
    <p:extLst>
      <p:ext uri="{BB962C8B-B14F-4D97-AF65-F5344CB8AC3E}">
        <p14:creationId xmlns:p14="http://schemas.microsoft.com/office/powerpoint/2010/main" val="1592400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85800"/>
          </a:xfrm>
        </p:spPr>
        <p:txBody>
          <a:bodyPr>
            <a:normAutofit fontScale="90000"/>
          </a:bodyPr>
          <a:lstStyle/>
          <a:p>
            <a:r>
              <a:rPr lang="en-US" dirty="0" smtClean="0"/>
              <a:t>10-1-2015 Changes</a:t>
            </a:r>
            <a:endParaRPr lang="en-US" dirty="0"/>
          </a:p>
        </p:txBody>
      </p:sp>
      <p:sp>
        <p:nvSpPr>
          <p:cNvPr id="3" name="Content Placeholder 2"/>
          <p:cNvSpPr>
            <a:spLocks noGrp="1"/>
          </p:cNvSpPr>
          <p:nvPr>
            <p:ph sz="quarter" idx="1"/>
          </p:nvPr>
        </p:nvSpPr>
        <p:spPr>
          <a:xfrm>
            <a:off x="228600" y="609600"/>
            <a:ext cx="8915400" cy="6096000"/>
          </a:xfrm>
        </p:spPr>
        <p:txBody>
          <a:bodyPr>
            <a:normAutofit fontScale="70000" lnSpcReduction="20000"/>
          </a:bodyPr>
          <a:lstStyle/>
          <a:p>
            <a:endParaRPr lang="en-US" dirty="0"/>
          </a:p>
          <a:p>
            <a:r>
              <a:rPr lang="en-US" dirty="0"/>
              <a:t>The </a:t>
            </a:r>
            <a:r>
              <a:rPr lang="en-US" dirty="0">
                <a:solidFill>
                  <a:srgbClr val="FF0000"/>
                </a:solidFill>
              </a:rPr>
              <a:t>completion and submission of </a:t>
            </a:r>
            <a:r>
              <a:rPr lang="en-US" dirty="0"/>
              <a:t>OBRA </a:t>
            </a:r>
            <a:r>
              <a:rPr lang="en-US" dirty="0">
                <a:solidFill>
                  <a:srgbClr val="FF0000"/>
                </a:solidFill>
              </a:rPr>
              <a:t>and/or PPS </a:t>
            </a:r>
            <a:r>
              <a:rPr lang="en-US" dirty="0"/>
              <a:t>assessments are a requirement for </a:t>
            </a:r>
            <a:r>
              <a:rPr lang="en-US" dirty="0">
                <a:solidFill>
                  <a:srgbClr val="FF0000"/>
                </a:solidFill>
              </a:rPr>
              <a:t>Medicare and/or Medicaid </a:t>
            </a:r>
            <a:r>
              <a:rPr lang="en-US" dirty="0"/>
              <a:t>long-term care facilities. </a:t>
            </a:r>
            <a:r>
              <a:rPr lang="en-US" dirty="0">
                <a:solidFill>
                  <a:srgbClr val="FF0000"/>
                </a:solidFill>
              </a:rPr>
              <a:t>However, even though OBRA does not apply until the provider is certified, facilities are required to conduct and complete </a:t>
            </a:r>
            <a:r>
              <a:rPr lang="en-US" dirty="0"/>
              <a:t>resident assessments prior to certification as if the beds were already certified.</a:t>
            </a:r>
            <a:r>
              <a:rPr lang="en-US" dirty="0">
                <a:solidFill>
                  <a:srgbClr val="FF0000"/>
                </a:solidFill>
              </a:rPr>
              <a:t>*</a:t>
            </a:r>
            <a:r>
              <a:rPr lang="en-US" dirty="0"/>
              <a:t> </a:t>
            </a:r>
          </a:p>
          <a:p>
            <a:r>
              <a:rPr lang="en-US" dirty="0" smtClean="0">
                <a:solidFill>
                  <a:srgbClr val="FF0000"/>
                </a:solidFill>
              </a:rPr>
              <a:t>Prior </a:t>
            </a:r>
            <a:r>
              <a:rPr lang="en-US" dirty="0">
                <a:solidFill>
                  <a:srgbClr val="FF0000"/>
                </a:solidFill>
              </a:rPr>
              <a:t>to certification, although the facility is conducting and completing assessments, these assessments are not technically OBRA required, but are required to demonstrate compliance with certification requirements. Since the data on these pre-certification assessments was collected and completed with an ARD/target date prior to the certification date of the facility, CMS does not have the authority to receive this into QIES ASAP. Therefore, these assessments cannot be submitted to the QIES ASAP system. </a:t>
            </a:r>
          </a:p>
          <a:p>
            <a:r>
              <a:rPr lang="en-US" dirty="0" smtClean="0">
                <a:solidFill>
                  <a:srgbClr val="FF0000"/>
                </a:solidFill>
              </a:rPr>
              <a:t>A</a:t>
            </a:r>
            <a:r>
              <a:rPr lang="en-US" dirty="0" smtClean="0"/>
              <a:t>ssuming </a:t>
            </a:r>
            <a:r>
              <a:rPr lang="en-US" dirty="0"/>
              <a:t>a survey is completed where the nursing home has been determined to be in substantial compliance, the facility will be certified effective the last day of the survey </a:t>
            </a:r>
            <a:r>
              <a:rPr lang="en-US" dirty="0">
                <a:solidFill>
                  <a:srgbClr val="FF0000"/>
                </a:solidFill>
              </a:rPr>
              <a:t>and can begin to submit OBRA and PPS required assessments to QIES ASAP </a:t>
            </a:r>
            <a:endParaRPr lang="en-US" dirty="0" smtClean="0">
              <a:solidFill>
                <a:srgbClr val="FF0000"/>
              </a:solidFill>
            </a:endParaRPr>
          </a:p>
          <a:p>
            <a:pPr marL="0" indent="0">
              <a:buNone/>
            </a:pPr>
            <a:r>
              <a:rPr lang="en-US" dirty="0">
                <a:solidFill>
                  <a:srgbClr val="FF0000"/>
                </a:solidFill>
              </a:rPr>
              <a:t>	</a:t>
            </a:r>
            <a:r>
              <a:rPr lang="en-US" dirty="0" smtClean="0">
                <a:solidFill>
                  <a:srgbClr val="FF0000"/>
                </a:solidFill>
              </a:rPr>
              <a:t>						</a:t>
            </a:r>
            <a:r>
              <a:rPr lang="en-US" dirty="0" smtClean="0"/>
              <a:t>Page 2-4</a:t>
            </a:r>
            <a:endParaRPr lang="en-US" dirty="0"/>
          </a:p>
          <a:p>
            <a:pPr marL="0" indent="0">
              <a:buNone/>
            </a:pPr>
            <a:endParaRPr lang="en-US" dirty="0"/>
          </a:p>
        </p:txBody>
      </p:sp>
    </p:spTree>
    <p:extLst>
      <p:ext uri="{BB962C8B-B14F-4D97-AF65-F5344CB8AC3E}">
        <p14:creationId xmlns:p14="http://schemas.microsoft.com/office/powerpoint/2010/main" val="36564393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OBRA Assessments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38094167"/>
              </p:ext>
            </p:extLst>
          </p:nvPr>
        </p:nvGraphicFramePr>
        <p:xfrm>
          <a:off x="228600" y="1143000"/>
          <a:ext cx="8763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p14="http://schemas.microsoft.com/office/powerpoint/2010/main">
        <mc:Choice Requires="p14">
          <p:contentPart p14:bwMode="auto" r:id="rId8">
            <p14:nvContentPartPr>
              <p14:cNvPr id="5" name="Ink 4"/>
              <p14:cNvContentPartPr/>
              <p14:nvPr/>
            </p14:nvContentPartPr>
            <p14:xfrm>
              <a:off x="-1371600" y="3505200"/>
              <a:ext cx="45719" cy="192000"/>
            </p14:xfrm>
          </p:contentPart>
        </mc:Choice>
        <mc:Fallback xmlns="">
          <p:pic>
            <p:nvPicPr>
              <p:cNvPr id="5" name="Ink 4"/>
              <p:cNvPicPr/>
              <p:nvPr/>
            </p:nvPicPr>
            <p:blipFill>
              <a:blip r:embed="rId9"/>
              <a:stretch>
                <a:fillRect/>
              </a:stretch>
            </p:blipFill>
            <p:spPr>
              <a:xfrm>
                <a:off x="-1387440" y="3441800"/>
                <a:ext cx="77398" cy="318799"/>
              </a:xfrm>
              <a:prstGeom prst="rect">
                <a:avLst/>
              </a:prstGeom>
            </p:spPr>
          </p:pic>
        </mc:Fallback>
      </mc:AlternateContent>
      <p:sp>
        <p:nvSpPr>
          <p:cNvPr id="8" name="TextBox 7"/>
          <p:cNvSpPr txBox="1"/>
          <p:nvPr/>
        </p:nvSpPr>
        <p:spPr>
          <a:xfrm rot="20641989">
            <a:off x="4978567" y="4834255"/>
            <a:ext cx="2847399" cy="400110"/>
          </a:xfrm>
          <a:prstGeom prst="rect">
            <a:avLst/>
          </a:prstGeom>
          <a:noFill/>
          <a:ln>
            <a:solidFill>
              <a:schemeClr val="tx1"/>
            </a:solidFill>
          </a:ln>
        </p:spPr>
        <p:txBody>
          <a:bodyPr wrap="square" rtlCol="0">
            <a:spAutoFit/>
          </a:bodyPr>
          <a:lstStyle/>
          <a:p>
            <a:r>
              <a:rPr lang="en-US" sz="2000" b="1" dirty="0" smtClean="0">
                <a:latin typeface="Arial Narrow" pitchFamily="34" charset="0"/>
              </a:rPr>
              <a:t>Total =  Not &gt; 366 Days</a:t>
            </a:r>
            <a:r>
              <a:rPr lang="en-US" sz="2000" b="1" dirty="0" smtClean="0"/>
              <a:t> </a:t>
            </a:r>
            <a:endParaRPr lang="en-US" sz="2000" b="1" dirty="0"/>
          </a:p>
        </p:txBody>
      </p:sp>
      <p:sp>
        <p:nvSpPr>
          <p:cNvPr id="11" name="TextBox 10"/>
          <p:cNvSpPr txBox="1"/>
          <p:nvPr/>
        </p:nvSpPr>
        <p:spPr>
          <a:xfrm>
            <a:off x="381000" y="6248405"/>
            <a:ext cx="2133600" cy="461665"/>
          </a:xfrm>
          <a:prstGeom prst="rect">
            <a:avLst/>
          </a:prstGeom>
          <a:noFill/>
          <a:ln>
            <a:solidFill>
              <a:schemeClr val="tx1"/>
            </a:solidFill>
          </a:ln>
        </p:spPr>
        <p:txBody>
          <a:bodyPr wrap="square" rtlCol="0">
            <a:spAutoFit/>
          </a:bodyPr>
          <a:lstStyle/>
          <a:p>
            <a:r>
              <a:rPr lang="en-US" sz="2400" b="1" dirty="0" smtClean="0"/>
              <a:t>Entry Tracking </a:t>
            </a:r>
            <a:endParaRPr lang="en-US" sz="2400" b="1" dirty="0"/>
          </a:p>
        </p:txBody>
      </p:sp>
      <mc:AlternateContent xmlns:mc="http://schemas.openxmlformats.org/markup-compatibility/2006" xmlns:p14="http://schemas.microsoft.com/office/powerpoint/2010/main">
        <mc:Choice Requires="p14">
          <p:contentPart p14:bwMode="auto" r:id="rId10">
            <p14:nvContentPartPr>
              <p14:cNvPr id="12" name="Ink 11"/>
              <p14:cNvContentPartPr/>
              <p14:nvPr/>
            </p14:nvContentPartPr>
            <p14:xfrm>
              <a:off x="89280" y="4536360"/>
              <a:ext cx="3483000" cy="2313000"/>
            </p14:xfrm>
          </p:contentPart>
        </mc:Choice>
        <mc:Fallback xmlns="">
          <p:pic>
            <p:nvPicPr>
              <p:cNvPr id="12" name="Ink 11"/>
              <p:cNvPicPr/>
              <p:nvPr/>
            </p:nvPicPr>
            <p:blipFill>
              <a:blip r:embed="rId11"/>
              <a:stretch>
                <a:fillRect/>
              </a:stretch>
            </p:blipFill>
            <p:spPr>
              <a:xfrm>
                <a:off x="79920" y="4527000"/>
                <a:ext cx="3501720" cy="2331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p14:cNvContentPartPr/>
              <p14:nvPr/>
            </p14:nvContentPartPr>
            <p14:xfrm>
              <a:off x="3339720" y="2366280"/>
              <a:ext cx="5751360" cy="3143520"/>
            </p14:xfrm>
          </p:contentPart>
        </mc:Choice>
        <mc:Fallback xmlns="">
          <p:pic>
            <p:nvPicPr>
              <p:cNvPr id="14" name="Ink 13"/>
              <p:cNvPicPr/>
              <p:nvPr/>
            </p:nvPicPr>
            <p:blipFill>
              <a:blip r:embed="rId13"/>
              <a:stretch>
                <a:fillRect/>
              </a:stretch>
            </p:blipFill>
            <p:spPr>
              <a:xfrm>
                <a:off x="3330360" y="2356920"/>
                <a:ext cx="5770080" cy="3162240"/>
              </a:xfrm>
              <a:prstGeom prst="rect">
                <a:avLst/>
              </a:prstGeom>
            </p:spPr>
          </p:pic>
        </mc:Fallback>
      </mc:AlternateContent>
    </p:spTree>
    <p:extLst>
      <p:ext uri="{BB962C8B-B14F-4D97-AF65-F5344CB8AC3E}">
        <p14:creationId xmlns:p14="http://schemas.microsoft.com/office/powerpoint/2010/main" val="1462224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838200"/>
          </a:xfrm>
        </p:spPr>
        <p:txBody>
          <a:bodyPr/>
          <a:lstStyle/>
          <a:p>
            <a:r>
              <a:rPr lang="en-US" dirty="0" smtClean="0"/>
              <a:t>Correction of OBRA Assessments</a:t>
            </a:r>
            <a:endParaRPr lang="en-US" dirty="0"/>
          </a:p>
        </p:txBody>
      </p:sp>
      <p:sp>
        <p:nvSpPr>
          <p:cNvPr id="3" name="Content Placeholder 2"/>
          <p:cNvSpPr>
            <a:spLocks noGrp="1"/>
          </p:cNvSpPr>
          <p:nvPr>
            <p:ph sz="quarter" idx="1"/>
          </p:nvPr>
        </p:nvSpPr>
        <p:spPr>
          <a:xfrm>
            <a:off x="228600" y="685800"/>
            <a:ext cx="8915400" cy="6172200"/>
          </a:xfrm>
        </p:spPr>
        <p:txBody>
          <a:bodyPr>
            <a:noAutofit/>
          </a:bodyPr>
          <a:lstStyle/>
          <a:p>
            <a:r>
              <a:rPr lang="en-US" sz="2800" b="1" dirty="0" smtClean="0"/>
              <a:t>Significant Error</a:t>
            </a:r>
          </a:p>
          <a:p>
            <a:pPr lvl="1"/>
            <a:r>
              <a:rPr lang="en-US" sz="2800" b="1" dirty="0" smtClean="0"/>
              <a:t>Overall condition not accurately represented on assessment - Incorrect coding of MDS</a:t>
            </a:r>
          </a:p>
          <a:p>
            <a:endParaRPr lang="en-US" sz="2800" b="1" dirty="0"/>
          </a:p>
          <a:p>
            <a:r>
              <a:rPr lang="en-US" sz="2800" b="1" dirty="0"/>
              <a:t>Significant Correction to Prior Comprehensive Assessment (SCPA</a:t>
            </a:r>
            <a:r>
              <a:rPr lang="en-US" sz="2800" b="1" dirty="0" smtClean="0"/>
              <a:t>), (A0310=05)</a:t>
            </a:r>
          </a:p>
          <a:p>
            <a:pPr marL="0" indent="0">
              <a:buNone/>
            </a:pPr>
            <a:endParaRPr lang="en-US" sz="2800" b="1" dirty="0"/>
          </a:p>
          <a:p>
            <a:r>
              <a:rPr lang="en-US" sz="2800" b="1" dirty="0" smtClean="0"/>
              <a:t>Significant </a:t>
            </a:r>
            <a:r>
              <a:rPr lang="en-US" sz="2800" b="1" dirty="0"/>
              <a:t>Correction to Prior </a:t>
            </a:r>
            <a:r>
              <a:rPr lang="en-US" sz="2800" b="1" dirty="0" smtClean="0"/>
              <a:t>Quarterly  Assessment (SCQA), (A0310=06)</a:t>
            </a:r>
          </a:p>
          <a:p>
            <a:endParaRPr lang="en-US" sz="2800" b="1" dirty="0"/>
          </a:p>
          <a:p>
            <a:r>
              <a:rPr lang="en-US" sz="2800" b="1" dirty="0" smtClean="0"/>
              <a:t>Chapter 5 – Submission &amp; Correction of MDS Assessments</a:t>
            </a:r>
            <a:endParaRPr lang="en-US" sz="2800" b="1" dirty="0"/>
          </a:p>
          <a:p>
            <a:endParaRPr lang="en-US" sz="2800" b="1" dirty="0"/>
          </a:p>
        </p:txBody>
      </p:sp>
    </p:spTree>
    <p:extLst>
      <p:ext uri="{BB962C8B-B14F-4D97-AF65-F5344CB8AC3E}">
        <p14:creationId xmlns:p14="http://schemas.microsoft.com/office/powerpoint/2010/main" val="26999236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10744200" cy="2286000"/>
          </a:xfrm>
        </p:spPr>
        <p:txBody>
          <a:bodyPr>
            <a:noAutofit/>
          </a:bodyPr>
          <a:lstStyle/>
          <a:p>
            <a:pPr marL="800100" indent="-457200"/>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900" b="1" dirty="0"/>
              <a:t/>
            </a:r>
            <a:br>
              <a:rPr lang="en-US" sz="4900" b="1" dirty="0"/>
            </a:br>
            <a:r>
              <a:rPr lang="en-US" sz="3600" b="1" dirty="0" smtClean="0"/>
              <a:t>Assessments -PPS Medicare (A0310B, C)</a:t>
            </a:r>
            <a:br>
              <a:rPr lang="en-US" sz="3600" b="1" dirty="0" smtClean="0"/>
            </a:br>
            <a:r>
              <a:rPr lang="en-US" sz="2400" dirty="0"/>
              <a:t/>
            </a:r>
            <a:br>
              <a:rPr lang="en-US" sz="2400" dirty="0"/>
            </a:br>
            <a:r>
              <a:rPr lang="en-US" sz="2400" dirty="0"/>
              <a:t/>
            </a:r>
            <a:br>
              <a:rPr lang="en-US" sz="2400" dirty="0"/>
            </a:br>
            <a:endParaRPr lang="en-US" sz="24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871" y="4203675"/>
            <a:ext cx="2766060" cy="20012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699" y="3505201"/>
            <a:ext cx="3149109"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217715" y="2895600"/>
            <a:ext cx="3245103" cy="954107"/>
          </a:xfrm>
          <a:prstGeom prst="rect">
            <a:avLst/>
          </a:prstGeom>
          <a:noFill/>
        </p:spPr>
        <p:txBody>
          <a:bodyPr wrap="square" rtlCol="0">
            <a:spAutoFit/>
          </a:bodyPr>
          <a:lstStyle/>
          <a:p>
            <a:pPr algn="ctr"/>
            <a:r>
              <a:rPr lang="en-US" sz="2800" b="1" dirty="0" smtClean="0">
                <a:latin typeface="Arial" pitchFamily="34" charset="0"/>
                <a:cs typeface="Arial" pitchFamily="34" charset="0"/>
              </a:rPr>
              <a:t>Skilled Nursing</a:t>
            </a:r>
          </a:p>
          <a:p>
            <a:pPr algn="ctr"/>
            <a:r>
              <a:rPr lang="en-US" sz="2800" b="1" dirty="0" smtClean="0">
                <a:latin typeface="Arial" pitchFamily="34" charset="0"/>
                <a:cs typeface="Arial" pitchFamily="34" charset="0"/>
              </a:rPr>
              <a:t>7 days a week</a:t>
            </a:r>
            <a:endParaRPr lang="en-US" sz="2800" b="1" dirty="0">
              <a:latin typeface="Arial" pitchFamily="34" charset="0"/>
              <a:cs typeface="Arial" pitchFamily="34" charset="0"/>
            </a:endParaRPr>
          </a:p>
        </p:txBody>
      </p:sp>
      <p:sp>
        <p:nvSpPr>
          <p:cNvPr id="6" name="TextBox 5"/>
          <p:cNvSpPr txBox="1"/>
          <p:nvPr/>
        </p:nvSpPr>
        <p:spPr>
          <a:xfrm>
            <a:off x="5422902" y="2632501"/>
            <a:ext cx="3721100" cy="954107"/>
          </a:xfrm>
          <a:prstGeom prst="rect">
            <a:avLst/>
          </a:prstGeom>
          <a:noFill/>
        </p:spPr>
        <p:txBody>
          <a:bodyPr wrap="square" rtlCol="0">
            <a:spAutoFit/>
          </a:bodyPr>
          <a:lstStyle/>
          <a:p>
            <a:pPr algn="ctr"/>
            <a:r>
              <a:rPr lang="en-US" sz="2800" b="1" dirty="0" smtClean="0">
                <a:latin typeface="Arial" pitchFamily="34" charset="0"/>
                <a:cs typeface="Arial" pitchFamily="34" charset="0"/>
              </a:rPr>
              <a:t>Skilled Therapy </a:t>
            </a:r>
          </a:p>
          <a:p>
            <a:pPr algn="ctr"/>
            <a:r>
              <a:rPr lang="en-US" sz="2800" b="1" dirty="0" smtClean="0">
                <a:latin typeface="Arial" pitchFamily="34" charset="0"/>
                <a:cs typeface="Arial" pitchFamily="34" charset="0"/>
              </a:rPr>
              <a:t>5 days a week </a:t>
            </a:r>
            <a:endParaRPr lang="en-US"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371600"/>
          </a:xfrm>
        </p:spPr>
        <p:txBody>
          <a:bodyPr>
            <a:noAutofit/>
          </a:bodyPr>
          <a:lstStyle/>
          <a:p>
            <a:r>
              <a:rPr lang="en-US" dirty="0" smtClean="0"/>
              <a:t>PPS Assessments A0310B</a:t>
            </a:r>
            <a:br>
              <a:rPr lang="en-US" dirty="0" smtClean="0"/>
            </a:br>
            <a:r>
              <a:rPr lang="en-US" dirty="0" smtClean="0"/>
              <a:t>Nursing Home/ Swing Beds</a:t>
            </a:r>
            <a:endParaRPr lang="en-US" dirty="0"/>
          </a:p>
        </p:txBody>
      </p:sp>
      <p:sp>
        <p:nvSpPr>
          <p:cNvPr id="4" name="Content Placeholder 3"/>
          <p:cNvSpPr>
            <a:spLocks noGrp="1"/>
          </p:cNvSpPr>
          <p:nvPr>
            <p:ph sz="quarter" idx="1"/>
          </p:nvPr>
        </p:nvSpPr>
        <p:spPr>
          <a:xfrm>
            <a:off x="304800" y="1524000"/>
            <a:ext cx="8610600" cy="5181600"/>
          </a:xfrm>
        </p:spPr>
        <p:txBody>
          <a:bodyPr>
            <a:normAutofit/>
          </a:bodyPr>
          <a:lstStyle/>
          <a:p>
            <a:pPr marL="0" indent="0">
              <a:buNone/>
            </a:pPr>
            <a:endParaRPr lang="en-US" dirty="0" smtClean="0"/>
          </a:p>
          <a:p>
            <a:pPr marL="0" indent="0">
              <a:buNone/>
            </a:pPr>
            <a:r>
              <a:rPr lang="en-US" dirty="0" smtClean="0"/>
              <a:t>Scheduled assessments Medicare Part A Stay </a:t>
            </a:r>
          </a:p>
          <a:p>
            <a:pPr marL="1146175" indent="-463550"/>
            <a:r>
              <a:rPr lang="en-US" dirty="0" smtClean="0"/>
              <a:t>01. 5 day </a:t>
            </a:r>
          </a:p>
          <a:p>
            <a:pPr marL="1146175" indent="-463550"/>
            <a:r>
              <a:rPr lang="en-US" dirty="0" smtClean="0"/>
              <a:t>02. 14 day</a:t>
            </a:r>
          </a:p>
          <a:p>
            <a:pPr marL="1146175" indent="-463550"/>
            <a:r>
              <a:rPr lang="en-US" dirty="0" smtClean="0"/>
              <a:t>03. 30 day</a:t>
            </a:r>
          </a:p>
          <a:p>
            <a:pPr marL="1146175" indent="-463550"/>
            <a:r>
              <a:rPr lang="en-US" dirty="0" smtClean="0"/>
              <a:t>04. 60 day</a:t>
            </a:r>
          </a:p>
          <a:p>
            <a:pPr marL="1146175" indent="-463550"/>
            <a:r>
              <a:rPr lang="en-US" dirty="0" smtClean="0"/>
              <a:t>05. 90 day</a:t>
            </a:r>
          </a:p>
          <a:p>
            <a:pPr marL="682625" lvl="1" indent="0">
              <a:spcBef>
                <a:spcPts val="580"/>
              </a:spcBef>
              <a:buClr>
                <a:schemeClr val="accent1"/>
              </a:buClr>
              <a:buNone/>
            </a:pPr>
            <a:endParaRPr lang="en-US" dirty="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981200"/>
          </a:xfrm>
        </p:spPr>
        <p:txBody>
          <a:bodyPr>
            <a:normAutofit/>
          </a:bodyPr>
          <a:lstStyle/>
          <a:p>
            <a:r>
              <a:rPr lang="en-US" dirty="0" smtClean="0"/>
              <a:t>PPS</a:t>
            </a:r>
            <a:br>
              <a:rPr lang="en-US" dirty="0" smtClean="0"/>
            </a:br>
            <a:r>
              <a:rPr lang="en-US" dirty="0" smtClean="0"/>
              <a:t>Scheduled Assessments </a:t>
            </a:r>
            <a:br>
              <a:rPr lang="en-US" dirty="0" smtClean="0"/>
            </a:br>
            <a:r>
              <a:rPr lang="en-US" dirty="0" smtClean="0"/>
              <a:t>Medicare Part A Stay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22874568"/>
              </p:ext>
            </p:extLst>
          </p:nvPr>
        </p:nvGraphicFramePr>
        <p:xfrm>
          <a:off x="228600" y="1143000"/>
          <a:ext cx="8763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609600" y="5867404"/>
            <a:ext cx="2158604" cy="461665"/>
          </a:xfrm>
          <a:prstGeom prst="rect">
            <a:avLst/>
          </a:prstGeom>
          <a:noFill/>
          <a:ln>
            <a:solidFill>
              <a:schemeClr val="tx1"/>
            </a:solidFill>
          </a:ln>
        </p:spPr>
        <p:txBody>
          <a:bodyPr wrap="none" rtlCol="0">
            <a:spAutoFit/>
          </a:bodyPr>
          <a:lstStyle/>
          <a:p>
            <a:r>
              <a:rPr lang="en-US" sz="2400" b="1" dirty="0" smtClean="0"/>
              <a:t>Entry Tracking </a:t>
            </a:r>
            <a:endParaRPr lang="en-US" sz="2400" b="1" dirty="0"/>
          </a:p>
        </p:txBody>
      </p:sp>
      <mc:AlternateContent xmlns:mc="http://schemas.openxmlformats.org/markup-compatibility/2006" xmlns:p14="http://schemas.microsoft.com/office/powerpoint/2010/main">
        <mc:Choice Requires="p14">
          <p:contentPart p14:bwMode="auto" r:id="rId8">
            <p14:nvContentPartPr>
              <p14:cNvPr id="12" name="Ink 11"/>
              <p14:cNvContentPartPr/>
              <p14:nvPr/>
            </p14:nvContentPartPr>
            <p14:xfrm>
              <a:off x="62640" y="4563000"/>
              <a:ext cx="536040" cy="1563120"/>
            </p14:xfrm>
          </p:contentPart>
        </mc:Choice>
        <mc:Fallback xmlns="">
          <p:pic>
            <p:nvPicPr>
              <p:cNvPr id="12" name="Ink 11"/>
              <p:cNvPicPr/>
              <p:nvPr/>
            </p:nvPicPr>
            <p:blipFill>
              <a:blip r:embed="rId9"/>
              <a:stretch>
                <a:fillRect/>
              </a:stretch>
            </p:blipFill>
            <p:spPr>
              <a:xfrm>
                <a:off x="53280" y="4553640"/>
                <a:ext cx="554760" cy="1581840"/>
              </a:xfrm>
              <a:prstGeom prst="rect">
                <a:avLst/>
              </a:prstGeom>
            </p:spPr>
          </p:pic>
        </mc:Fallback>
      </mc:AlternateContent>
    </p:spTree>
    <p:extLst>
      <p:ext uri="{BB962C8B-B14F-4D97-AF65-F5344CB8AC3E}">
        <p14:creationId xmlns:p14="http://schemas.microsoft.com/office/powerpoint/2010/main" val="2875408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685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2800" dirty="0" smtClean="0"/>
              <a:t>MEDICARE PPS ASSESSMENTS</a:t>
            </a:r>
            <a:endParaRPr lang="en-US" dirty="0"/>
          </a:p>
        </p:txBody>
      </p:sp>
      <p:sp>
        <p:nvSpPr>
          <p:cNvPr id="3" name="Content Placeholder 2"/>
          <p:cNvSpPr>
            <a:spLocks noGrp="1"/>
          </p:cNvSpPr>
          <p:nvPr>
            <p:ph sz="quarter" idx="1"/>
          </p:nvPr>
        </p:nvSpPr>
        <p:spPr>
          <a:xfrm>
            <a:off x="228600" y="1295400"/>
            <a:ext cx="8915400" cy="5410200"/>
          </a:xfrm>
        </p:spPr>
        <p:txBody>
          <a:bodyPr>
            <a:normAutofit fontScale="92500" lnSpcReduction="20000"/>
          </a:bodyPr>
          <a:lstStyle/>
          <a:p>
            <a:r>
              <a:rPr lang="en-US" b="1" dirty="0"/>
              <a:t>Scheduled Assessments </a:t>
            </a:r>
            <a:r>
              <a:rPr lang="en-US" b="1" dirty="0" smtClean="0"/>
              <a:t> </a:t>
            </a:r>
            <a:endParaRPr lang="en-US" b="1" dirty="0"/>
          </a:p>
          <a:p>
            <a:pPr lvl="1"/>
            <a:r>
              <a:rPr lang="en-US" b="1" dirty="0"/>
              <a:t>Predetermined time period for setting ARD</a:t>
            </a:r>
          </a:p>
          <a:p>
            <a:r>
              <a:rPr lang="en-US" b="1" dirty="0" smtClean="0"/>
              <a:t>Grace Days </a:t>
            </a:r>
          </a:p>
          <a:p>
            <a:pPr lvl="1"/>
            <a:r>
              <a:rPr lang="en-US" b="1" dirty="0" smtClean="0"/>
              <a:t>Assessment delayed</a:t>
            </a:r>
          </a:p>
          <a:p>
            <a:pPr lvl="1"/>
            <a:endParaRPr lang="en-US" b="1" dirty="0" smtClean="0"/>
          </a:p>
          <a:p>
            <a:r>
              <a:rPr lang="en-US" b="1" dirty="0" smtClean="0"/>
              <a:t>Unscheduled  </a:t>
            </a:r>
          </a:p>
          <a:p>
            <a:pPr lvl="1"/>
            <a:r>
              <a:rPr lang="en-US" b="1" dirty="0" smtClean="0"/>
              <a:t>Other Medicare Required Assessment (OMRA)</a:t>
            </a:r>
          </a:p>
          <a:p>
            <a:pPr lvl="1"/>
            <a:r>
              <a:rPr lang="en-US" b="1" dirty="0" smtClean="0"/>
              <a:t>Outside of standard Medicare  scheduled assessments</a:t>
            </a:r>
          </a:p>
          <a:p>
            <a:pPr marL="319087" lvl="1" indent="0">
              <a:buNone/>
            </a:pPr>
            <a:r>
              <a:rPr lang="en-US" b="1" dirty="0" smtClean="0"/>
              <a:t> </a:t>
            </a:r>
          </a:p>
          <a:p>
            <a:r>
              <a:rPr lang="en-US" b="1" dirty="0" smtClean="0"/>
              <a:t>Assessment Summary Table (Pages 2-43, 44, &amp; 45) </a:t>
            </a:r>
            <a:endParaRPr lang="en-US" b="1" dirty="0"/>
          </a:p>
        </p:txBody>
      </p:sp>
    </p:spTree>
    <p:extLst>
      <p:ext uri="{BB962C8B-B14F-4D97-AF65-F5344CB8AC3E}">
        <p14:creationId xmlns:p14="http://schemas.microsoft.com/office/powerpoint/2010/main" val="787837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09600"/>
          </a:xfrm>
        </p:spPr>
        <p:txBody>
          <a:bodyPr>
            <a:noAutofit/>
          </a:bodyPr>
          <a:lstStyle/>
          <a:p>
            <a:r>
              <a:rPr lang="en-US" dirty="0" smtClean="0"/>
              <a:t>PPS Scheduled Assessments </a:t>
            </a:r>
            <a:endParaRPr lang="en-US" dirty="0"/>
          </a:p>
        </p:txBody>
      </p:sp>
      <p:sp>
        <p:nvSpPr>
          <p:cNvPr id="4" name="Content Placeholder 3"/>
          <p:cNvSpPr>
            <a:spLocks noGrp="1"/>
          </p:cNvSpPr>
          <p:nvPr>
            <p:ph sz="quarter"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pPr>
              <a:buNone/>
            </a:pPr>
            <a:endParaRPr lang="en-US" sz="2400" dirty="0" smtClean="0"/>
          </a:p>
          <a:p>
            <a:pPr>
              <a:buNone/>
            </a:pPr>
            <a:endParaRPr lang="en-US" sz="2400"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3196708"/>
              </p:ext>
            </p:extLst>
          </p:nvPr>
        </p:nvGraphicFramePr>
        <p:xfrm>
          <a:off x="228600" y="533401"/>
          <a:ext cx="8686802" cy="6061709"/>
        </p:xfrm>
        <a:graphic>
          <a:graphicData uri="http://schemas.openxmlformats.org/drawingml/2006/table">
            <a:tbl>
              <a:tblPr firstRow="1" bandRow="1">
                <a:tableStyleId>{85BE263C-DBD7-4A20-BB59-AAB30ACAA65A}</a:tableStyleId>
              </a:tblPr>
              <a:tblGrid>
                <a:gridCol w="2133600"/>
                <a:gridCol w="1524000"/>
                <a:gridCol w="1371600"/>
                <a:gridCol w="1600200"/>
                <a:gridCol w="2057402"/>
              </a:tblGrid>
              <a:tr h="2209799">
                <a:tc>
                  <a:txBody>
                    <a:bodyPr/>
                    <a:lstStyle/>
                    <a:p>
                      <a:pPr algn="ctr"/>
                      <a:endParaRPr lang="en-US" sz="1800" dirty="0" smtClean="0">
                        <a:solidFill>
                          <a:schemeClr val="tx1"/>
                        </a:solidFill>
                        <a:latin typeface="Arial" pitchFamily="34" charset="0"/>
                        <a:cs typeface="Arial" pitchFamily="34" charset="0"/>
                      </a:endParaRPr>
                    </a:p>
                    <a:p>
                      <a:pPr algn="ctr"/>
                      <a:r>
                        <a:rPr lang="en-US" sz="2800" dirty="0" smtClean="0">
                          <a:solidFill>
                            <a:schemeClr val="tx1"/>
                          </a:solidFill>
                          <a:latin typeface="Arial" pitchFamily="34" charset="0"/>
                          <a:cs typeface="Arial" pitchFamily="34" charset="0"/>
                        </a:rPr>
                        <a:t>Type</a:t>
                      </a:r>
                      <a:endParaRPr lang="en-US" sz="2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800" dirty="0" smtClean="0">
                          <a:solidFill>
                            <a:schemeClr val="tx1"/>
                          </a:solidFill>
                          <a:latin typeface="Arial" pitchFamily="34" charset="0"/>
                          <a:cs typeface="Arial" pitchFamily="34" charset="0"/>
                        </a:rPr>
                        <a:t>MDS</a:t>
                      </a:r>
                      <a:r>
                        <a:rPr lang="en-US" sz="2800" baseline="0" dirty="0" smtClean="0">
                          <a:solidFill>
                            <a:schemeClr val="tx1"/>
                          </a:solidFill>
                          <a:latin typeface="Arial" pitchFamily="34" charset="0"/>
                          <a:cs typeface="Arial" pitchFamily="34" charset="0"/>
                        </a:rPr>
                        <a:t> A0310B</a:t>
                      </a:r>
                    </a:p>
                    <a:p>
                      <a:pPr algn="ctr"/>
                      <a:r>
                        <a:rPr lang="en-US" sz="2800" dirty="0" smtClean="0">
                          <a:solidFill>
                            <a:schemeClr val="tx1"/>
                          </a:solidFill>
                          <a:latin typeface="Arial" pitchFamily="34" charset="0"/>
                          <a:cs typeface="Arial" pitchFamily="34" charset="0"/>
                        </a:rPr>
                        <a:t>Code</a:t>
                      </a:r>
                      <a:endParaRPr lang="en-US" sz="2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en-US" sz="1800" dirty="0" smtClean="0">
                        <a:solidFill>
                          <a:schemeClr val="tx1"/>
                        </a:solidFill>
                        <a:latin typeface="Arial" pitchFamily="34" charset="0"/>
                        <a:cs typeface="Arial" pitchFamily="34" charset="0"/>
                      </a:endParaRPr>
                    </a:p>
                    <a:p>
                      <a:pPr algn="ctr"/>
                      <a:endParaRPr lang="en-US" sz="1800" dirty="0" smtClean="0">
                        <a:solidFill>
                          <a:schemeClr val="tx1"/>
                        </a:solidFill>
                        <a:latin typeface="Arial" pitchFamily="34" charset="0"/>
                        <a:cs typeface="Arial" pitchFamily="34" charset="0"/>
                      </a:endParaRPr>
                    </a:p>
                    <a:p>
                      <a:pPr algn="ctr"/>
                      <a:r>
                        <a:rPr lang="en-US" sz="2800" dirty="0" smtClean="0">
                          <a:solidFill>
                            <a:schemeClr val="tx1"/>
                          </a:solidFill>
                          <a:latin typeface="Arial" pitchFamily="34" charset="0"/>
                          <a:cs typeface="Arial" pitchFamily="34" charset="0"/>
                        </a:rPr>
                        <a:t>ARD</a:t>
                      </a:r>
                      <a:endParaRPr lang="en-US" sz="2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en-US" sz="1800" dirty="0" smtClean="0">
                        <a:solidFill>
                          <a:schemeClr val="tx1"/>
                        </a:solidFill>
                        <a:latin typeface="Arial" pitchFamily="34" charset="0"/>
                        <a:cs typeface="Arial" pitchFamily="34" charset="0"/>
                      </a:endParaRPr>
                    </a:p>
                    <a:p>
                      <a:pPr algn="ctr"/>
                      <a:r>
                        <a:rPr lang="en-US" sz="2800" dirty="0" smtClean="0">
                          <a:solidFill>
                            <a:schemeClr val="tx1"/>
                          </a:solidFill>
                          <a:latin typeface="Arial" pitchFamily="34" charset="0"/>
                          <a:cs typeface="Arial" pitchFamily="34" charset="0"/>
                        </a:rPr>
                        <a:t>ARD</a:t>
                      </a:r>
                    </a:p>
                    <a:p>
                      <a:pPr algn="ctr"/>
                      <a:r>
                        <a:rPr lang="en-US" sz="2800" dirty="0" smtClean="0">
                          <a:solidFill>
                            <a:schemeClr val="tx1"/>
                          </a:solidFill>
                          <a:latin typeface="Arial" pitchFamily="34" charset="0"/>
                          <a:cs typeface="Arial" pitchFamily="34" charset="0"/>
                        </a:rPr>
                        <a:t> Grace Days</a:t>
                      </a:r>
                      <a:endParaRPr lang="en-US" sz="2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800" dirty="0" smtClean="0">
                          <a:solidFill>
                            <a:schemeClr val="tx1"/>
                          </a:solidFill>
                          <a:latin typeface="Arial" pitchFamily="34" charset="0"/>
                          <a:cs typeface="Arial" pitchFamily="34" charset="0"/>
                        </a:rPr>
                        <a:t>Standard Medicare </a:t>
                      </a:r>
                    </a:p>
                    <a:p>
                      <a:pPr algn="ctr"/>
                      <a:r>
                        <a:rPr lang="en-US" sz="2800" dirty="0" smtClean="0">
                          <a:solidFill>
                            <a:schemeClr val="tx1"/>
                          </a:solidFill>
                          <a:latin typeface="Arial" pitchFamily="34" charset="0"/>
                          <a:cs typeface="Arial" pitchFamily="34" charset="0"/>
                        </a:rPr>
                        <a:t>Payment Days</a:t>
                      </a:r>
                      <a:endParaRPr lang="en-US" sz="2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017270">
                <a:tc>
                  <a:txBody>
                    <a:bodyPr/>
                    <a:lstStyle/>
                    <a:p>
                      <a:r>
                        <a:rPr lang="en-US" sz="2400" b="1" dirty="0" smtClean="0">
                          <a:latin typeface="Arial" pitchFamily="34" charset="0"/>
                          <a:cs typeface="Arial" pitchFamily="34" charset="0"/>
                        </a:rPr>
                        <a:t>5-day</a:t>
                      </a:r>
                      <a:r>
                        <a:rPr lang="en-US" sz="2400" b="1" baseline="0" dirty="0" smtClean="0">
                          <a:latin typeface="Arial" pitchFamily="34" charset="0"/>
                          <a:cs typeface="Arial" pitchFamily="34" charset="0"/>
                        </a:rPr>
                        <a:t> </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01</a:t>
                      </a:r>
                    </a:p>
                    <a:p>
                      <a:pPr algn="ct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 –</a:t>
                      </a:r>
                      <a:r>
                        <a:rPr lang="en-US" sz="2400" b="1" baseline="0" dirty="0" smtClean="0">
                          <a:latin typeface="Arial" pitchFamily="34" charset="0"/>
                          <a:cs typeface="Arial" pitchFamily="34" charset="0"/>
                        </a:rPr>
                        <a:t> 5</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6 – 8</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 – 14</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708660">
                <a:tc>
                  <a:txBody>
                    <a:bodyPr/>
                    <a:lstStyle/>
                    <a:p>
                      <a:r>
                        <a:rPr lang="en-US" sz="2400" b="1" dirty="0" smtClean="0">
                          <a:latin typeface="Arial" pitchFamily="34" charset="0"/>
                          <a:cs typeface="Arial" pitchFamily="34" charset="0"/>
                        </a:rPr>
                        <a:t>14-day</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02</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13 – 14</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15 – 18</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15 – 30</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708660">
                <a:tc>
                  <a:txBody>
                    <a:bodyPr/>
                    <a:lstStyle/>
                    <a:p>
                      <a:r>
                        <a:rPr lang="en-US" sz="2400" b="1" dirty="0" smtClean="0">
                          <a:latin typeface="Arial" pitchFamily="34" charset="0"/>
                          <a:cs typeface="Arial" pitchFamily="34" charset="0"/>
                        </a:rPr>
                        <a:t>30-day</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03</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27 – 29</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30 – 33</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31 – 60</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708660">
                <a:tc>
                  <a:txBody>
                    <a:bodyPr/>
                    <a:lstStyle/>
                    <a:p>
                      <a:r>
                        <a:rPr lang="en-US" sz="2400" b="1" dirty="0" smtClean="0">
                          <a:latin typeface="Arial" pitchFamily="34" charset="0"/>
                          <a:cs typeface="Arial" pitchFamily="34" charset="0"/>
                        </a:rPr>
                        <a:t>60-day</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04</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57 – 59</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60 – 63</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61 – 90</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708660">
                <a:tc>
                  <a:txBody>
                    <a:bodyPr/>
                    <a:lstStyle/>
                    <a:p>
                      <a:r>
                        <a:rPr lang="en-US" sz="2400" b="1" dirty="0" smtClean="0">
                          <a:latin typeface="Arial" pitchFamily="34" charset="0"/>
                          <a:cs typeface="Arial" pitchFamily="34" charset="0"/>
                        </a:rPr>
                        <a:t>90-day</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05</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87 – 89</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90 – 93</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smtClean="0">
                          <a:latin typeface="Arial" pitchFamily="34" charset="0"/>
                          <a:cs typeface="Arial" pitchFamily="34" charset="0"/>
                        </a:rPr>
                        <a:t>91 - 100</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3214850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828800"/>
          </a:xfrm>
        </p:spPr>
        <p:txBody>
          <a:bodyPr>
            <a:noAutofit/>
          </a:bodyPr>
          <a:lstStyle/>
          <a:p>
            <a:r>
              <a:rPr lang="en-US" sz="3600" dirty="0" smtClean="0"/>
              <a:t>PPS Unscheduled Assessments Changes and Corrections</a:t>
            </a:r>
            <a:br>
              <a:rPr lang="en-US" sz="3600" dirty="0" smtClean="0"/>
            </a:br>
            <a:r>
              <a:rPr lang="en-US" sz="3600" dirty="0" smtClean="0"/>
              <a:t>A0310B=07, A0310D</a:t>
            </a:r>
            <a:endParaRPr lang="en-US" sz="3600" dirty="0"/>
          </a:p>
        </p:txBody>
      </p:sp>
      <p:sp>
        <p:nvSpPr>
          <p:cNvPr id="4" name="Content Placeholder 3"/>
          <p:cNvSpPr>
            <a:spLocks noGrp="1"/>
          </p:cNvSpPr>
          <p:nvPr>
            <p:ph sz="quarter" idx="1"/>
          </p:nvPr>
        </p:nvSpPr>
        <p:spPr>
          <a:xfrm>
            <a:off x="228600" y="1905000"/>
            <a:ext cx="8915400" cy="4800600"/>
          </a:xfrm>
        </p:spPr>
        <p:txBody>
          <a:bodyPr>
            <a:noAutofit/>
          </a:bodyPr>
          <a:lstStyle/>
          <a:p>
            <a:pPr lvl="1"/>
            <a:r>
              <a:rPr lang="en-US" dirty="0" smtClean="0"/>
              <a:t>Significant Change Status Assessment (SCSA) (OBRA)</a:t>
            </a:r>
          </a:p>
          <a:p>
            <a:pPr lvl="1"/>
            <a:r>
              <a:rPr lang="en-US" dirty="0" smtClean="0"/>
              <a:t>Swing Bed Clinical Change Assessment</a:t>
            </a:r>
          </a:p>
          <a:p>
            <a:pPr lvl="2"/>
            <a:r>
              <a:rPr lang="en-US" sz="3200" dirty="0" smtClean="0"/>
              <a:t>A0310D</a:t>
            </a:r>
          </a:p>
          <a:p>
            <a:pPr lvl="1"/>
            <a:r>
              <a:rPr lang="en-US" dirty="0" smtClean="0"/>
              <a:t>Significant Correction to Prior Assessment (SCPA) (OBRA)</a:t>
            </a:r>
          </a:p>
          <a:p>
            <a:pPr lvl="1"/>
            <a:endParaRPr lang="en-US" dirty="0"/>
          </a:p>
          <a:p>
            <a:pPr lvl="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6"/>
            <a:ext cx="9144000" cy="1017896"/>
          </a:xfrm>
        </p:spPr>
        <p:txBody>
          <a:bodyPr>
            <a:noAutofit/>
          </a:bodyPr>
          <a:lstStyle/>
          <a:p>
            <a:r>
              <a:rPr lang="en-US" sz="3200" dirty="0" smtClean="0"/>
              <a:t>SCSA – Payment  </a:t>
            </a:r>
            <a:br>
              <a:rPr lang="en-US" sz="3200" dirty="0" smtClean="0"/>
            </a:br>
            <a:r>
              <a:rPr lang="en-US" sz="3200" dirty="0" smtClean="0"/>
              <a:t>Resident on Medicare Part A</a:t>
            </a:r>
            <a:endParaRPr lang="en-US" sz="3200" dirty="0"/>
          </a:p>
        </p:txBody>
      </p:sp>
      <p:sp>
        <p:nvSpPr>
          <p:cNvPr id="3" name="Content Placeholder 2"/>
          <p:cNvSpPr>
            <a:spLocks noGrp="1"/>
          </p:cNvSpPr>
          <p:nvPr>
            <p:ph sz="quarter" idx="1"/>
          </p:nvPr>
        </p:nvSpPr>
        <p:spPr>
          <a:xfrm>
            <a:off x="0" y="838200"/>
            <a:ext cx="9144000" cy="6019800"/>
          </a:xfrm>
        </p:spPr>
        <p:txBody>
          <a:bodyPr>
            <a:noAutofit/>
          </a:bodyPr>
          <a:lstStyle/>
          <a:p>
            <a:pPr lvl="1"/>
            <a:r>
              <a:rPr lang="en-US" sz="2800" dirty="0" smtClean="0"/>
              <a:t>SCSA Only - </a:t>
            </a:r>
            <a:r>
              <a:rPr lang="en-US" sz="2800" i="1" dirty="0" smtClean="0">
                <a:solidFill>
                  <a:srgbClr val="0070C0"/>
                </a:solidFill>
              </a:rPr>
              <a:t>RUG-IV </a:t>
            </a:r>
            <a:r>
              <a:rPr lang="en-US" sz="2800" i="1" dirty="0">
                <a:solidFill>
                  <a:srgbClr val="0070C0"/>
                </a:solidFill>
              </a:rPr>
              <a:t>classification </a:t>
            </a:r>
            <a:r>
              <a:rPr lang="en-US" sz="2800" i="1" dirty="0" smtClean="0">
                <a:solidFill>
                  <a:srgbClr val="0070C0"/>
                </a:solidFill>
              </a:rPr>
              <a:t>&amp; associated </a:t>
            </a:r>
            <a:r>
              <a:rPr lang="en-US" sz="2800" i="1" dirty="0">
                <a:solidFill>
                  <a:srgbClr val="0070C0"/>
                </a:solidFill>
              </a:rPr>
              <a:t>payment </a:t>
            </a:r>
            <a:r>
              <a:rPr lang="en-US" sz="2800" i="1" dirty="0" smtClean="0">
                <a:solidFill>
                  <a:srgbClr val="0070C0"/>
                </a:solidFill>
              </a:rPr>
              <a:t>rate(AP) </a:t>
            </a:r>
            <a:r>
              <a:rPr lang="en-US" sz="2800" i="1" u="sng" dirty="0" smtClean="0">
                <a:solidFill>
                  <a:srgbClr val="0070C0"/>
                </a:solidFill>
              </a:rPr>
              <a:t>begins on ARD</a:t>
            </a:r>
          </a:p>
          <a:p>
            <a:pPr lvl="1"/>
            <a:r>
              <a:rPr lang="en-US" sz="2800" dirty="0" smtClean="0"/>
              <a:t>SCSA </a:t>
            </a:r>
            <a:r>
              <a:rPr lang="en-US" sz="2800" u="sng" dirty="0" smtClean="0"/>
              <a:t>combined </a:t>
            </a:r>
            <a:r>
              <a:rPr lang="en-US" sz="2800" dirty="0" smtClean="0"/>
              <a:t>with scheduled PPS assessment &amp; ARD </a:t>
            </a:r>
            <a:r>
              <a:rPr lang="en-US" sz="2800" u="sng" dirty="0" smtClean="0"/>
              <a:t>not</a:t>
            </a:r>
            <a:r>
              <a:rPr lang="en-US" sz="2800" dirty="0" smtClean="0"/>
              <a:t> set on Grace </a:t>
            </a:r>
            <a:r>
              <a:rPr lang="en-US" sz="2800" dirty="0"/>
              <a:t>D</a:t>
            </a:r>
            <a:r>
              <a:rPr lang="en-US" sz="2800" dirty="0" smtClean="0"/>
              <a:t>ay</a:t>
            </a:r>
          </a:p>
          <a:p>
            <a:pPr lvl="2"/>
            <a:r>
              <a:rPr lang="en-US" i="1" dirty="0" smtClean="0">
                <a:solidFill>
                  <a:srgbClr val="0070C0"/>
                </a:solidFill>
              </a:rPr>
              <a:t>RUG-IV </a:t>
            </a:r>
            <a:r>
              <a:rPr lang="en-US" i="1" dirty="0">
                <a:solidFill>
                  <a:srgbClr val="0070C0"/>
                </a:solidFill>
              </a:rPr>
              <a:t>classification </a:t>
            </a:r>
            <a:r>
              <a:rPr lang="en-US" i="1" dirty="0" smtClean="0">
                <a:solidFill>
                  <a:srgbClr val="0070C0"/>
                </a:solidFill>
              </a:rPr>
              <a:t>&amp; AP </a:t>
            </a:r>
            <a:r>
              <a:rPr lang="en-US" i="1" u="sng" dirty="0" smtClean="0">
                <a:solidFill>
                  <a:srgbClr val="0070C0"/>
                </a:solidFill>
              </a:rPr>
              <a:t>begins </a:t>
            </a:r>
            <a:r>
              <a:rPr lang="en-US" i="1" u="sng" dirty="0">
                <a:solidFill>
                  <a:srgbClr val="0070C0"/>
                </a:solidFill>
              </a:rPr>
              <a:t>on </a:t>
            </a:r>
            <a:r>
              <a:rPr lang="en-US" i="1" u="sng" dirty="0" smtClean="0">
                <a:solidFill>
                  <a:srgbClr val="0070C0"/>
                </a:solidFill>
              </a:rPr>
              <a:t>ARD</a:t>
            </a:r>
          </a:p>
          <a:p>
            <a:pPr lvl="1"/>
            <a:r>
              <a:rPr lang="en-US" sz="2800" dirty="0" smtClean="0"/>
              <a:t>SCSA </a:t>
            </a:r>
            <a:r>
              <a:rPr lang="en-US" sz="2800" u="sng" dirty="0" smtClean="0"/>
              <a:t>combined</a:t>
            </a:r>
            <a:r>
              <a:rPr lang="en-US" sz="2800" dirty="0" smtClean="0"/>
              <a:t> with scheduled </a:t>
            </a:r>
            <a:r>
              <a:rPr lang="en-US" sz="2800" dirty="0"/>
              <a:t>Medicare-required assessment </a:t>
            </a:r>
            <a:r>
              <a:rPr lang="en-US" sz="2800" dirty="0" smtClean="0"/>
              <a:t>&amp; ARD set </a:t>
            </a:r>
            <a:r>
              <a:rPr lang="en-US" sz="2800" u="sng" dirty="0" smtClean="0"/>
              <a:t>on</a:t>
            </a:r>
            <a:r>
              <a:rPr lang="en-US" sz="2800" dirty="0" smtClean="0"/>
              <a:t> Grace </a:t>
            </a:r>
            <a:r>
              <a:rPr lang="en-US" sz="2800" dirty="0"/>
              <a:t>D</a:t>
            </a:r>
            <a:r>
              <a:rPr lang="en-US" sz="2800" dirty="0" smtClean="0"/>
              <a:t>ay</a:t>
            </a:r>
          </a:p>
          <a:p>
            <a:pPr lvl="2"/>
            <a:r>
              <a:rPr lang="en-US" i="1" dirty="0" smtClean="0">
                <a:solidFill>
                  <a:srgbClr val="0070C0"/>
                </a:solidFill>
              </a:rPr>
              <a:t>RUG-IV </a:t>
            </a:r>
            <a:r>
              <a:rPr lang="en-US" i="1" dirty="0">
                <a:solidFill>
                  <a:srgbClr val="0070C0"/>
                </a:solidFill>
              </a:rPr>
              <a:t>classification </a:t>
            </a:r>
            <a:r>
              <a:rPr lang="en-US" i="1" dirty="0" smtClean="0">
                <a:solidFill>
                  <a:srgbClr val="0070C0"/>
                </a:solidFill>
              </a:rPr>
              <a:t>&amp; AP </a:t>
            </a:r>
            <a:r>
              <a:rPr lang="en-US" i="1" u="sng" dirty="0" smtClean="0">
                <a:solidFill>
                  <a:srgbClr val="0070C0"/>
                </a:solidFill>
              </a:rPr>
              <a:t>begins </a:t>
            </a:r>
            <a:r>
              <a:rPr lang="en-US" i="1" u="sng" dirty="0">
                <a:solidFill>
                  <a:srgbClr val="0070C0"/>
                </a:solidFill>
              </a:rPr>
              <a:t>on </a:t>
            </a:r>
            <a:r>
              <a:rPr lang="en-US" i="1" u="sng" dirty="0" smtClean="0">
                <a:solidFill>
                  <a:srgbClr val="0070C0"/>
                </a:solidFill>
              </a:rPr>
              <a:t>first </a:t>
            </a:r>
            <a:r>
              <a:rPr lang="en-US" i="1" u="sng" dirty="0">
                <a:solidFill>
                  <a:srgbClr val="0070C0"/>
                </a:solidFill>
              </a:rPr>
              <a:t>day of </a:t>
            </a:r>
            <a:r>
              <a:rPr lang="en-US" i="1" u="sng" dirty="0" smtClean="0">
                <a:solidFill>
                  <a:srgbClr val="0070C0"/>
                </a:solidFill>
              </a:rPr>
              <a:t>payment </a:t>
            </a:r>
            <a:r>
              <a:rPr lang="en-US" i="1" u="sng" dirty="0">
                <a:solidFill>
                  <a:srgbClr val="0070C0"/>
                </a:solidFill>
              </a:rPr>
              <a:t>period of </a:t>
            </a:r>
            <a:r>
              <a:rPr lang="en-US" i="1" u="sng" dirty="0" smtClean="0">
                <a:solidFill>
                  <a:srgbClr val="0070C0"/>
                </a:solidFill>
              </a:rPr>
              <a:t>scheduled PPS </a:t>
            </a:r>
            <a:r>
              <a:rPr lang="en-US" i="1" u="sng" dirty="0">
                <a:solidFill>
                  <a:srgbClr val="0070C0"/>
                </a:solidFill>
              </a:rPr>
              <a:t>assessment standard payment period</a:t>
            </a:r>
            <a:r>
              <a:rPr lang="en-US" i="1" u="sng" dirty="0" smtClean="0"/>
              <a:t>.</a:t>
            </a:r>
          </a:p>
          <a:p>
            <a:pPr marL="53975" indent="0">
              <a:buNone/>
            </a:pPr>
            <a:endParaRPr lang="en-US" sz="2400" i="1" dirty="0"/>
          </a:p>
        </p:txBody>
      </p:sp>
    </p:spTree>
    <p:extLst>
      <p:ext uri="{BB962C8B-B14F-4D97-AF65-F5344CB8AC3E}">
        <p14:creationId xmlns:p14="http://schemas.microsoft.com/office/powerpoint/2010/main" val="2417886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295400"/>
          </a:xfrm>
        </p:spPr>
        <p:txBody>
          <a:bodyPr>
            <a:noAutofit/>
          </a:bodyPr>
          <a:lstStyle/>
          <a:p>
            <a:r>
              <a:rPr lang="en-US" sz="3600" dirty="0"/>
              <a:t>PPS </a:t>
            </a:r>
            <a:r>
              <a:rPr lang="en-US" sz="3600" dirty="0" smtClean="0"/>
              <a:t>Unscheduled Assessments</a:t>
            </a:r>
            <a:br>
              <a:rPr lang="en-US" sz="3600" dirty="0" smtClean="0"/>
            </a:br>
            <a:r>
              <a:rPr lang="en-US" sz="3600" dirty="0" smtClean="0"/>
              <a:t>Therapy  A0310B=07, A0310C</a:t>
            </a:r>
            <a:endParaRPr lang="en-US" sz="3600" dirty="0"/>
          </a:p>
        </p:txBody>
      </p:sp>
      <p:sp>
        <p:nvSpPr>
          <p:cNvPr id="3" name="Content Placeholder 2"/>
          <p:cNvSpPr>
            <a:spLocks noGrp="1"/>
          </p:cNvSpPr>
          <p:nvPr>
            <p:ph sz="quarter" idx="1"/>
          </p:nvPr>
        </p:nvSpPr>
        <p:spPr>
          <a:xfrm>
            <a:off x="76200" y="1219200"/>
            <a:ext cx="9067800" cy="5638800"/>
          </a:xfrm>
        </p:spPr>
        <p:txBody>
          <a:bodyPr>
            <a:normAutofit fontScale="77500" lnSpcReduction="20000"/>
          </a:bodyPr>
          <a:lstStyle/>
          <a:p>
            <a:r>
              <a:rPr lang="en-US" sz="3600" dirty="0" smtClean="0"/>
              <a:t>All </a:t>
            </a:r>
            <a:r>
              <a:rPr lang="en-US" sz="3600" dirty="0"/>
              <a:t>facilities are </a:t>
            </a:r>
            <a:r>
              <a:rPr lang="en-US" sz="3600" dirty="0" smtClean="0"/>
              <a:t>7 day </a:t>
            </a:r>
            <a:r>
              <a:rPr lang="en-US" sz="3600" dirty="0"/>
              <a:t>per week </a:t>
            </a:r>
            <a:r>
              <a:rPr lang="en-US" sz="3600" dirty="0" smtClean="0"/>
              <a:t>facilities</a:t>
            </a:r>
          </a:p>
          <a:p>
            <a:r>
              <a:rPr lang="en-US" sz="3600" dirty="0"/>
              <a:t>Day of therapy = any day received at least 15 minutes of therapy</a:t>
            </a:r>
          </a:p>
          <a:p>
            <a:endParaRPr lang="en-US" sz="3000" b="1" dirty="0"/>
          </a:p>
          <a:p>
            <a:r>
              <a:rPr lang="en-US" sz="3600" b="1" dirty="0" smtClean="0"/>
              <a:t>A310. C. Other </a:t>
            </a:r>
            <a:r>
              <a:rPr lang="en-US" sz="3600" b="1" dirty="0"/>
              <a:t>Medicare Required Assessment (OMRA</a:t>
            </a:r>
            <a:r>
              <a:rPr lang="en-US" sz="3600" dirty="0"/>
              <a:t>)</a:t>
            </a:r>
          </a:p>
          <a:p>
            <a:pPr lvl="1"/>
            <a:r>
              <a:rPr lang="en-US" sz="3600" dirty="0" smtClean="0"/>
              <a:t>1. Start </a:t>
            </a:r>
            <a:r>
              <a:rPr lang="en-US" sz="3600" dirty="0"/>
              <a:t>of Therapy (SOT) </a:t>
            </a:r>
            <a:endParaRPr lang="en-US" sz="3600" dirty="0" smtClean="0"/>
          </a:p>
          <a:p>
            <a:pPr lvl="2"/>
            <a:r>
              <a:rPr lang="en-US" sz="3600" dirty="0" smtClean="0"/>
              <a:t> </a:t>
            </a:r>
            <a:r>
              <a:rPr lang="en-US" sz="3600" dirty="0"/>
              <a:t>Optional </a:t>
            </a:r>
          </a:p>
          <a:p>
            <a:pPr lvl="1"/>
            <a:r>
              <a:rPr lang="en-US" sz="3600" dirty="0" smtClean="0"/>
              <a:t>2. End </a:t>
            </a:r>
            <a:r>
              <a:rPr lang="en-US" sz="3600" dirty="0"/>
              <a:t>of Therapy (EOT) </a:t>
            </a:r>
            <a:endParaRPr lang="en-US" sz="3600" dirty="0" smtClean="0"/>
          </a:p>
          <a:p>
            <a:pPr lvl="2"/>
            <a:r>
              <a:rPr lang="en-US" sz="3600" dirty="0" smtClean="0"/>
              <a:t>Required </a:t>
            </a:r>
            <a:endParaRPr lang="en-US" sz="3600" dirty="0"/>
          </a:p>
          <a:p>
            <a:pPr lvl="1"/>
            <a:r>
              <a:rPr lang="en-US" sz="3600" dirty="0" smtClean="0"/>
              <a:t>O0450. End </a:t>
            </a:r>
            <a:r>
              <a:rPr lang="en-US" sz="3600" dirty="0"/>
              <a:t>of Therapy </a:t>
            </a:r>
            <a:r>
              <a:rPr lang="en-US" sz="3600" dirty="0" smtClean="0"/>
              <a:t>Resumption </a:t>
            </a:r>
            <a:r>
              <a:rPr lang="en-US" sz="3600" dirty="0"/>
              <a:t>(EOT-R</a:t>
            </a:r>
            <a:r>
              <a:rPr lang="en-US" sz="3600" dirty="0" smtClean="0"/>
              <a:t>)</a:t>
            </a:r>
          </a:p>
          <a:p>
            <a:pPr lvl="2"/>
            <a:r>
              <a:rPr lang="en-US" sz="3600" dirty="0" smtClean="0"/>
              <a:t>Optional</a:t>
            </a:r>
            <a:endParaRPr lang="en-US" sz="3600" dirty="0"/>
          </a:p>
          <a:p>
            <a:pPr lvl="1"/>
            <a:r>
              <a:rPr lang="en-US" sz="3600" dirty="0" smtClean="0"/>
              <a:t>4. Change </a:t>
            </a:r>
            <a:r>
              <a:rPr lang="en-US" sz="3600" dirty="0"/>
              <a:t>of Therapy (COT) </a:t>
            </a:r>
            <a:r>
              <a:rPr lang="en-US" sz="3600" dirty="0" smtClean="0"/>
              <a:t> </a:t>
            </a:r>
          </a:p>
          <a:p>
            <a:pPr lvl="2"/>
            <a:r>
              <a:rPr lang="en-US" sz="3600" dirty="0" smtClean="0"/>
              <a:t>Required</a:t>
            </a:r>
          </a:p>
          <a:p>
            <a:endParaRPr lang="en-US" dirty="0"/>
          </a:p>
        </p:txBody>
      </p:sp>
    </p:spTree>
    <p:extLst>
      <p:ext uri="{BB962C8B-B14F-4D97-AF65-F5344CB8AC3E}">
        <p14:creationId xmlns:p14="http://schemas.microsoft.com/office/powerpoint/2010/main" val="1089346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09600"/>
          </a:xfrm>
        </p:spPr>
        <p:txBody>
          <a:bodyPr>
            <a:normAutofit fontScale="90000"/>
          </a:bodyPr>
          <a:lstStyle/>
          <a:p>
            <a:r>
              <a:rPr lang="en-US" dirty="0" smtClean="0"/>
              <a:t>Continued</a:t>
            </a:r>
            <a:endParaRPr lang="en-US" dirty="0"/>
          </a:p>
        </p:txBody>
      </p:sp>
      <p:sp>
        <p:nvSpPr>
          <p:cNvPr id="3" name="Content Placeholder 2"/>
          <p:cNvSpPr>
            <a:spLocks noGrp="1"/>
          </p:cNvSpPr>
          <p:nvPr>
            <p:ph sz="quarter" idx="1"/>
          </p:nvPr>
        </p:nvSpPr>
        <p:spPr>
          <a:xfrm>
            <a:off x="228600" y="685800"/>
            <a:ext cx="8915400" cy="6019800"/>
          </a:xfrm>
        </p:spPr>
        <p:txBody>
          <a:bodyPr>
            <a:normAutofit fontScale="62500" lnSpcReduction="20000"/>
          </a:bodyPr>
          <a:lstStyle/>
          <a:p>
            <a:endParaRPr lang="en-US" dirty="0"/>
          </a:p>
          <a:p>
            <a:r>
              <a:rPr lang="en-US" dirty="0"/>
              <a:t>For OBRA assessments, the assessment schedule is determined from the resident’s actual date of admission. </a:t>
            </a:r>
            <a:r>
              <a:rPr lang="en-US" dirty="0">
                <a:solidFill>
                  <a:srgbClr val="FF0000"/>
                </a:solidFill>
              </a:rPr>
              <a:t>Please note</a:t>
            </a:r>
            <a:r>
              <a:rPr lang="en-US" dirty="0"/>
              <a:t>, if a facility completes an Admission assessment prior to the certification date, there is no need to do another Admission assessment. The facility </a:t>
            </a:r>
            <a:r>
              <a:rPr lang="en-US" dirty="0">
                <a:solidFill>
                  <a:srgbClr val="FF0000"/>
                </a:solidFill>
              </a:rPr>
              <a:t>will</a:t>
            </a:r>
            <a:r>
              <a:rPr lang="en-US" dirty="0"/>
              <a:t> simply continue </a:t>
            </a:r>
            <a:r>
              <a:rPr lang="en-US" dirty="0">
                <a:solidFill>
                  <a:srgbClr val="FF0000"/>
                </a:solidFill>
              </a:rPr>
              <a:t>with the next expected assessment according to </a:t>
            </a:r>
            <a:r>
              <a:rPr lang="en-US" dirty="0"/>
              <a:t>the OBRA schedule, using the actual admission date as Day 1. </a:t>
            </a:r>
            <a:r>
              <a:rPr lang="en-US" dirty="0">
                <a:solidFill>
                  <a:srgbClr val="FF0000"/>
                </a:solidFill>
              </a:rPr>
              <a:t>Since the first assessment submitted will not be an Entry or OBRA Admission assessment, but a Quarterly, Discharge, etc., the facility may receive a sequencing warning message, but should still submit the required assessment. </a:t>
            </a:r>
          </a:p>
          <a:p>
            <a:r>
              <a:rPr lang="en-US" dirty="0"/>
              <a:t>o </a:t>
            </a:r>
            <a:r>
              <a:rPr lang="en-US" b="1" dirty="0">
                <a:solidFill>
                  <a:srgbClr val="FF0000"/>
                </a:solidFill>
              </a:rPr>
              <a:t>For PPS assessments, please note that </a:t>
            </a:r>
            <a:r>
              <a:rPr lang="en-US" b="1" dirty="0"/>
              <a:t>Medicare</a:t>
            </a:r>
            <a:r>
              <a:rPr lang="en-US" b="1" dirty="0">
                <a:solidFill>
                  <a:srgbClr val="FF0000"/>
                </a:solidFill>
              </a:rPr>
              <a:t> </a:t>
            </a:r>
            <a:r>
              <a:rPr lang="en-US" b="1" dirty="0"/>
              <a:t>cannot be billed for any care provided prior to the certification date. </a:t>
            </a:r>
            <a:r>
              <a:rPr lang="en-US" dirty="0"/>
              <a:t>Therefore, the facility must use the certification date as Day 1 of the covered Part A stay when establishing the Assessment Reference Date (ARD) for the Medicare </a:t>
            </a:r>
            <a:r>
              <a:rPr lang="en-US" dirty="0">
                <a:solidFill>
                  <a:srgbClr val="FF0000"/>
                </a:solidFill>
              </a:rPr>
              <a:t>Part A SNF </a:t>
            </a:r>
            <a:r>
              <a:rPr lang="en-US" dirty="0"/>
              <a:t>PPS assessments. </a:t>
            </a:r>
          </a:p>
          <a:p>
            <a:endParaRPr lang="en-US" dirty="0"/>
          </a:p>
          <a:p>
            <a:r>
              <a:rPr lang="en-US" b="1" dirty="0">
                <a:solidFill>
                  <a:srgbClr val="FF0000"/>
                </a:solidFill>
              </a:rPr>
              <a:t>— </a:t>
            </a:r>
            <a:r>
              <a:rPr lang="en-US" dirty="0">
                <a:solidFill>
                  <a:srgbClr val="FF0000"/>
                </a:solidFill>
              </a:rPr>
              <a:t>*NOTE: Even in situations where the facility’s certification date is delayed due to the need for a resurvey, the facility must continue conducting and completing resident assessments according to the original schedule. </a:t>
            </a:r>
            <a:endParaRPr lang="en-US" dirty="0" smtClean="0">
              <a:solidFill>
                <a:srgbClr val="FF0000"/>
              </a:solidFill>
            </a:endParaRPr>
          </a:p>
          <a:p>
            <a:pPr lvl="8"/>
            <a:r>
              <a:rPr lang="en-US" dirty="0">
                <a:solidFill>
                  <a:srgbClr val="FF0000"/>
                </a:solidFill>
              </a:rPr>
              <a:t> </a:t>
            </a:r>
            <a:r>
              <a:rPr lang="en-US" dirty="0" smtClean="0">
                <a:solidFill>
                  <a:srgbClr val="FF0000"/>
                </a:solidFill>
              </a:rPr>
              <a:t>    					</a:t>
            </a:r>
            <a:r>
              <a:rPr lang="en-US" sz="3200" dirty="0" smtClean="0"/>
              <a:t>Page 2-4	</a:t>
            </a:r>
            <a:endParaRPr lang="en-US" sz="3200" dirty="0"/>
          </a:p>
          <a:p>
            <a:pPr marL="0" indent="0">
              <a:buNone/>
            </a:pPr>
            <a:endParaRPr lang="en-US" dirty="0"/>
          </a:p>
          <a:p>
            <a:endParaRPr lang="en-US" dirty="0"/>
          </a:p>
          <a:p>
            <a:pPr marL="0" indent="0">
              <a:buNone/>
            </a:pPr>
            <a:endParaRPr lang="en-US" sz="2800" strike="sngStrike" dirty="0" smtClean="0"/>
          </a:p>
          <a:p>
            <a:endParaRPr lang="en-US" sz="2800" dirty="0"/>
          </a:p>
          <a:p>
            <a:endParaRPr lang="en-US" dirty="0"/>
          </a:p>
        </p:txBody>
      </p:sp>
    </p:spTree>
    <p:extLst>
      <p:ext uri="{BB962C8B-B14F-4D97-AF65-F5344CB8AC3E}">
        <p14:creationId xmlns:p14="http://schemas.microsoft.com/office/powerpoint/2010/main" val="42602902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143000"/>
          </a:xfrm>
        </p:spPr>
        <p:txBody>
          <a:bodyPr>
            <a:noAutofit/>
          </a:bodyPr>
          <a:lstStyle/>
          <a:p>
            <a:r>
              <a:rPr lang="en-US" sz="3600" dirty="0" smtClean="0"/>
              <a:t>Start of Therapy (SOT OMRA)</a:t>
            </a:r>
            <a:br>
              <a:rPr lang="en-US" sz="3600" dirty="0" smtClean="0"/>
            </a:br>
            <a:r>
              <a:rPr lang="en-US" sz="3600" dirty="0" smtClean="0"/>
              <a:t>A0310C=1 </a:t>
            </a:r>
            <a:endParaRPr lang="en-US" sz="3600" dirty="0"/>
          </a:p>
        </p:txBody>
      </p:sp>
      <p:sp>
        <p:nvSpPr>
          <p:cNvPr id="4" name="Content Placeholder 3"/>
          <p:cNvSpPr>
            <a:spLocks noGrp="1"/>
          </p:cNvSpPr>
          <p:nvPr>
            <p:ph sz="quarter" idx="1"/>
          </p:nvPr>
        </p:nvSpPr>
        <p:spPr>
          <a:xfrm>
            <a:off x="0" y="914400"/>
            <a:ext cx="9144000" cy="5867400"/>
          </a:xfrm>
        </p:spPr>
        <p:txBody>
          <a:bodyPr>
            <a:noAutofit/>
          </a:bodyPr>
          <a:lstStyle/>
          <a:p>
            <a:r>
              <a:rPr lang="en-US" sz="2800" dirty="0" smtClean="0"/>
              <a:t>Completion </a:t>
            </a:r>
            <a:r>
              <a:rPr lang="en-US" sz="2800" u="sng" dirty="0" smtClean="0"/>
              <a:t>Optional</a:t>
            </a:r>
          </a:p>
          <a:p>
            <a:r>
              <a:rPr lang="en-US" sz="2800" b="1" dirty="0" smtClean="0"/>
              <a:t>Classify into RUG-IV Rehab plus Extensive or  Rehab group</a:t>
            </a:r>
          </a:p>
          <a:p>
            <a:pPr marL="0" indent="0">
              <a:buNone/>
            </a:pPr>
            <a:endParaRPr lang="en-US" sz="2800" b="1" dirty="0" smtClean="0"/>
          </a:p>
          <a:p>
            <a:r>
              <a:rPr lang="en-US" sz="2800" dirty="0" smtClean="0"/>
              <a:t>ARD - set Day 5, 6,or 7 after start of earliest therapy – SLP, OT, PT </a:t>
            </a:r>
          </a:p>
          <a:p>
            <a:pPr lvl="1"/>
            <a:r>
              <a:rPr lang="en-US" sz="2400" dirty="0" smtClean="0"/>
              <a:t>Day 1 = Day of Evaluation</a:t>
            </a:r>
          </a:p>
          <a:p>
            <a:pPr lvl="1"/>
            <a:r>
              <a:rPr lang="en-US" sz="2400" dirty="0" smtClean="0"/>
              <a:t>If SOT done as stand alone assessment or combined with Discharge Assessment must </a:t>
            </a:r>
            <a:r>
              <a:rPr lang="en-US" sz="2400" dirty="0"/>
              <a:t>set ARD for a </a:t>
            </a:r>
            <a:r>
              <a:rPr lang="en-US" sz="2400" dirty="0" smtClean="0"/>
              <a:t>date </a:t>
            </a:r>
            <a:r>
              <a:rPr lang="en-US" sz="2400" dirty="0"/>
              <a:t>within ARD </a:t>
            </a:r>
            <a:r>
              <a:rPr lang="en-US" sz="2400" dirty="0" smtClean="0"/>
              <a:t>window but ARD date must be set no more </a:t>
            </a:r>
            <a:r>
              <a:rPr lang="en-US" sz="2400" dirty="0"/>
              <a:t>than two days after the window has passed </a:t>
            </a:r>
            <a:endParaRPr lang="en-US" sz="2400" dirty="0" smtClean="0"/>
          </a:p>
          <a:p>
            <a:pPr marL="319087" lvl="1" indent="0">
              <a:buNone/>
            </a:pPr>
            <a:r>
              <a:rPr lang="en-US" sz="2400" dirty="0" smtClean="0"/>
              <a:t> </a:t>
            </a:r>
          </a:p>
          <a:p>
            <a:r>
              <a:rPr lang="en-US" sz="2800" dirty="0" smtClean="0"/>
              <a:t>Payment - Effective the first day of therapy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0818137"/>
              </p:ext>
            </p:extLst>
          </p:nvPr>
        </p:nvGraphicFramePr>
        <p:xfrm>
          <a:off x="152400" y="643340"/>
          <a:ext cx="8788401" cy="6216955"/>
        </p:xfrm>
        <a:graphic>
          <a:graphicData uri="http://schemas.openxmlformats.org/drawingml/2006/table">
            <a:tbl>
              <a:tblPr firstRow="1" bandRow="1">
                <a:tableStyleId>{93296810-A885-4BE3-A3E7-6D5BEEA58F35}</a:tableStyleId>
              </a:tblPr>
              <a:tblGrid>
                <a:gridCol w="1391497"/>
                <a:gridCol w="1391497"/>
                <a:gridCol w="1098550"/>
                <a:gridCol w="1245023"/>
                <a:gridCol w="1171787"/>
                <a:gridCol w="1171787"/>
                <a:gridCol w="1318260"/>
              </a:tblGrid>
              <a:tr h="490940">
                <a:tc>
                  <a:txBody>
                    <a:bodyPr/>
                    <a:lstStyle/>
                    <a:p>
                      <a:pPr algn="ctr"/>
                      <a:r>
                        <a:rPr lang="en-US" sz="2400" b="1" dirty="0" smtClean="0">
                          <a:latin typeface="Arial" pitchFamily="34" charset="0"/>
                          <a:cs typeface="Arial" pitchFamily="34" charset="0"/>
                        </a:rPr>
                        <a:t>Sun </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Mon</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Tues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Wed</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Thurs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Fri</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Sat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2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1</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2</a:t>
                      </a:r>
                      <a:r>
                        <a:rPr lang="en-US" sz="2400" b="1" baseline="0" dirty="0" smtClean="0">
                          <a:latin typeface="Arial" pitchFamily="34" charset="0"/>
                          <a:cs typeface="Arial" pitchFamily="34" charset="0"/>
                        </a:rPr>
                        <a:t> </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3 </a:t>
                      </a:r>
                      <a:endParaRPr lang="en-US" sz="2400" b="1" dirty="0" smtClean="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4</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a:t>
                      </a:r>
                      <a:r>
                        <a:rPr lang="en-US" sz="2400" b="1" baseline="0" dirty="0" smtClean="0">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5 Day</a:t>
                      </a:r>
                      <a:endParaRPr lang="en-US" sz="2400" b="1" dirty="0">
                        <a:ln>
                          <a:solidFill>
                            <a:schemeClr val="tx1"/>
                          </a:solidFill>
                        </a:ln>
                        <a:solidFill>
                          <a:srgbClr val="00B0F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7</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7854">
                <a:tc>
                  <a:txBody>
                    <a:bodyPr/>
                    <a:lstStyle/>
                    <a:p>
                      <a:pPr algn="l"/>
                      <a:r>
                        <a:rPr lang="en-US" sz="2400" b="1" dirty="0" smtClean="0">
                          <a:latin typeface="Arial" pitchFamily="34" charset="0"/>
                          <a:cs typeface="Arial" pitchFamily="34" charset="0"/>
                        </a:rPr>
                        <a:t>8</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9</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10</a:t>
                      </a:r>
                      <a:endParaRPr lang="en-US" sz="2400" b="1" dirty="0" smtClean="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11</a:t>
                      </a:r>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12 </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13</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14 </a:t>
                      </a:r>
                    </a:p>
                    <a:p>
                      <a:pPr algn="l"/>
                      <a:r>
                        <a:rPr lang="en-US" sz="2400" b="1" dirty="0" smtClean="0">
                          <a:ln>
                            <a:solidFill>
                              <a:schemeClr val="tx1"/>
                            </a:solidFill>
                          </a:ln>
                          <a:solidFill>
                            <a:srgbClr val="00B0F0"/>
                          </a:solidFill>
                          <a:latin typeface="Arial" pitchFamily="34" charset="0"/>
                          <a:cs typeface="Arial" pitchFamily="34" charset="0"/>
                        </a:rPr>
                        <a:t>14 Day</a:t>
                      </a:r>
                      <a:endParaRPr lang="en-US" sz="2400" b="1" dirty="0">
                        <a:ln>
                          <a:solidFill>
                            <a:schemeClr val="tx1"/>
                          </a:solidFill>
                        </a:ln>
                        <a:solidFill>
                          <a:srgbClr val="00B0F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9387">
                <a:tc>
                  <a:txBody>
                    <a:bodyPr/>
                    <a:lstStyle/>
                    <a:p>
                      <a:pPr algn="l"/>
                      <a:r>
                        <a:rPr lang="en-US" sz="2400" b="1" dirty="0" smtClean="0">
                          <a:latin typeface="Arial" pitchFamily="34" charset="0"/>
                          <a:cs typeface="Arial" pitchFamily="34" charset="0"/>
                        </a:rPr>
                        <a:t>15</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16 </a:t>
                      </a:r>
                      <a:r>
                        <a:rPr lang="en-US" sz="2400" b="1" dirty="0" smtClean="0">
                          <a:ln>
                            <a:solidFill>
                              <a:schemeClr val="tx1"/>
                            </a:solidFill>
                          </a:ln>
                          <a:solidFill>
                            <a:srgbClr val="00B0F0"/>
                          </a:solidFill>
                          <a:latin typeface="Arial" pitchFamily="34" charset="0"/>
                          <a:cs typeface="Arial" pitchFamily="34" charset="0"/>
                        </a:rPr>
                        <a:t>OT/PT</a:t>
                      </a:r>
                      <a:r>
                        <a:rPr lang="en-US" sz="2400" b="1" baseline="0" dirty="0" smtClean="0">
                          <a:ln>
                            <a:solidFill>
                              <a:schemeClr val="tx1"/>
                            </a:solidFill>
                          </a:ln>
                          <a:solidFill>
                            <a:srgbClr val="00B0F0"/>
                          </a:solidFill>
                          <a:latin typeface="Arial" pitchFamily="34" charset="0"/>
                          <a:cs typeface="Arial" pitchFamily="34" charset="0"/>
                        </a:rPr>
                        <a:t> </a:t>
                      </a:r>
                      <a:r>
                        <a:rPr lang="en-US" sz="2400" b="1" baseline="0" dirty="0" err="1" smtClean="0">
                          <a:ln>
                            <a:solidFill>
                              <a:schemeClr val="tx1"/>
                            </a:solidFill>
                          </a:ln>
                          <a:solidFill>
                            <a:srgbClr val="00B0F0"/>
                          </a:solidFill>
                          <a:latin typeface="Arial" pitchFamily="34" charset="0"/>
                          <a:cs typeface="Arial" pitchFamily="34" charset="0"/>
                        </a:rPr>
                        <a:t>Eval</a:t>
                      </a:r>
                      <a:r>
                        <a:rPr lang="en-US" sz="2400" b="1" baseline="0" dirty="0" smtClean="0">
                          <a:ln>
                            <a:solidFill>
                              <a:schemeClr val="tx1"/>
                            </a:solidFill>
                          </a:ln>
                          <a:solidFill>
                            <a:srgbClr val="00B0F0"/>
                          </a:solidFill>
                          <a:latin typeface="Arial" pitchFamily="34" charset="0"/>
                          <a:cs typeface="Arial" pitchFamily="34" charset="0"/>
                        </a:rPr>
                        <a:t> </a:t>
                      </a:r>
                    </a:p>
                    <a:p>
                      <a:pPr algn="l"/>
                      <a:r>
                        <a:rPr lang="en-US" sz="2400" b="1" baseline="0" dirty="0" smtClean="0">
                          <a:ln>
                            <a:solidFill>
                              <a:schemeClr val="tx1"/>
                            </a:solidFill>
                          </a:ln>
                          <a:solidFill>
                            <a:srgbClr val="00B0F0"/>
                          </a:solidFill>
                          <a:latin typeface="Arial" pitchFamily="34" charset="0"/>
                          <a:cs typeface="Arial" pitchFamily="34" charset="0"/>
                        </a:rPr>
                        <a:t>Day 1</a:t>
                      </a:r>
                      <a:endParaRPr lang="en-US" sz="2400" b="1" dirty="0">
                        <a:ln>
                          <a:solidFill>
                            <a:schemeClr val="tx1"/>
                          </a:solidFill>
                        </a:ln>
                        <a:solidFill>
                          <a:srgbClr val="00B0F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17</a:t>
                      </a:r>
                    </a:p>
                    <a:p>
                      <a:pPr algn="l"/>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p>
                    <a:p>
                      <a:pPr algn="l"/>
                      <a:r>
                        <a:rPr lang="en-US" sz="2400" b="1" baseline="0" dirty="0" smtClean="0">
                          <a:ln>
                            <a:solidFill>
                              <a:schemeClr val="tx1"/>
                            </a:solidFill>
                          </a:ln>
                          <a:solidFill>
                            <a:srgbClr val="00B0F0"/>
                          </a:solidFill>
                          <a:latin typeface="Arial" pitchFamily="34" charset="0"/>
                          <a:cs typeface="Arial" pitchFamily="34" charset="0"/>
                        </a:rPr>
                        <a:t>Day 2</a:t>
                      </a:r>
                      <a:r>
                        <a:rPr lang="en-US" sz="2400" b="1" baseline="0" dirty="0" smtClean="0">
                          <a:ln>
                            <a:solidFill>
                              <a:schemeClr val="tx1"/>
                            </a:solidFill>
                          </a:ln>
                          <a:latin typeface="Arial" pitchFamily="34" charset="0"/>
                          <a:cs typeface="Arial" pitchFamily="34" charset="0"/>
                        </a:rPr>
                        <a:t> </a:t>
                      </a:r>
                      <a:endParaRPr lang="en-US" sz="2400" b="1" dirty="0">
                        <a:ln>
                          <a:solidFill>
                            <a:schemeClr val="tx1"/>
                          </a:solidFill>
                        </a:ln>
                        <a:solidFill>
                          <a:srgbClr val="FF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solidFill>
                            <a:schemeClr val="tx2"/>
                          </a:solidFill>
                          <a:latin typeface="Arial" pitchFamily="34" charset="0"/>
                          <a:cs typeface="Arial" pitchFamily="34" charset="0"/>
                        </a:rPr>
                        <a:t>18</a:t>
                      </a:r>
                      <a:r>
                        <a:rPr lang="en-US" sz="2400" b="1" dirty="0" smtClean="0">
                          <a:solidFill>
                            <a:srgbClr val="FF0000"/>
                          </a:solidFill>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r>
                        <a:rPr lang="en-US" sz="2400" b="1" baseline="0" dirty="0" smtClean="0">
                          <a:ln>
                            <a:solidFill>
                              <a:schemeClr val="tx1"/>
                            </a:solidFill>
                          </a:ln>
                          <a:latin typeface="Arial" pitchFamily="34" charset="0"/>
                          <a:cs typeface="Arial" pitchFamily="34" charset="0"/>
                        </a:rPr>
                        <a:t> </a:t>
                      </a:r>
                      <a:endParaRPr lang="en-US" sz="2400" b="1" dirty="0" smtClean="0">
                        <a:ln>
                          <a:solidFill>
                            <a:schemeClr val="tx1"/>
                          </a:solidFill>
                        </a:ln>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Day 3</a:t>
                      </a:r>
                      <a:endParaRPr lang="en-US" sz="2400" b="1" dirty="0" smtClean="0">
                        <a:ln>
                          <a:solidFill>
                            <a:schemeClr val="tx1"/>
                          </a:solidFill>
                        </a:ln>
                        <a:solidFill>
                          <a:srgbClr val="FF0000"/>
                        </a:solidFill>
                        <a:latin typeface="Arial" pitchFamily="34" charset="0"/>
                        <a:cs typeface="Arial" pitchFamily="34" charset="0"/>
                      </a:endParaRPr>
                    </a:p>
                    <a:p>
                      <a:pPr algn="l"/>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r>
                        <a:rPr lang="en-US" sz="2400" b="1" baseline="0" dirty="0" smtClean="0">
                          <a:ln>
                            <a:solidFill>
                              <a:schemeClr val="tx1"/>
                            </a:solidFill>
                          </a:ln>
                          <a:latin typeface="Arial" pitchFamily="34" charset="0"/>
                          <a:cs typeface="Arial" pitchFamily="34" charset="0"/>
                        </a:rPr>
                        <a:t> </a:t>
                      </a:r>
                      <a:endParaRPr lang="en-US" sz="2400" b="1" dirty="0" smtClean="0">
                        <a:ln>
                          <a:solidFill>
                            <a:schemeClr val="tx1"/>
                          </a:solidFill>
                        </a:ln>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Day 4</a:t>
                      </a:r>
                      <a:r>
                        <a:rPr lang="en-US" sz="2400" b="1" baseline="0" dirty="0" smtClean="0">
                          <a:ln>
                            <a:solidFill>
                              <a:schemeClr val="tx1"/>
                            </a:solidFill>
                          </a:ln>
                          <a:latin typeface="Arial" pitchFamily="34" charset="0"/>
                          <a:cs typeface="Arial" pitchFamily="34" charset="0"/>
                        </a:rPr>
                        <a:t> </a:t>
                      </a:r>
                      <a:endParaRPr lang="en-US" sz="2400" b="1" dirty="0" smtClean="0">
                        <a:ln>
                          <a:solidFill>
                            <a:schemeClr val="tx1"/>
                          </a:solidFill>
                        </a:ln>
                        <a:solidFill>
                          <a:srgbClr val="FF0000"/>
                        </a:solidFill>
                        <a:latin typeface="Arial" pitchFamily="34" charset="0"/>
                        <a:cs typeface="Arial" pitchFamily="34" charset="0"/>
                      </a:endParaRPr>
                    </a:p>
                    <a:p>
                      <a:pPr algn="l"/>
                      <a:endParaRPr lang="en-US" sz="2400" b="1" baseline="0" dirty="0" smtClean="0">
                        <a:ln>
                          <a:solidFill>
                            <a:schemeClr val="tx1"/>
                          </a:solidFill>
                        </a:ln>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20 X</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r>
                        <a:rPr lang="en-US" sz="2400" b="1" baseline="0" dirty="0" smtClean="0">
                          <a:ln>
                            <a:solidFill>
                              <a:schemeClr val="tx1"/>
                            </a:solidFill>
                          </a:ln>
                          <a:latin typeface="Arial" pitchFamily="34" charset="0"/>
                          <a:cs typeface="Arial" pitchFamily="34" charset="0"/>
                        </a:rPr>
                        <a:t> </a:t>
                      </a:r>
                      <a:endParaRPr lang="en-US" sz="2400" b="1" dirty="0" smtClean="0">
                        <a:ln>
                          <a:solidFill>
                            <a:schemeClr val="tx1"/>
                          </a:solidFill>
                        </a:ln>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Day 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21X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baseline="0" smtClean="0">
                        <a:ln>
                          <a:solidFill>
                            <a:schemeClr val="tx1"/>
                          </a:solidFill>
                        </a:ln>
                        <a:solidFill>
                          <a:srgbClr val="00B0F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smtClean="0">
                          <a:ln>
                            <a:solidFill>
                              <a:schemeClr val="tx1"/>
                            </a:solidFill>
                          </a:ln>
                          <a:solidFill>
                            <a:srgbClr val="00B0F0"/>
                          </a:solidFill>
                          <a:latin typeface="Arial" pitchFamily="34" charset="0"/>
                          <a:cs typeface="Arial" pitchFamily="34" charset="0"/>
                        </a:rPr>
                        <a:t>Day </a:t>
                      </a:r>
                      <a:r>
                        <a:rPr lang="en-US" sz="2400" b="1" baseline="0" dirty="0" smtClean="0">
                          <a:ln>
                            <a:solidFill>
                              <a:schemeClr val="tx1"/>
                            </a:solidFill>
                          </a:ln>
                          <a:solidFill>
                            <a:srgbClr val="00B0F0"/>
                          </a:solidFill>
                          <a:latin typeface="Arial" pitchFamily="34" charset="0"/>
                          <a:cs typeface="Arial" pitchFamily="34" charset="0"/>
                        </a:rPr>
                        <a:t>6</a:t>
                      </a:r>
                    </a:p>
                    <a:p>
                      <a:pPr algn="l"/>
                      <a:endParaRPr lang="en-US" sz="2400" b="1" dirty="0" smtClean="0">
                        <a:latin typeface="Arial" pitchFamily="34" charset="0"/>
                        <a:cs typeface="Arial" pitchFamily="34" charset="0"/>
                      </a:endParaRP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5366">
                <a:tc>
                  <a:txBody>
                    <a:bodyPr/>
                    <a:lstStyle/>
                    <a:p>
                      <a:pPr algn="l"/>
                      <a:r>
                        <a:rPr lang="en-US" sz="2400" b="1" dirty="0" smtClean="0">
                          <a:latin typeface="Arial" pitchFamily="34" charset="0"/>
                          <a:cs typeface="Arial" pitchFamily="34" charset="0"/>
                        </a:rPr>
                        <a:t>22</a:t>
                      </a:r>
                      <a:r>
                        <a:rPr lang="en-US" sz="2400" b="1" baseline="0" dirty="0" smtClean="0">
                          <a:latin typeface="Arial" pitchFamily="34" charset="0"/>
                          <a:cs typeface="Arial" pitchFamily="34" charset="0"/>
                        </a:rPr>
                        <a:t> </a:t>
                      </a:r>
                      <a:r>
                        <a:rPr lang="en-US" sz="2400" b="1" dirty="0" smtClean="0">
                          <a:latin typeface="Arial" pitchFamily="34" charset="0"/>
                          <a:cs typeface="Arial" pitchFamily="34" charset="0"/>
                        </a:rPr>
                        <a:t>X</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Day 7</a:t>
                      </a:r>
                    </a:p>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solidFill>
                            <a:schemeClr val="tx1"/>
                          </a:solidFill>
                          <a:latin typeface="Arial" pitchFamily="34" charset="0"/>
                          <a:cs typeface="Arial" pitchFamily="34" charset="0"/>
                        </a:rPr>
                        <a:t>23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r>
                        <a:rPr lang="en-US" sz="2400" b="1" baseline="0" dirty="0" smtClean="0">
                          <a:ln>
                            <a:solidFill>
                              <a:schemeClr val="tx1"/>
                            </a:solidFill>
                          </a:ln>
                          <a:latin typeface="Arial" pitchFamily="34" charset="0"/>
                          <a:cs typeface="Arial" pitchFamily="34" charset="0"/>
                        </a:rPr>
                        <a:t> </a:t>
                      </a:r>
                      <a:endParaRPr lang="en-US" sz="2400" b="1" dirty="0" smtClean="0">
                        <a:ln>
                          <a:solidFill>
                            <a:schemeClr val="tx1"/>
                          </a:solidFill>
                        </a:ln>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24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ln>
                            <a:solidFill>
                              <a:schemeClr val="tx1"/>
                            </a:solidFill>
                          </a:ln>
                          <a:solidFill>
                            <a:srgbClr val="00B0F0"/>
                          </a:solidFill>
                          <a:latin typeface="Arial" pitchFamily="34" charset="0"/>
                          <a:cs typeface="Arial" pitchFamily="34" charset="0"/>
                        </a:rPr>
                        <a:t>O</a:t>
                      </a:r>
                      <a:r>
                        <a:rPr lang="en-US" sz="2400" b="1" dirty="0" smtClean="0">
                          <a:ln>
                            <a:solidFill>
                              <a:schemeClr val="tx1"/>
                            </a:solidFill>
                          </a:ln>
                          <a:solidFill>
                            <a:srgbClr val="00B0F0"/>
                          </a:solidFill>
                          <a:latin typeface="Arial" pitchFamily="34" charset="0"/>
                          <a:cs typeface="Arial" pitchFamily="34" charset="0"/>
                        </a:rPr>
                        <a:t>T/PT</a:t>
                      </a:r>
                      <a:r>
                        <a:rPr lang="en-US" sz="2400" b="1" baseline="0" dirty="0" smtClean="0">
                          <a:ln>
                            <a:solidFill>
                              <a:schemeClr val="tx1"/>
                            </a:solidFill>
                          </a:ln>
                          <a:solidFill>
                            <a:srgbClr val="00B0F0"/>
                          </a:solidFill>
                          <a:latin typeface="Arial" pitchFamily="34" charset="0"/>
                          <a:cs typeface="Arial" pitchFamily="34" charset="0"/>
                        </a:rPr>
                        <a:t> </a:t>
                      </a:r>
                      <a:endParaRPr lang="en-US" sz="2400" b="1" dirty="0" smtClean="0">
                        <a:ln>
                          <a:solidFill>
                            <a:schemeClr val="tx1"/>
                          </a:solidFill>
                        </a:ln>
                        <a:solidFill>
                          <a:srgbClr val="00B0F0"/>
                        </a:solidFill>
                        <a:latin typeface="Arial" pitchFamily="34" charset="0"/>
                        <a:cs typeface="Arial" pitchFamily="34" charset="0"/>
                      </a:endParaRPr>
                    </a:p>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400" b="1"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743200" y="120120"/>
            <a:ext cx="4277646" cy="523220"/>
          </a:xfrm>
          <a:prstGeom prst="rect">
            <a:avLst/>
          </a:prstGeom>
          <a:noFill/>
        </p:spPr>
        <p:txBody>
          <a:bodyPr wrap="none" rtlCol="0">
            <a:spAutoFit/>
          </a:bodyPr>
          <a:lstStyle/>
          <a:p>
            <a:r>
              <a:rPr lang="en-US" sz="2800" b="1" dirty="0" smtClean="0">
                <a:latin typeface="Arial Narrow" pitchFamily="34" charset="0"/>
              </a:rPr>
              <a:t>Start of Therapy OMRA - SOT</a:t>
            </a:r>
            <a:endParaRPr lang="en-US" sz="2800" b="1" dirty="0">
              <a:latin typeface="Arial Narrow" pitchFamily="34" charset="0"/>
            </a:endParaRPr>
          </a:p>
        </p:txBody>
      </p:sp>
      <p:sp>
        <p:nvSpPr>
          <p:cNvPr id="4" name="TextBox 3"/>
          <p:cNvSpPr txBox="1"/>
          <p:nvPr/>
        </p:nvSpPr>
        <p:spPr>
          <a:xfrm>
            <a:off x="3962400" y="4114800"/>
            <a:ext cx="5029200" cy="2862322"/>
          </a:xfrm>
          <a:prstGeom prst="rect">
            <a:avLst/>
          </a:prstGeom>
          <a:solidFill>
            <a:schemeClr val="bg1"/>
          </a:solidFill>
        </p:spPr>
        <p:txBody>
          <a:bodyPr wrap="square" rtlCol="0">
            <a:spAutoFit/>
          </a:bodyPr>
          <a:lstStyle/>
          <a:p>
            <a:r>
              <a:rPr lang="en-US" sz="2000" b="1" dirty="0">
                <a:latin typeface="Arial" pitchFamily="34" charset="0"/>
                <a:cs typeface="Arial" pitchFamily="34" charset="0"/>
              </a:rPr>
              <a:t>Mr. A. </a:t>
            </a:r>
            <a:r>
              <a:rPr lang="en-US" sz="2000" b="1" dirty="0" smtClean="0">
                <a:latin typeface="Arial" pitchFamily="34" charset="0"/>
                <a:cs typeface="Arial" pitchFamily="34" charset="0"/>
              </a:rPr>
              <a:t>had a </a:t>
            </a:r>
            <a:r>
              <a:rPr lang="en-US" sz="2000" b="1" dirty="0">
                <a:latin typeface="Arial" pitchFamily="34" charset="0"/>
                <a:cs typeface="Arial" pitchFamily="34" charset="0"/>
              </a:rPr>
              <a:t>ORIF of his hip.  </a:t>
            </a:r>
            <a:r>
              <a:rPr lang="en-US" sz="2000" b="1" dirty="0" smtClean="0">
                <a:latin typeface="Arial" pitchFamily="34" charset="0"/>
                <a:cs typeface="Arial" pitchFamily="34" charset="0"/>
              </a:rPr>
              <a:t>Due </a:t>
            </a:r>
            <a:r>
              <a:rPr lang="en-US" sz="2000" b="1" dirty="0">
                <a:latin typeface="Arial" pitchFamily="34" charset="0"/>
                <a:cs typeface="Arial" pitchFamily="34" charset="0"/>
              </a:rPr>
              <a:t>to an infection, he was not able to start therapy. </a:t>
            </a:r>
            <a:r>
              <a:rPr lang="en-US" sz="2000" b="1" dirty="0" smtClean="0">
                <a:latin typeface="Arial" pitchFamily="34" charset="0"/>
                <a:cs typeface="Arial" pitchFamily="34" charset="0"/>
              </a:rPr>
              <a:t>Since he </a:t>
            </a:r>
            <a:r>
              <a:rPr lang="en-US" sz="2000" b="1" dirty="0">
                <a:latin typeface="Arial" pitchFamily="34" charset="0"/>
                <a:cs typeface="Arial" pitchFamily="34" charset="0"/>
              </a:rPr>
              <a:t>was receiving skilled nursing </a:t>
            </a:r>
            <a:r>
              <a:rPr lang="en-US" sz="2000" b="1" dirty="0" smtClean="0">
                <a:latin typeface="Arial" pitchFamily="34" charset="0"/>
                <a:cs typeface="Arial" pitchFamily="34" charset="0"/>
              </a:rPr>
              <a:t>services, 5 </a:t>
            </a:r>
            <a:r>
              <a:rPr lang="en-US" sz="2000" b="1" dirty="0">
                <a:latin typeface="Arial" pitchFamily="34" charset="0"/>
                <a:cs typeface="Arial" pitchFamily="34" charset="0"/>
              </a:rPr>
              <a:t>day &amp;</a:t>
            </a:r>
            <a:r>
              <a:rPr lang="en-US" sz="2000" b="1" dirty="0" smtClean="0">
                <a:latin typeface="Arial" pitchFamily="34" charset="0"/>
                <a:cs typeface="Arial" pitchFamily="34" charset="0"/>
              </a:rPr>
              <a:t> </a:t>
            </a:r>
            <a:r>
              <a:rPr lang="en-US" sz="2000" b="1" dirty="0">
                <a:latin typeface="Arial" pitchFamily="34" charset="0"/>
                <a:cs typeface="Arial" pitchFamily="34" charset="0"/>
              </a:rPr>
              <a:t>14 day PPS </a:t>
            </a:r>
            <a:r>
              <a:rPr lang="en-US" sz="2000" b="1" dirty="0" smtClean="0">
                <a:latin typeface="Arial" pitchFamily="34" charset="0"/>
                <a:cs typeface="Arial" pitchFamily="34" charset="0"/>
              </a:rPr>
              <a:t>assessments were </a:t>
            </a:r>
            <a:r>
              <a:rPr lang="en-US" sz="2000" b="1" dirty="0">
                <a:latin typeface="Arial" pitchFamily="34" charset="0"/>
                <a:cs typeface="Arial" pitchFamily="34" charset="0"/>
              </a:rPr>
              <a:t>completed</a:t>
            </a:r>
            <a:r>
              <a:rPr lang="en-US" sz="2000" b="1" dirty="0" smtClean="0">
                <a:latin typeface="Arial" pitchFamily="34" charset="0"/>
                <a:cs typeface="Arial" pitchFamily="34" charset="0"/>
              </a:rPr>
              <a:t>. On </a:t>
            </a:r>
            <a:r>
              <a:rPr lang="en-US" sz="2000" b="1" dirty="0">
                <a:latin typeface="Arial" pitchFamily="34" charset="0"/>
                <a:cs typeface="Arial" pitchFamily="34" charset="0"/>
              </a:rPr>
              <a:t>Day 16, he was evaluated &amp;</a:t>
            </a:r>
            <a:r>
              <a:rPr lang="en-US" sz="2000" b="1" dirty="0" smtClean="0">
                <a:latin typeface="Arial" pitchFamily="34" charset="0"/>
                <a:cs typeface="Arial" pitchFamily="34" charset="0"/>
              </a:rPr>
              <a:t> determined </a:t>
            </a:r>
            <a:r>
              <a:rPr lang="en-US" sz="2000" b="1" dirty="0">
                <a:latin typeface="Arial" pitchFamily="34" charset="0"/>
                <a:cs typeface="Arial" pitchFamily="34" charset="0"/>
              </a:rPr>
              <a:t>to be able to start therapy. </a:t>
            </a:r>
            <a:r>
              <a:rPr lang="en-US" sz="2000" b="1" dirty="0" smtClean="0">
                <a:latin typeface="Arial" pitchFamily="34" charset="0"/>
                <a:cs typeface="Arial" pitchFamily="34" charset="0"/>
              </a:rPr>
              <a:t>ARD </a:t>
            </a:r>
            <a:r>
              <a:rPr lang="en-US" sz="2000" b="1" dirty="0">
                <a:latin typeface="Arial" pitchFamily="34" charset="0"/>
                <a:cs typeface="Arial" pitchFamily="34" charset="0"/>
              </a:rPr>
              <a:t>for </a:t>
            </a:r>
            <a:r>
              <a:rPr lang="en-US" sz="2000" b="1" dirty="0" smtClean="0">
                <a:latin typeface="Arial" pitchFamily="34" charset="0"/>
                <a:cs typeface="Arial" pitchFamily="34" charset="0"/>
              </a:rPr>
              <a:t>SOT </a:t>
            </a:r>
            <a:r>
              <a:rPr lang="en-US" sz="2000" b="1" dirty="0">
                <a:latin typeface="Arial" pitchFamily="34" charset="0"/>
                <a:cs typeface="Arial" pitchFamily="34" charset="0"/>
              </a:rPr>
              <a:t>had to be set on Day 5, 6, or 7 </a:t>
            </a:r>
            <a:r>
              <a:rPr lang="en-US" sz="2000" b="1" dirty="0" smtClean="0">
                <a:latin typeface="Arial" pitchFamily="34" charset="0"/>
                <a:cs typeface="Arial" pitchFamily="34" charset="0"/>
              </a:rPr>
              <a:t>after day of evaluation day.</a:t>
            </a:r>
            <a:endParaRPr lang="en-US" dirty="0"/>
          </a:p>
        </p:txBody>
      </p:sp>
    </p:spTree>
    <p:extLst>
      <p:ext uri="{BB962C8B-B14F-4D97-AF65-F5344CB8AC3E}">
        <p14:creationId xmlns:p14="http://schemas.microsoft.com/office/powerpoint/2010/main" val="19578438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295400"/>
          </a:xfrm>
        </p:spPr>
        <p:txBody>
          <a:bodyPr>
            <a:noAutofit/>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dirty="0" smtClean="0"/>
              <a:t/>
            </a:r>
            <a:br>
              <a:rPr lang="en-US" dirty="0" smtClean="0"/>
            </a:br>
            <a:r>
              <a:rPr lang="en-US" sz="3600" dirty="0" smtClean="0"/>
              <a:t>End of Therapy (EOT OMRA)</a:t>
            </a:r>
            <a:br>
              <a:rPr lang="en-US" sz="3600" dirty="0" smtClean="0"/>
            </a:br>
            <a:r>
              <a:rPr lang="en-US" sz="3600" dirty="0" smtClean="0"/>
              <a:t>A0310C=2 </a:t>
            </a:r>
            <a:endParaRPr lang="en-US" sz="3600" dirty="0"/>
          </a:p>
        </p:txBody>
      </p:sp>
      <p:sp>
        <p:nvSpPr>
          <p:cNvPr id="4" name="Content Placeholder 3"/>
          <p:cNvSpPr>
            <a:spLocks noGrp="1"/>
          </p:cNvSpPr>
          <p:nvPr>
            <p:ph sz="quarter" idx="1"/>
          </p:nvPr>
        </p:nvSpPr>
        <p:spPr>
          <a:xfrm>
            <a:off x="228600" y="1371600"/>
            <a:ext cx="8915400" cy="5486400"/>
          </a:xfrm>
        </p:spPr>
        <p:txBody>
          <a:bodyPr>
            <a:noAutofit/>
          </a:bodyPr>
          <a:lstStyle/>
          <a:p>
            <a:r>
              <a:rPr lang="en-US" b="1" dirty="0" smtClean="0"/>
              <a:t>Completion Required </a:t>
            </a:r>
            <a:r>
              <a:rPr lang="en-US" b="1" u="sng" dirty="0" smtClean="0"/>
              <a:t>if</a:t>
            </a:r>
            <a:r>
              <a:rPr lang="en-US" b="1" dirty="0" smtClean="0"/>
              <a:t> Resident in</a:t>
            </a:r>
            <a:r>
              <a:rPr lang="en-US" dirty="0" smtClean="0"/>
              <a:t>:</a:t>
            </a:r>
            <a:endParaRPr lang="en-US" u="sng" dirty="0" smtClean="0"/>
          </a:p>
          <a:p>
            <a:pPr lvl="1"/>
            <a:r>
              <a:rPr lang="en-US" b="1" dirty="0" smtClean="0"/>
              <a:t>RUG IV Rehab Plus Extensive or Rehab Therapy Group</a:t>
            </a:r>
            <a:r>
              <a:rPr lang="en-US" dirty="0" smtClean="0"/>
              <a:t> </a:t>
            </a:r>
            <a:r>
              <a:rPr lang="en-US" u="sng" dirty="0" smtClean="0"/>
              <a:t> </a:t>
            </a:r>
            <a:r>
              <a:rPr lang="en-US" dirty="0" smtClean="0"/>
              <a:t> </a:t>
            </a:r>
          </a:p>
          <a:p>
            <a:pPr lvl="2"/>
            <a:r>
              <a:rPr lang="en-US" sz="3200" dirty="0" smtClean="0"/>
              <a:t>1</a:t>
            </a:r>
            <a:r>
              <a:rPr lang="en-US" sz="3200" i="1" dirty="0" smtClean="0"/>
              <a:t>.</a:t>
            </a:r>
            <a:r>
              <a:rPr lang="en-US" sz="3200" dirty="0" smtClean="0"/>
              <a:t> </a:t>
            </a:r>
            <a:r>
              <a:rPr lang="en-US" sz="3200" u="sng" dirty="0" smtClean="0"/>
              <a:t>All</a:t>
            </a:r>
            <a:r>
              <a:rPr lang="en-US" sz="3200" dirty="0" smtClean="0"/>
              <a:t> Therapy ends completely </a:t>
            </a:r>
            <a:r>
              <a:rPr lang="en-US" sz="3200" b="1" u="sng" dirty="0" smtClean="0"/>
              <a:t>and</a:t>
            </a:r>
            <a:endParaRPr lang="en-US" sz="3200" b="1" dirty="0" smtClean="0"/>
          </a:p>
          <a:p>
            <a:pPr marL="594360" lvl="2" indent="0">
              <a:buNone/>
            </a:pPr>
            <a:r>
              <a:rPr lang="en-US" sz="3200" dirty="0" smtClean="0"/>
              <a:t>      Resident continues on Part A for Skilled</a:t>
            </a:r>
          </a:p>
          <a:p>
            <a:pPr marL="594360" lvl="2" indent="0">
              <a:buNone/>
            </a:pPr>
            <a:r>
              <a:rPr lang="en-US" sz="3200" dirty="0" smtClean="0"/>
              <a:t>      Nursing</a:t>
            </a:r>
          </a:p>
          <a:p>
            <a:pPr marL="594360" lvl="2" indent="0">
              <a:buNone/>
            </a:pPr>
            <a:r>
              <a:rPr lang="en-US" dirty="0" smtClean="0"/>
              <a:t>Example:</a:t>
            </a:r>
          </a:p>
          <a:p>
            <a:pPr marL="594360" lvl="2" indent="0">
              <a:buNone/>
            </a:pPr>
            <a:r>
              <a:rPr lang="en-US" dirty="0"/>
              <a:t>Mr. Jones was receiving OT and PT and Skilled Nursing Services (Part A). He was discharged from OT and PT on Friday and continued on Skilled Nursing  Part  A.</a:t>
            </a:r>
          </a:p>
          <a:p>
            <a:pPr marL="594360" lvl="2" indent="0">
              <a:buNone/>
            </a:pPr>
            <a:endParaRPr lang="en-US" dirty="0" smtClean="0"/>
          </a:p>
        </p:txBody>
      </p:sp>
    </p:spTree>
    <p:extLst>
      <p:ext uri="{BB962C8B-B14F-4D97-AF65-F5344CB8AC3E}">
        <p14:creationId xmlns:p14="http://schemas.microsoft.com/office/powerpoint/2010/main" val="3073328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295400"/>
          </a:xfrm>
        </p:spPr>
        <p:txBody>
          <a:bodyPr>
            <a:noAutofit/>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dirty="0" smtClean="0"/>
              <a:t/>
            </a:r>
            <a:br>
              <a:rPr lang="en-US" dirty="0" smtClean="0"/>
            </a:br>
            <a:r>
              <a:rPr lang="en-US" dirty="0" smtClean="0"/>
              <a:t>End of Therapy (EOT OMRA)</a:t>
            </a:r>
            <a:br>
              <a:rPr lang="en-US" dirty="0" smtClean="0"/>
            </a:br>
            <a:r>
              <a:rPr lang="en-US" dirty="0" smtClean="0"/>
              <a:t>A0310C=2 </a:t>
            </a:r>
            <a:endParaRPr lang="en-US" dirty="0"/>
          </a:p>
        </p:txBody>
      </p:sp>
      <p:sp>
        <p:nvSpPr>
          <p:cNvPr id="4" name="Content Placeholder 3"/>
          <p:cNvSpPr>
            <a:spLocks noGrp="1"/>
          </p:cNvSpPr>
          <p:nvPr>
            <p:ph sz="quarter" idx="1"/>
          </p:nvPr>
        </p:nvSpPr>
        <p:spPr>
          <a:xfrm>
            <a:off x="228600" y="1371600"/>
            <a:ext cx="8915400" cy="5486400"/>
          </a:xfrm>
        </p:spPr>
        <p:txBody>
          <a:bodyPr>
            <a:noAutofit/>
          </a:bodyPr>
          <a:lstStyle/>
          <a:p>
            <a:r>
              <a:rPr lang="en-US" b="1" dirty="0" smtClean="0"/>
              <a:t>Completion Required </a:t>
            </a:r>
            <a:r>
              <a:rPr lang="en-US" b="1" u="sng" dirty="0" smtClean="0"/>
              <a:t>if</a:t>
            </a:r>
            <a:r>
              <a:rPr lang="en-US" b="1" dirty="0" smtClean="0"/>
              <a:t> Resident in</a:t>
            </a:r>
            <a:r>
              <a:rPr lang="en-US" dirty="0" smtClean="0"/>
              <a:t>:</a:t>
            </a:r>
            <a:endParaRPr lang="en-US" u="sng" dirty="0" smtClean="0"/>
          </a:p>
          <a:p>
            <a:pPr lvl="1"/>
            <a:r>
              <a:rPr lang="en-US" b="1" dirty="0" smtClean="0"/>
              <a:t>RUG IV Rehab Plus Extensive or Rehab Therapy Group</a:t>
            </a:r>
            <a:r>
              <a:rPr lang="en-US" dirty="0" smtClean="0"/>
              <a:t> </a:t>
            </a:r>
            <a:r>
              <a:rPr lang="en-US" u="sng" dirty="0" smtClean="0"/>
              <a:t> </a:t>
            </a:r>
            <a:r>
              <a:rPr lang="en-US" dirty="0" smtClean="0"/>
              <a:t> </a:t>
            </a:r>
          </a:p>
          <a:p>
            <a:pPr lvl="2"/>
            <a:endParaRPr lang="en-US" sz="3200" dirty="0" smtClean="0"/>
          </a:p>
          <a:p>
            <a:pPr lvl="2"/>
            <a:r>
              <a:rPr lang="en-US" sz="3200" dirty="0" smtClean="0"/>
              <a:t>2. </a:t>
            </a:r>
            <a:r>
              <a:rPr lang="en-US" sz="3200" u="sng" dirty="0" smtClean="0"/>
              <a:t>No</a:t>
            </a:r>
            <a:r>
              <a:rPr lang="en-US" sz="3200" dirty="0" smtClean="0"/>
              <a:t> therapy provided for at least 3</a:t>
            </a:r>
          </a:p>
          <a:p>
            <a:pPr marL="594360" lvl="2" indent="0">
              <a:buNone/>
            </a:pPr>
            <a:r>
              <a:rPr lang="en-US" sz="3200" dirty="0"/>
              <a:t> </a:t>
            </a:r>
            <a:r>
              <a:rPr lang="en-US" sz="3200" dirty="0" smtClean="0"/>
              <a:t>     consecutive days, regardless of reason</a:t>
            </a:r>
          </a:p>
          <a:p>
            <a:pPr lvl="4">
              <a:buFont typeface="Arial" pitchFamily="34" charset="0"/>
              <a:buChar char="•"/>
            </a:pPr>
            <a:r>
              <a:rPr lang="en-US" sz="3200" dirty="0" smtClean="0"/>
              <a:t> Resident </a:t>
            </a:r>
            <a:r>
              <a:rPr lang="en-US" sz="3200" u="sng" dirty="0" smtClean="0"/>
              <a:t>may or may not</a:t>
            </a:r>
            <a:r>
              <a:rPr lang="en-US" sz="3200" dirty="0" smtClean="0"/>
              <a:t> be on Part A for Skilled Nursing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EOT OMRA </a:t>
            </a:r>
            <a:r>
              <a:rPr lang="en-US" dirty="0" smtClean="0"/>
              <a:t>–  Example 2 </a:t>
            </a:r>
            <a:endParaRPr lang="en-US" dirty="0"/>
          </a:p>
        </p:txBody>
      </p:sp>
      <p:sp>
        <p:nvSpPr>
          <p:cNvPr id="3" name="Content Placeholder 2"/>
          <p:cNvSpPr>
            <a:spLocks noGrp="1"/>
          </p:cNvSpPr>
          <p:nvPr>
            <p:ph idx="1"/>
          </p:nvPr>
        </p:nvSpPr>
        <p:spPr>
          <a:xfrm>
            <a:off x="152400" y="1066800"/>
            <a:ext cx="8763000" cy="5791200"/>
          </a:xfrm>
        </p:spPr>
        <p:txBody>
          <a:bodyPr>
            <a:normAutofit fontScale="92500"/>
          </a:bodyPr>
          <a:lstStyle/>
          <a:p>
            <a:pPr marL="457200" indent="-342900"/>
            <a:r>
              <a:rPr lang="en-US" b="1" dirty="0" smtClean="0"/>
              <a:t>Mrs</a:t>
            </a:r>
            <a:r>
              <a:rPr lang="en-US" b="1" dirty="0"/>
              <a:t>. Brown received  OT and PT on </a:t>
            </a:r>
            <a:r>
              <a:rPr lang="en-US" b="1" dirty="0" smtClean="0"/>
              <a:t>Friday. </a:t>
            </a:r>
            <a:r>
              <a:rPr lang="en-US" b="1" dirty="0"/>
              <a:t>She was not scheduled for therapy Saturday or Sunday and refused therapy on Monday. </a:t>
            </a:r>
            <a:endParaRPr lang="en-US" b="1" dirty="0" smtClean="0"/>
          </a:p>
          <a:p>
            <a:pPr marL="409575" lvl="1" indent="0">
              <a:buNone/>
            </a:pPr>
            <a:r>
              <a:rPr lang="en-US" b="1" dirty="0"/>
              <a:t> </a:t>
            </a:r>
            <a:r>
              <a:rPr lang="en-US" b="1" dirty="0" smtClean="0"/>
              <a:t>Mrs</a:t>
            </a:r>
            <a:r>
              <a:rPr lang="en-US" b="1" dirty="0"/>
              <a:t>. Brown </a:t>
            </a:r>
            <a:r>
              <a:rPr lang="en-US" b="1" u="sng" dirty="0"/>
              <a:t>was not </a:t>
            </a:r>
            <a:r>
              <a:rPr lang="en-US" b="1" dirty="0"/>
              <a:t>receiving </a:t>
            </a:r>
            <a:r>
              <a:rPr lang="en-US" b="1" dirty="0" smtClean="0"/>
              <a:t>Skilled</a:t>
            </a:r>
          </a:p>
          <a:p>
            <a:pPr marL="409575" lvl="1" indent="0">
              <a:buNone/>
            </a:pPr>
            <a:r>
              <a:rPr lang="en-US" b="1" dirty="0" smtClean="0"/>
              <a:t> Nursing  Services </a:t>
            </a:r>
            <a:r>
              <a:rPr lang="en-US" b="1" dirty="0"/>
              <a:t>(Part A</a:t>
            </a:r>
            <a:r>
              <a:rPr lang="en-US" b="1" dirty="0" smtClean="0"/>
              <a:t>).</a:t>
            </a:r>
          </a:p>
          <a:p>
            <a:pPr marL="457200" indent="-457200">
              <a:buNone/>
            </a:pPr>
            <a:endParaRPr lang="en-US" b="1" dirty="0" smtClean="0"/>
          </a:p>
          <a:p>
            <a:pPr marL="457200" indent="-342900"/>
            <a:r>
              <a:rPr lang="en-US" b="1" dirty="0" smtClean="0"/>
              <a:t>Mrs</a:t>
            </a:r>
            <a:r>
              <a:rPr lang="en-US" b="1" dirty="0"/>
              <a:t>. </a:t>
            </a:r>
            <a:r>
              <a:rPr lang="en-US" b="1" dirty="0" smtClean="0"/>
              <a:t>Green received  </a:t>
            </a:r>
            <a:r>
              <a:rPr lang="en-US" b="1" dirty="0"/>
              <a:t>OT and PT on </a:t>
            </a:r>
            <a:r>
              <a:rPr lang="en-US" b="1" dirty="0" smtClean="0"/>
              <a:t>Friday </a:t>
            </a:r>
            <a:r>
              <a:rPr lang="en-US" b="1" dirty="0"/>
              <a:t>She was not scheduled for therapy Saturday or Sunday and refused therapy on Monday</a:t>
            </a:r>
            <a:r>
              <a:rPr lang="en-US" b="1" dirty="0" smtClean="0"/>
              <a:t>.  Mrs</a:t>
            </a:r>
            <a:r>
              <a:rPr lang="en-US" b="1" dirty="0"/>
              <a:t>. </a:t>
            </a:r>
            <a:r>
              <a:rPr lang="en-US" b="1" dirty="0" smtClean="0"/>
              <a:t>Green </a:t>
            </a:r>
            <a:r>
              <a:rPr lang="en-US" b="1" u="sng" dirty="0" smtClean="0"/>
              <a:t>was still </a:t>
            </a:r>
            <a:r>
              <a:rPr lang="en-US" b="1" dirty="0" smtClean="0"/>
              <a:t>receiving Skilled Nursing </a:t>
            </a:r>
            <a:r>
              <a:rPr lang="en-US" b="1" dirty="0"/>
              <a:t>Services (Part A).</a:t>
            </a:r>
          </a:p>
          <a:p>
            <a:pPr marL="457200" indent="-457200"/>
            <a:endParaRPr lang="en-US" sz="2800" dirty="0"/>
          </a:p>
          <a:p>
            <a:endParaRPr lang="en-US" dirty="0"/>
          </a:p>
        </p:txBody>
      </p:sp>
    </p:spTree>
    <p:extLst>
      <p:ext uri="{BB962C8B-B14F-4D97-AF65-F5344CB8AC3E}">
        <p14:creationId xmlns:p14="http://schemas.microsoft.com/office/powerpoint/2010/main" val="8729755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762000"/>
          </a:xfrm>
        </p:spPr>
        <p:txBody>
          <a:bodyPr/>
          <a:lstStyle/>
          <a:p>
            <a:r>
              <a:rPr lang="en-US" sz="3600" dirty="0" smtClean="0"/>
              <a:t>EOT OMRA  Info cont</a:t>
            </a:r>
            <a:r>
              <a:rPr lang="en-US" dirty="0" smtClean="0"/>
              <a:t>. </a:t>
            </a:r>
            <a:endParaRPr lang="en-US" dirty="0"/>
          </a:p>
        </p:txBody>
      </p:sp>
      <p:sp>
        <p:nvSpPr>
          <p:cNvPr id="3" name="Content Placeholder 2"/>
          <p:cNvSpPr>
            <a:spLocks noGrp="1"/>
          </p:cNvSpPr>
          <p:nvPr>
            <p:ph sz="quarter" idx="1"/>
          </p:nvPr>
        </p:nvSpPr>
        <p:spPr>
          <a:xfrm>
            <a:off x="152400" y="762000"/>
            <a:ext cx="8989325" cy="6096000"/>
          </a:xfrm>
        </p:spPr>
        <p:txBody>
          <a:bodyPr>
            <a:noAutofit/>
          </a:bodyPr>
          <a:lstStyle/>
          <a:p>
            <a:r>
              <a:rPr lang="en-US" sz="2800" dirty="0" smtClean="0"/>
              <a:t>ARD  - must </a:t>
            </a:r>
            <a:r>
              <a:rPr lang="en-US" sz="2800" dirty="0"/>
              <a:t>be set </a:t>
            </a:r>
            <a:r>
              <a:rPr lang="en-US" sz="2800" dirty="0" smtClean="0"/>
              <a:t> on Day 1, 2, or 3 </a:t>
            </a:r>
            <a:r>
              <a:rPr lang="en-US" sz="2800" dirty="0"/>
              <a:t>after all </a:t>
            </a:r>
            <a:r>
              <a:rPr lang="en-US" sz="2800" dirty="0" smtClean="0"/>
              <a:t>therapy discontinued or not provided for 3 consecutive days – planned or unplanned </a:t>
            </a:r>
            <a:endParaRPr lang="en-US" sz="2800" dirty="0"/>
          </a:p>
          <a:p>
            <a:pPr lvl="1"/>
            <a:r>
              <a:rPr lang="en-US" sz="2800" dirty="0"/>
              <a:t>Day 1 is first day after last day therapy </a:t>
            </a:r>
            <a:r>
              <a:rPr lang="en-US" sz="2800" dirty="0" smtClean="0"/>
              <a:t>received </a:t>
            </a:r>
          </a:p>
          <a:p>
            <a:pPr lvl="1"/>
            <a:r>
              <a:rPr lang="en-US" sz="2800" dirty="0" smtClean="0"/>
              <a:t>Day 1 is date new </a:t>
            </a:r>
            <a:r>
              <a:rPr lang="en-US" sz="2800" dirty="0"/>
              <a:t>non-therapy </a:t>
            </a:r>
            <a:r>
              <a:rPr lang="en-US" sz="2800" dirty="0" smtClean="0"/>
              <a:t>RUG established</a:t>
            </a:r>
          </a:p>
          <a:p>
            <a:pPr lvl="1"/>
            <a:endParaRPr lang="en-US" sz="2800" dirty="0" smtClean="0"/>
          </a:p>
          <a:p>
            <a:pPr marL="282575" lvl="1" indent="-282575">
              <a:spcBef>
                <a:spcPts val="580"/>
              </a:spcBef>
              <a:buClr>
                <a:schemeClr val="accent1"/>
              </a:buClr>
            </a:pPr>
            <a:r>
              <a:rPr lang="en-US" sz="2800" dirty="0" smtClean="0"/>
              <a:t>Not required if resident discharged:</a:t>
            </a:r>
          </a:p>
          <a:p>
            <a:pPr marL="527685" lvl="2" indent="-282575">
              <a:spcBef>
                <a:spcPts val="580"/>
              </a:spcBef>
              <a:buClr>
                <a:schemeClr val="accent1"/>
              </a:buClr>
            </a:pPr>
            <a:r>
              <a:rPr lang="en-US" dirty="0" smtClean="0"/>
              <a:t>on or prior to 3</a:t>
            </a:r>
            <a:r>
              <a:rPr lang="en-US" baseline="30000" dirty="0" smtClean="0"/>
              <a:t>rd</a:t>
            </a:r>
            <a:r>
              <a:rPr lang="en-US" dirty="0" smtClean="0"/>
              <a:t> consecutive day of missed therapy </a:t>
            </a:r>
            <a:endParaRPr lang="en-US" dirty="0"/>
          </a:p>
          <a:p>
            <a:endParaRPr lang="en-US" sz="2400" dirty="0" smtClean="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13322015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0698990"/>
              </p:ext>
            </p:extLst>
          </p:nvPr>
        </p:nvGraphicFramePr>
        <p:xfrm>
          <a:off x="0" y="746760"/>
          <a:ext cx="9144000" cy="6096000"/>
        </p:xfrm>
        <a:graphic>
          <a:graphicData uri="http://schemas.openxmlformats.org/drawingml/2006/table">
            <a:tbl>
              <a:tblPr firstRow="1" bandRow="1">
                <a:tableStyleId>{93296810-A885-4BE3-A3E7-6D5BEEA58F35}</a:tableStyleId>
              </a:tblPr>
              <a:tblGrid>
                <a:gridCol w="1371600"/>
                <a:gridCol w="1371600"/>
                <a:gridCol w="990600"/>
                <a:gridCol w="914400"/>
                <a:gridCol w="1143000"/>
                <a:gridCol w="1447800"/>
                <a:gridCol w="1905000"/>
              </a:tblGrid>
              <a:tr h="457200">
                <a:tc>
                  <a:txBody>
                    <a:bodyPr/>
                    <a:lstStyle/>
                    <a:p>
                      <a:pPr algn="ctr"/>
                      <a:r>
                        <a:rPr lang="en-US" sz="2400" b="1" dirty="0" smtClean="0">
                          <a:latin typeface="Arial" pitchFamily="34" charset="0"/>
                          <a:cs typeface="Arial" pitchFamily="34" charset="0"/>
                        </a:rPr>
                        <a:t>Sun </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Mon</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Tues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Wed</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Thurs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Fri</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rial" pitchFamily="34" charset="0"/>
                          <a:cs typeface="Arial" pitchFamily="34" charset="0"/>
                        </a:rPr>
                        <a:t>Sat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00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1</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OT/PT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2</a:t>
                      </a:r>
                      <a:r>
                        <a:rPr lang="en-US" sz="2400" b="1" baseline="0" dirty="0" smtClean="0">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OT/PT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3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4</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PT</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PT</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70C0"/>
                          </a:solidFill>
                          <a:latin typeface="Arial" pitchFamily="34" charset="0"/>
                          <a:cs typeface="Arial" pitchFamily="34" charset="0"/>
                        </a:rPr>
                        <a:t>OT/PT</a:t>
                      </a:r>
                    </a:p>
                    <a:p>
                      <a:pPr algn="l"/>
                      <a:endParaRPr lang="en-US" sz="2400" b="1" dirty="0" smtClean="0">
                        <a:latin typeface="Arial" pitchFamily="34" charset="0"/>
                        <a:cs typeface="Arial" pitchFamily="34" charset="0"/>
                      </a:endParaRP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7 </a:t>
                      </a:r>
                      <a:r>
                        <a:rPr lang="en-US" sz="2400" b="1" dirty="0" smtClean="0">
                          <a:ln>
                            <a:solidFill>
                              <a:schemeClr val="tx1"/>
                            </a:solidFill>
                          </a:ln>
                          <a:solidFill>
                            <a:srgbClr val="C00000"/>
                          </a:solidFill>
                          <a:latin typeface="Arial" pitchFamily="34" charset="0"/>
                          <a:cs typeface="Arial" pitchFamily="34" charset="0"/>
                        </a:rPr>
                        <a:t>No</a:t>
                      </a:r>
                      <a:r>
                        <a:rPr lang="en-US" sz="2400" b="1" baseline="0" dirty="0" smtClean="0">
                          <a:ln>
                            <a:solidFill>
                              <a:schemeClr val="tx1"/>
                            </a:solidFill>
                          </a:ln>
                          <a:solidFill>
                            <a:srgbClr val="C00000"/>
                          </a:solidFill>
                          <a:latin typeface="Arial" pitchFamily="34" charset="0"/>
                          <a:cs typeface="Arial" pitchFamily="34" charset="0"/>
                        </a:rPr>
                        <a:t> Therapy Day 1</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solidFill>
                            <a:schemeClr val="tx1"/>
                          </a:solidFill>
                          <a:latin typeface="Arial" pitchFamily="34" charset="0"/>
                          <a:cs typeface="Arial"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76400">
                <a:tc>
                  <a:txBody>
                    <a:bodyPr/>
                    <a:lstStyle/>
                    <a:p>
                      <a:pPr algn="l"/>
                      <a:r>
                        <a:rPr lang="en-US" sz="2400" b="1" dirty="0" smtClean="0">
                          <a:latin typeface="Arial" pitchFamily="34" charset="0"/>
                          <a:cs typeface="Arial" pitchFamily="34" charset="0"/>
                        </a:rPr>
                        <a:t>8 </a:t>
                      </a:r>
                      <a:r>
                        <a:rPr lang="en-US" sz="2400" b="1" dirty="0" smtClean="0">
                          <a:ln>
                            <a:solidFill>
                              <a:schemeClr val="tx1"/>
                            </a:solidFill>
                          </a:ln>
                          <a:solidFill>
                            <a:srgbClr val="C00000"/>
                          </a:solidFill>
                          <a:latin typeface="Arial" pitchFamily="34" charset="0"/>
                          <a:cs typeface="Arial" pitchFamily="34" charset="0"/>
                        </a:rPr>
                        <a:t>No</a:t>
                      </a:r>
                      <a:r>
                        <a:rPr lang="en-US" sz="2400" b="1" baseline="0" dirty="0" smtClean="0">
                          <a:ln>
                            <a:solidFill>
                              <a:schemeClr val="tx1"/>
                            </a:solidFill>
                          </a:ln>
                          <a:solidFill>
                            <a:srgbClr val="C00000"/>
                          </a:solidFill>
                          <a:latin typeface="Arial" pitchFamily="34" charset="0"/>
                          <a:cs typeface="Arial" pitchFamily="34" charset="0"/>
                        </a:rPr>
                        <a:t> Therapy Day 2</a:t>
                      </a:r>
                    </a:p>
                    <a:p>
                      <a:pPr algn="l"/>
                      <a:r>
                        <a:rPr lang="en-US" sz="2400" b="1" baseline="0" dirty="0" smtClean="0">
                          <a:solidFill>
                            <a:schemeClr val="tx1"/>
                          </a:solidFill>
                          <a:latin typeface="Arial" pitchFamily="34" charset="0"/>
                          <a:cs typeface="Arial"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9 </a:t>
                      </a:r>
                      <a:r>
                        <a:rPr lang="en-US" sz="2400" b="1" dirty="0" smtClean="0">
                          <a:ln>
                            <a:solidFill>
                              <a:schemeClr val="tx1"/>
                            </a:solidFill>
                          </a:ln>
                          <a:solidFill>
                            <a:srgbClr val="C00000"/>
                          </a:solidFill>
                          <a:latin typeface="Arial" pitchFamily="34" charset="0"/>
                          <a:cs typeface="Arial" pitchFamily="34" charset="0"/>
                        </a:rPr>
                        <a:t>No</a:t>
                      </a:r>
                      <a:r>
                        <a:rPr lang="en-US" sz="2400" b="1" baseline="0" dirty="0" smtClean="0">
                          <a:ln>
                            <a:solidFill>
                              <a:schemeClr val="tx1"/>
                            </a:solidFill>
                          </a:ln>
                          <a:solidFill>
                            <a:srgbClr val="C00000"/>
                          </a:solidFill>
                          <a:latin typeface="Arial" pitchFamily="34" charset="0"/>
                          <a:cs typeface="Arial" pitchFamily="34" charset="0"/>
                        </a:rPr>
                        <a:t> Therapy Day 3</a:t>
                      </a:r>
                    </a:p>
                    <a:p>
                      <a:pPr algn="l"/>
                      <a:r>
                        <a:rPr lang="en-US" sz="2400" b="1" dirty="0" smtClean="0">
                          <a:latin typeface="Arial" pitchFamily="34" charset="0"/>
                          <a:cs typeface="Arial" pitchFamily="34" charset="0"/>
                        </a:rPr>
                        <a:t>X</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10</a:t>
                      </a:r>
                    </a:p>
                    <a:p>
                      <a:pPr algn="l"/>
                      <a:endParaRPr lang="en-US" sz="2400" b="1" dirty="0" smtClean="0">
                        <a:solidFill>
                          <a:schemeClr val="tx1"/>
                        </a:solidFill>
                        <a:latin typeface="Arial" pitchFamily="34" charset="0"/>
                        <a:cs typeface="Arial" pitchFamily="34" charset="0"/>
                      </a:endParaRPr>
                    </a:p>
                    <a:p>
                      <a:pPr algn="l"/>
                      <a:endParaRPr lang="en-US" sz="2400" b="1" dirty="0" smtClean="0">
                        <a:latin typeface="Arial" pitchFamily="34" charset="0"/>
                        <a:cs typeface="Arial" pitchFamily="34" charset="0"/>
                      </a:endParaRPr>
                    </a:p>
                    <a:p>
                      <a:pPr algn="l"/>
                      <a:endParaRPr lang="en-US" sz="2400" b="1" dirty="0" smtClean="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11</a:t>
                      </a:r>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12 </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13</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14 </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62000">
                <a:tc>
                  <a:txBody>
                    <a:bodyPr/>
                    <a:lstStyle/>
                    <a:p>
                      <a:pPr algn="l"/>
                      <a:r>
                        <a:rPr lang="en-US" sz="2400" b="1" dirty="0" smtClean="0">
                          <a:latin typeface="Arial" pitchFamily="34" charset="0"/>
                          <a:cs typeface="Arial" pitchFamily="34" charset="0"/>
                        </a:rPr>
                        <a:t>15</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16</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17</a:t>
                      </a:r>
                    </a:p>
                    <a:p>
                      <a:pPr algn="l"/>
                      <a:r>
                        <a:rPr lang="en-US" sz="2400" b="1" baseline="0" dirty="0" smtClean="0">
                          <a:latin typeface="Arial" pitchFamily="34" charset="0"/>
                          <a:cs typeface="Arial" pitchFamily="34" charset="0"/>
                        </a:rPr>
                        <a:t>  </a:t>
                      </a:r>
                      <a:endParaRPr lang="en-US" sz="2400" b="1" dirty="0">
                        <a:solidFill>
                          <a:srgbClr val="FF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solidFill>
                            <a:schemeClr val="accent1">
                              <a:lumMod val="50000"/>
                            </a:schemeClr>
                          </a:solidFill>
                          <a:latin typeface="Arial" pitchFamily="34" charset="0"/>
                          <a:cs typeface="Arial" pitchFamily="34" charset="0"/>
                        </a:rPr>
                        <a:t>18 </a:t>
                      </a:r>
                      <a:endParaRPr lang="en-US" sz="2400" b="1" dirty="0">
                        <a:solidFill>
                          <a:schemeClr val="accent1">
                            <a:lumMod val="50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19</a:t>
                      </a:r>
                      <a:endParaRPr lang="en-US" sz="2400" b="1" baseline="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20</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b="1" dirty="0" smtClean="0">
                          <a:latin typeface="Arial" pitchFamily="34" charset="0"/>
                          <a:cs typeface="Arial" pitchFamily="34" charset="0"/>
                        </a:rPr>
                        <a:t>21</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39240">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2209800" y="35552"/>
            <a:ext cx="4163832" cy="523220"/>
          </a:xfrm>
          <a:prstGeom prst="rect">
            <a:avLst/>
          </a:prstGeom>
          <a:noFill/>
        </p:spPr>
        <p:txBody>
          <a:bodyPr wrap="none" rtlCol="0">
            <a:spAutoFit/>
          </a:bodyPr>
          <a:lstStyle/>
          <a:p>
            <a:r>
              <a:rPr lang="en-US" sz="2800" b="1" dirty="0" smtClean="0">
                <a:latin typeface="Arial Narrow" pitchFamily="34" charset="0"/>
              </a:rPr>
              <a:t>End of Therapy OMRA - EOT</a:t>
            </a:r>
            <a:endParaRPr lang="en-US" sz="2800" b="1" dirty="0">
              <a:latin typeface="Arial Narrow" pitchFamily="34" charset="0"/>
            </a:endParaRPr>
          </a:p>
        </p:txBody>
      </p:sp>
      <p:sp>
        <p:nvSpPr>
          <p:cNvPr id="4" name="TextBox 3"/>
          <p:cNvSpPr txBox="1"/>
          <p:nvPr/>
        </p:nvSpPr>
        <p:spPr>
          <a:xfrm>
            <a:off x="139700" y="5214084"/>
            <a:ext cx="8839200" cy="1323439"/>
          </a:xfrm>
          <a:prstGeom prst="rect">
            <a:avLst/>
          </a:prstGeom>
          <a:solidFill>
            <a:schemeClr val="bg1"/>
          </a:solidFill>
        </p:spPr>
        <p:txBody>
          <a:bodyPr wrap="square" rtlCol="0">
            <a:spAutoFit/>
          </a:bodyPr>
          <a:lstStyle/>
          <a:p>
            <a:r>
              <a:rPr lang="en-US" sz="2000" b="1" dirty="0">
                <a:latin typeface="Arial" pitchFamily="34" charset="0"/>
                <a:cs typeface="Arial" pitchFamily="34" charset="0"/>
              </a:rPr>
              <a:t>Mr. Jones was receiving OT and PT and Skilled Nursing Services </a:t>
            </a:r>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a:t>
            </a:r>
            <a:r>
              <a:rPr lang="en-US" sz="2000" b="1" dirty="0">
                <a:latin typeface="Arial" pitchFamily="34" charset="0"/>
                <a:cs typeface="Arial" pitchFamily="34" charset="0"/>
              </a:rPr>
              <a:t>Part A). </a:t>
            </a:r>
            <a:r>
              <a:rPr lang="en-US" sz="2000" b="1" dirty="0" smtClean="0">
                <a:latin typeface="Arial" pitchFamily="34" charset="0"/>
                <a:cs typeface="Arial" pitchFamily="34" charset="0"/>
              </a:rPr>
              <a:t>He </a:t>
            </a:r>
            <a:r>
              <a:rPr lang="en-US" sz="2000" b="1" dirty="0">
                <a:latin typeface="Arial" pitchFamily="34" charset="0"/>
                <a:cs typeface="Arial" pitchFamily="34" charset="0"/>
              </a:rPr>
              <a:t>was </a:t>
            </a:r>
            <a:r>
              <a:rPr lang="en-US" sz="2000" b="1" u="sng" dirty="0">
                <a:latin typeface="Arial" pitchFamily="34" charset="0"/>
                <a:cs typeface="Arial" pitchFamily="34" charset="0"/>
              </a:rPr>
              <a:t>discharged from OT and PT on Friday and </a:t>
            </a:r>
            <a:endParaRPr lang="en-US" sz="2000" b="1" u="sng" dirty="0" smtClean="0">
              <a:latin typeface="Arial" pitchFamily="34" charset="0"/>
              <a:cs typeface="Arial" pitchFamily="34" charset="0"/>
            </a:endParaRPr>
          </a:p>
          <a:p>
            <a:r>
              <a:rPr lang="en-US" sz="2000" b="1" u="sng" dirty="0" smtClean="0">
                <a:latin typeface="Arial" pitchFamily="34" charset="0"/>
                <a:cs typeface="Arial" pitchFamily="34" charset="0"/>
              </a:rPr>
              <a:t>continued </a:t>
            </a:r>
            <a:r>
              <a:rPr lang="en-US" sz="2000" b="1" u="sng" dirty="0">
                <a:latin typeface="Arial" pitchFamily="34" charset="0"/>
                <a:cs typeface="Arial" pitchFamily="34" charset="0"/>
              </a:rPr>
              <a:t>on Skilled Nursing  Part  A</a:t>
            </a:r>
            <a:r>
              <a:rPr lang="en-US" sz="2000" b="1" dirty="0" smtClean="0">
                <a:latin typeface="Arial" pitchFamily="34" charset="0"/>
                <a:cs typeface="Arial" pitchFamily="34" charset="0"/>
              </a:rPr>
              <a:t>. </a:t>
            </a:r>
          </a:p>
          <a:p>
            <a:r>
              <a:rPr lang="en-US" sz="2000" b="1" dirty="0" smtClean="0">
                <a:latin typeface="Arial" pitchFamily="34" charset="0"/>
                <a:cs typeface="Arial" pitchFamily="34" charset="0"/>
              </a:rPr>
              <a:t>Day </a:t>
            </a:r>
            <a:r>
              <a:rPr lang="en-US" sz="2000" b="1" dirty="0">
                <a:latin typeface="Arial" pitchFamily="34" charset="0"/>
                <a:cs typeface="Arial" pitchFamily="34" charset="0"/>
              </a:rPr>
              <a:t>1 is </a:t>
            </a:r>
            <a:r>
              <a:rPr lang="en-US" sz="2000" b="1" dirty="0" smtClean="0">
                <a:latin typeface="Arial" pitchFamily="34" charset="0"/>
                <a:cs typeface="Arial" pitchFamily="34" charset="0"/>
              </a:rPr>
              <a:t>Saturday. EOT ARD had to be set for Sat., Sun., </a:t>
            </a:r>
            <a:r>
              <a:rPr lang="en-US" sz="2000" b="1" dirty="0">
                <a:latin typeface="Arial" pitchFamily="34" charset="0"/>
                <a:cs typeface="Arial" pitchFamily="34" charset="0"/>
              </a:rPr>
              <a:t>or </a:t>
            </a:r>
            <a:r>
              <a:rPr lang="en-US" sz="2000" b="1" dirty="0" smtClean="0">
                <a:latin typeface="Arial" pitchFamily="34" charset="0"/>
                <a:cs typeface="Arial" pitchFamily="34" charset="0"/>
              </a:rPr>
              <a:t>Mon.</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34415119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t>EOT OMRA Completed D/T 3 Consecutive Missed Days  &amp; Therapy Resumed </a:t>
            </a:r>
            <a:endParaRPr lang="en-US" sz="3200" b="1" dirty="0"/>
          </a:p>
        </p:txBody>
      </p:sp>
      <p:sp>
        <p:nvSpPr>
          <p:cNvPr id="3" name="Content Placeholder 2"/>
          <p:cNvSpPr>
            <a:spLocks noGrp="1"/>
          </p:cNvSpPr>
          <p:nvPr>
            <p:ph sz="quarter" idx="1"/>
          </p:nvPr>
        </p:nvSpPr>
        <p:spPr>
          <a:xfrm>
            <a:off x="228600" y="1219200"/>
            <a:ext cx="8686800" cy="5638800"/>
          </a:xfrm>
        </p:spPr>
        <p:txBody>
          <a:bodyPr>
            <a:noAutofit/>
          </a:bodyPr>
          <a:lstStyle/>
          <a:p>
            <a:r>
              <a:rPr lang="en-US" sz="2800" b="1" dirty="0" smtClean="0"/>
              <a:t>Completion Option</a:t>
            </a:r>
            <a:r>
              <a:rPr lang="en-US" sz="2800" dirty="0" smtClean="0"/>
              <a:t> </a:t>
            </a:r>
          </a:p>
          <a:p>
            <a:pPr lvl="1"/>
            <a:r>
              <a:rPr lang="en-US" sz="2800" dirty="0" smtClean="0"/>
              <a:t>1.</a:t>
            </a:r>
            <a:r>
              <a:rPr lang="en-US" sz="2800" b="1" dirty="0" smtClean="0"/>
              <a:t> Wait until next scheduled PPS assessment</a:t>
            </a:r>
          </a:p>
          <a:p>
            <a:pPr lvl="3"/>
            <a:r>
              <a:rPr lang="en-US" dirty="0" smtClean="0"/>
              <a:t>Will remain in RUG IV Non-Rehab group</a:t>
            </a:r>
            <a:endParaRPr lang="en-US" dirty="0"/>
          </a:p>
          <a:p>
            <a:pPr lvl="1"/>
            <a:r>
              <a:rPr lang="en-US" sz="2800" dirty="0" smtClean="0"/>
              <a:t>2. </a:t>
            </a:r>
            <a:r>
              <a:rPr lang="en-US" sz="2800" b="1" dirty="0" smtClean="0"/>
              <a:t>SOT OMRA</a:t>
            </a:r>
          </a:p>
          <a:p>
            <a:pPr lvl="3"/>
            <a:r>
              <a:rPr lang="en-US" dirty="0" smtClean="0"/>
              <a:t>Therapy </a:t>
            </a:r>
            <a:r>
              <a:rPr lang="en-US" b="1" dirty="0" smtClean="0"/>
              <a:t>not</a:t>
            </a:r>
            <a:r>
              <a:rPr lang="en-US" dirty="0" smtClean="0"/>
              <a:t> provided </a:t>
            </a:r>
            <a:r>
              <a:rPr lang="en-US" b="1" dirty="0" smtClean="0"/>
              <a:t>more than  5</a:t>
            </a:r>
          </a:p>
          <a:p>
            <a:pPr marL="594360" lvl="2" indent="0">
              <a:buNone/>
            </a:pPr>
            <a:r>
              <a:rPr lang="en-US" dirty="0" smtClean="0"/>
              <a:t>     consecutive days since last day of therapy </a:t>
            </a:r>
            <a:r>
              <a:rPr lang="en-US" b="1" dirty="0" smtClean="0"/>
              <a:t>OR</a:t>
            </a:r>
          </a:p>
          <a:p>
            <a:pPr lvl="3"/>
            <a:r>
              <a:rPr lang="en-US" dirty="0"/>
              <a:t>T</a:t>
            </a:r>
            <a:r>
              <a:rPr lang="en-US" dirty="0" smtClean="0"/>
              <a:t>herapy will </a:t>
            </a:r>
            <a:r>
              <a:rPr lang="en-US" b="1" dirty="0" smtClean="0"/>
              <a:t>not resume</a:t>
            </a:r>
            <a:r>
              <a:rPr lang="en-US" dirty="0" smtClean="0"/>
              <a:t> at same RUG IV</a:t>
            </a:r>
          </a:p>
          <a:p>
            <a:pPr marL="594360" lvl="2" indent="0">
              <a:buNone/>
            </a:pPr>
            <a:r>
              <a:rPr lang="en-US" dirty="0" smtClean="0"/>
              <a:t>     Rehab group as prior to EOT OMRA </a:t>
            </a:r>
          </a:p>
          <a:p>
            <a:pPr lvl="3"/>
            <a:r>
              <a:rPr lang="en-US" dirty="0" smtClean="0"/>
              <a:t>New therapy evaluation required </a:t>
            </a:r>
          </a:p>
          <a:p>
            <a:pPr marL="0" indent="0">
              <a:buNone/>
            </a:pPr>
            <a:endParaRPr lang="en-US" sz="2800" dirty="0"/>
          </a:p>
        </p:txBody>
      </p:sp>
    </p:spTree>
    <p:extLst>
      <p:ext uri="{BB962C8B-B14F-4D97-AF65-F5344CB8AC3E}">
        <p14:creationId xmlns:p14="http://schemas.microsoft.com/office/powerpoint/2010/main" val="882017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066800"/>
          </a:xfrm>
        </p:spPr>
        <p:txBody>
          <a:bodyPr>
            <a:normAutofit fontScale="90000"/>
          </a:bodyPr>
          <a:lstStyle/>
          <a:p>
            <a:r>
              <a:rPr lang="en-US" sz="3200" b="1" dirty="0"/>
              <a:t>EOT OMRA Completed </a:t>
            </a:r>
            <a:r>
              <a:rPr lang="en-US" sz="3200" b="1" dirty="0" smtClean="0"/>
              <a:t>D/T 3 Consecutive Missed </a:t>
            </a:r>
            <a:r>
              <a:rPr lang="en-US" sz="3200" b="1" dirty="0"/>
              <a:t>Days  &amp; </a:t>
            </a:r>
            <a:r>
              <a:rPr lang="en-US" sz="3200" b="1" dirty="0" smtClean="0"/>
              <a:t>Therapy </a:t>
            </a:r>
            <a:r>
              <a:rPr lang="en-US" sz="3200" b="1" dirty="0"/>
              <a:t>resumed </a:t>
            </a:r>
            <a:r>
              <a:rPr lang="en-US" sz="3200" b="1" dirty="0" smtClean="0"/>
              <a:t>EOT-R</a:t>
            </a:r>
            <a:endParaRPr lang="en-US" sz="3200" b="1" dirty="0"/>
          </a:p>
        </p:txBody>
      </p:sp>
      <p:sp>
        <p:nvSpPr>
          <p:cNvPr id="3" name="Content Placeholder 2"/>
          <p:cNvSpPr>
            <a:spLocks noGrp="1"/>
          </p:cNvSpPr>
          <p:nvPr>
            <p:ph sz="quarter" idx="1"/>
          </p:nvPr>
        </p:nvSpPr>
        <p:spPr>
          <a:xfrm>
            <a:off x="152400" y="990600"/>
            <a:ext cx="8915400" cy="5867400"/>
          </a:xfrm>
        </p:spPr>
        <p:txBody>
          <a:bodyPr>
            <a:noAutofit/>
          </a:bodyPr>
          <a:lstStyle/>
          <a:p>
            <a:r>
              <a:rPr lang="en-US" sz="2800" b="1" dirty="0" smtClean="0"/>
              <a:t>Option</a:t>
            </a:r>
            <a:endParaRPr lang="en-US" sz="2800" dirty="0" smtClean="0"/>
          </a:p>
          <a:p>
            <a:pPr lvl="1"/>
            <a:r>
              <a:rPr lang="en-US" sz="2800" dirty="0" smtClean="0"/>
              <a:t>3.</a:t>
            </a:r>
            <a:r>
              <a:rPr lang="en-US" sz="2800" b="1" dirty="0" smtClean="0"/>
              <a:t> </a:t>
            </a:r>
            <a:r>
              <a:rPr lang="en-US" sz="2800" b="1" u="sng" dirty="0" smtClean="0"/>
              <a:t>EOT OMRA with Resumption (EOT-R)</a:t>
            </a:r>
          </a:p>
          <a:p>
            <a:pPr lvl="3"/>
            <a:r>
              <a:rPr lang="en-US" dirty="0" smtClean="0"/>
              <a:t>If therapy resumes </a:t>
            </a:r>
            <a:r>
              <a:rPr lang="en-US" b="1" dirty="0" smtClean="0"/>
              <a:t>5 days or less </a:t>
            </a:r>
            <a:r>
              <a:rPr lang="en-US" dirty="0" smtClean="0"/>
              <a:t>after last day of therapy </a:t>
            </a:r>
            <a:r>
              <a:rPr lang="en-US" b="1" dirty="0" smtClean="0"/>
              <a:t>AND</a:t>
            </a:r>
          </a:p>
          <a:p>
            <a:pPr lvl="3"/>
            <a:r>
              <a:rPr lang="en-US" dirty="0" smtClean="0"/>
              <a:t>therapy </a:t>
            </a:r>
            <a:r>
              <a:rPr lang="en-US" b="1" dirty="0" smtClean="0"/>
              <a:t>will resume </a:t>
            </a:r>
            <a:r>
              <a:rPr lang="en-US" dirty="0" smtClean="0"/>
              <a:t>at same RUGS IV Rehab </a:t>
            </a:r>
          </a:p>
          <a:p>
            <a:pPr marL="594360" lvl="2" indent="0">
              <a:buNone/>
            </a:pPr>
            <a:r>
              <a:rPr lang="en-US" dirty="0"/>
              <a:t> </a:t>
            </a:r>
            <a:r>
              <a:rPr lang="en-US" dirty="0" smtClean="0"/>
              <a:t>    group </a:t>
            </a:r>
            <a:r>
              <a:rPr lang="en-US" b="1" dirty="0" smtClean="0"/>
              <a:t>AND </a:t>
            </a:r>
            <a:r>
              <a:rPr lang="en-US" dirty="0" smtClean="0"/>
              <a:t>same therapy plan of care as prior 	  to EOT OMRA</a:t>
            </a:r>
            <a:endParaRPr lang="en-US" dirty="0"/>
          </a:p>
          <a:p>
            <a:r>
              <a:rPr lang="en-US" sz="2400" b="1" dirty="0" smtClean="0"/>
              <a:t>EOT-R  Transmission </a:t>
            </a:r>
          </a:p>
          <a:p>
            <a:pPr lvl="1"/>
            <a:r>
              <a:rPr lang="en-US" sz="2400" dirty="0" smtClean="0"/>
              <a:t>If EOT OMRA </a:t>
            </a:r>
            <a:r>
              <a:rPr lang="en-US" sz="2400" u="sng" dirty="0" smtClean="0"/>
              <a:t>not</a:t>
            </a:r>
            <a:r>
              <a:rPr lang="en-US" sz="2400" dirty="0" smtClean="0"/>
              <a:t> transmitted before EOT–R determined</a:t>
            </a:r>
          </a:p>
          <a:p>
            <a:pPr lvl="2"/>
            <a:r>
              <a:rPr lang="en-US" sz="2400" dirty="0" smtClean="0"/>
              <a:t>Code EOT-R (O0450A &amp; B) on assessment &amp; transmit</a:t>
            </a:r>
          </a:p>
          <a:p>
            <a:pPr lvl="1"/>
            <a:r>
              <a:rPr lang="en-US" sz="2400" dirty="0" smtClean="0"/>
              <a:t>If EOT OMRA transmitted before EOT–R determined</a:t>
            </a:r>
          </a:p>
          <a:p>
            <a:pPr lvl="2"/>
            <a:r>
              <a:rPr lang="en-US" sz="2400" dirty="0" smtClean="0"/>
              <a:t>Modify Assessment. </a:t>
            </a:r>
            <a:r>
              <a:rPr lang="en-US" sz="2400" u="sng" dirty="0" smtClean="0"/>
              <a:t>Do not change ARD</a:t>
            </a:r>
            <a:r>
              <a:rPr lang="en-US" sz="2400" dirty="0" smtClean="0"/>
              <a:t>. Complete EOT- R Item O0450. A </a:t>
            </a:r>
            <a:r>
              <a:rPr lang="en-US" sz="2400" dirty="0"/>
              <a:t>&amp; </a:t>
            </a:r>
            <a:r>
              <a:rPr lang="en-US" sz="2400" dirty="0" smtClean="0"/>
              <a:t>B., Check X0900E &amp; transmit. </a:t>
            </a:r>
          </a:p>
          <a:p>
            <a:pPr lvl="1"/>
            <a:endParaRPr lang="en-US" sz="2800" dirty="0"/>
          </a:p>
        </p:txBody>
      </p:sp>
    </p:spTree>
    <p:extLst>
      <p:ext uri="{BB962C8B-B14F-4D97-AF65-F5344CB8AC3E}">
        <p14:creationId xmlns:p14="http://schemas.microsoft.com/office/powerpoint/2010/main" val="30448696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1064738"/>
              </p:ext>
            </p:extLst>
          </p:nvPr>
        </p:nvGraphicFramePr>
        <p:xfrm>
          <a:off x="14785" y="525078"/>
          <a:ext cx="9144000" cy="6332922"/>
        </p:xfrm>
        <a:graphic>
          <a:graphicData uri="http://schemas.openxmlformats.org/drawingml/2006/table">
            <a:tbl>
              <a:tblPr firstRow="1" bandRow="1">
                <a:tableStyleId>{93296810-A885-4BE3-A3E7-6D5BEEA58F35}</a:tableStyleId>
              </a:tblPr>
              <a:tblGrid>
                <a:gridCol w="1371600"/>
                <a:gridCol w="1371600"/>
                <a:gridCol w="1371600"/>
                <a:gridCol w="1905000"/>
                <a:gridCol w="1066800"/>
                <a:gridCol w="685800"/>
                <a:gridCol w="1371600"/>
              </a:tblGrid>
              <a:tr h="457200">
                <a:tc>
                  <a:txBody>
                    <a:bodyPr/>
                    <a:lstStyle/>
                    <a:p>
                      <a:pPr algn="ctr"/>
                      <a:r>
                        <a:rPr lang="en-US" sz="2400" b="1" dirty="0" smtClean="0">
                          <a:latin typeface="Arial" pitchFamily="34" charset="0"/>
                          <a:cs typeface="Arial" pitchFamily="34" charset="0"/>
                        </a:rPr>
                        <a:t>Sun </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Mon</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Tues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Wed</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Thurs</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Fri</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latin typeface="Arial" pitchFamily="34" charset="0"/>
                          <a:cs typeface="Arial" pitchFamily="34" charset="0"/>
                        </a:rPr>
                        <a:t>Sat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6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1</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OT/PT</a:t>
                      </a:r>
                    </a:p>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2</a:t>
                      </a:r>
                      <a:r>
                        <a:rPr lang="en-US" sz="2400" b="1" baseline="0" dirty="0" smtClean="0">
                          <a:latin typeface="Arial" pitchFamily="34"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OT/PT</a:t>
                      </a:r>
                    </a:p>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OT/PT</a:t>
                      </a:r>
                      <a:endParaRPr lang="en-US" sz="2400" b="1" dirty="0" smtClean="0">
                        <a:latin typeface="Arial" pitchFamily="34" charset="0"/>
                        <a:cs typeface="Arial" pitchFamily="34" charset="0"/>
                      </a:endParaRPr>
                    </a:p>
                    <a:p>
                      <a:pPr algn="l"/>
                      <a:r>
                        <a:rPr lang="en-US" sz="2400" b="1" baseline="0" dirty="0" smtClean="0">
                          <a:latin typeface="Arial" pitchFamily="34" charset="0"/>
                          <a:cs typeface="Arial" pitchFamily="34" charset="0"/>
                        </a:rPr>
                        <a:t> </a:t>
                      </a:r>
                      <a:endParaRPr lang="en-US" sz="2400" b="1" dirty="0" smtClean="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4</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OT/PT</a:t>
                      </a:r>
                    </a:p>
                    <a:p>
                      <a:pPr algn="l"/>
                      <a:endParaRPr lang="en-US" sz="2400" b="1" dirty="0" smtClean="0">
                        <a:latin typeface="Arial" pitchFamily="34" charset="0"/>
                        <a:cs typeface="Arial" pitchFamily="34" charset="0"/>
                      </a:endParaRP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5</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PT</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6</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n>
                            <a:noFill/>
                          </a:ln>
                          <a:solidFill>
                            <a:srgbClr val="0070C0"/>
                          </a:solidFill>
                          <a:latin typeface="Arial" pitchFamily="34" charset="0"/>
                          <a:cs typeface="Arial" pitchFamily="34" charset="0"/>
                        </a:rPr>
                        <a:t>OTPT</a:t>
                      </a:r>
                    </a:p>
                    <a:p>
                      <a:pPr algn="l"/>
                      <a:endParaRPr lang="en-US" sz="2400" b="1" dirty="0" smtClean="0">
                        <a:latin typeface="Arial" pitchFamily="34" charset="0"/>
                        <a:cs typeface="Arial" pitchFamily="34" charset="0"/>
                      </a:endParaRP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pitchFamily="34" charset="0"/>
                          <a:cs typeface="Arial" pitchFamily="34" charset="0"/>
                        </a:rPr>
                        <a:t>7 </a:t>
                      </a:r>
                      <a:r>
                        <a:rPr lang="en-US" sz="2400" b="1" dirty="0" smtClean="0">
                          <a:ln>
                            <a:solidFill>
                              <a:srgbClr val="7030A0"/>
                            </a:solidFill>
                          </a:ln>
                          <a:solidFill>
                            <a:srgbClr val="C00000"/>
                          </a:solidFill>
                          <a:latin typeface="Arial" pitchFamily="34" charset="0"/>
                          <a:cs typeface="Arial" pitchFamily="34" charset="0"/>
                        </a:rPr>
                        <a:t>No</a:t>
                      </a:r>
                      <a:r>
                        <a:rPr lang="en-US" sz="2400" b="1" baseline="0" dirty="0" smtClean="0">
                          <a:ln>
                            <a:solidFill>
                              <a:srgbClr val="7030A0"/>
                            </a:solidFill>
                          </a:ln>
                          <a:solidFill>
                            <a:srgbClr val="C00000"/>
                          </a:solidFill>
                          <a:latin typeface="Arial" pitchFamily="34" charset="0"/>
                          <a:cs typeface="Arial" pitchFamily="34" charset="0"/>
                        </a:rPr>
                        <a:t> Therapy  Day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9400">
                <a:tc>
                  <a:txBody>
                    <a:bodyPr/>
                    <a:lstStyle/>
                    <a:p>
                      <a:pPr algn="l"/>
                      <a:r>
                        <a:rPr lang="en-US" sz="2400" b="1" dirty="0" smtClean="0">
                          <a:latin typeface="Arial" pitchFamily="34" charset="0"/>
                          <a:cs typeface="Arial" pitchFamily="34" charset="0"/>
                        </a:rPr>
                        <a:t>8 </a:t>
                      </a:r>
                      <a:r>
                        <a:rPr lang="en-US" sz="2400" b="1" dirty="0" smtClean="0">
                          <a:ln>
                            <a:solidFill>
                              <a:srgbClr val="7030A0"/>
                            </a:solidFill>
                          </a:ln>
                          <a:solidFill>
                            <a:srgbClr val="C00000"/>
                          </a:solidFill>
                          <a:latin typeface="Arial" pitchFamily="34" charset="0"/>
                          <a:cs typeface="Arial" pitchFamily="34" charset="0"/>
                        </a:rPr>
                        <a:t>No</a:t>
                      </a:r>
                      <a:r>
                        <a:rPr lang="en-US" sz="2400" b="1" baseline="0" dirty="0" smtClean="0">
                          <a:ln>
                            <a:solidFill>
                              <a:srgbClr val="7030A0"/>
                            </a:solidFill>
                          </a:ln>
                          <a:solidFill>
                            <a:srgbClr val="C00000"/>
                          </a:solidFill>
                          <a:latin typeface="Arial" pitchFamily="34" charset="0"/>
                          <a:cs typeface="Arial" pitchFamily="34" charset="0"/>
                        </a:rPr>
                        <a:t> Therapy Day 2</a:t>
                      </a:r>
                      <a:r>
                        <a:rPr lang="en-US" sz="2400" b="1" dirty="0" smtClean="0">
                          <a:ln>
                            <a:solidFill>
                              <a:srgbClr val="7030A0"/>
                            </a:solidFill>
                          </a:ln>
                          <a:solidFill>
                            <a:srgbClr val="C00000"/>
                          </a:solidFill>
                          <a:latin typeface="Arial" pitchFamily="34" charset="0"/>
                          <a:cs typeface="Arial" pitchFamily="34" charset="0"/>
                        </a:rPr>
                        <a:t> </a:t>
                      </a:r>
                      <a:endParaRPr lang="en-US" sz="2400" b="1" dirty="0">
                        <a:ln>
                          <a:solidFill>
                            <a:srgbClr val="7030A0"/>
                          </a:solidFill>
                        </a:ln>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9 </a:t>
                      </a:r>
                      <a:r>
                        <a:rPr lang="en-US" sz="2400" b="1" dirty="0" smtClean="0">
                          <a:ln>
                            <a:solidFill>
                              <a:srgbClr val="7030A0"/>
                            </a:solidFill>
                          </a:ln>
                          <a:solidFill>
                            <a:srgbClr val="C00000"/>
                          </a:solidFill>
                          <a:latin typeface="Arial" pitchFamily="34" charset="0"/>
                          <a:cs typeface="Arial" pitchFamily="34" charset="0"/>
                        </a:rPr>
                        <a:t>No</a:t>
                      </a:r>
                      <a:r>
                        <a:rPr lang="en-US" sz="2400" b="1" baseline="0" dirty="0" smtClean="0">
                          <a:ln>
                            <a:solidFill>
                              <a:srgbClr val="7030A0"/>
                            </a:solidFill>
                          </a:ln>
                          <a:solidFill>
                            <a:srgbClr val="C00000"/>
                          </a:solidFill>
                          <a:latin typeface="Arial" pitchFamily="34" charset="0"/>
                          <a:cs typeface="Arial" pitchFamily="34" charset="0"/>
                        </a:rPr>
                        <a:t> Therapy Day 3</a:t>
                      </a:r>
                    </a:p>
                    <a:p>
                      <a:pPr algn="l"/>
                      <a:endParaRPr lang="en-US" sz="2400" b="1" dirty="0" smtClean="0">
                        <a:solidFill>
                          <a:srgbClr val="0070C0"/>
                        </a:solidFill>
                        <a:latin typeface="Arial" pitchFamily="34" charset="0"/>
                        <a:cs typeface="Arial" pitchFamily="34" charset="0"/>
                      </a:endParaRPr>
                    </a:p>
                    <a:p>
                      <a:pPr algn="l"/>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10 </a:t>
                      </a:r>
                      <a:r>
                        <a:rPr lang="en-US" sz="2400" b="1" dirty="0" smtClean="0">
                          <a:ln>
                            <a:solidFill>
                              <a:srgbClr val="7030A0"/>
                            </a:solidFill>
                          </a:ln>
                          <a:solidFill>
                            <a:srgbClr val="C00000"/>
                          </a:solidFill>
                          <a:latin typeface="Arial" pitchFamily="34" charset="0"/>
                          <a:cs typeface="Arial" pitchFamily="34" charset="0"/>
                        </a:rPr>
                        <a:t>No Therapy</a:t>
                      </a:r>
                    </a:p>
                    <a:p>
                      <a:pPr algn="l"/>
                      <a:r>
                        <a:rPr lang="en-US" sz="2400" b="1" dirty="0" smtClean="0">
                          <a:ln>
                            <a:solidFill>
                              <a:srgbClr val="7030A0"/>
                            </a:solidFill>
                          </a:ln>
                          <a:solidFill>
                            <a:srgbClr val="C00000"/>
                          </a:solidFill>
                          <a:latin typeface="Arial" pitchFamily="34" charset="0"/>
                          <a:cs typeface="Arial" pitchFamily="34" charset="0"/>
                        </a:rPr>
                        <a:t>Day</a:t>
                      </a:r>
                      <a:r>
                        <a:rPr lang="en-US" sz="2400" b="1" baseline="0" dirty="0" smtClean="0">
                          <a:ln>
                            <a:solidFill>
                              <a:srgbClr val="7030A0"/>
                            </a:solidFill>
                          </a:ln>
                          <a:solidFill>
                            <a:srgbClr val="C00000"/>
                          </a:solidFill>
                          <a:latin typeface="Arial" pitchFamily="34" charset="0"/>
                          <a:cs typeface="Arial" pitchFamily="34" charset="0"/>
                        </a:rPr>
                        <a:t> </a:t>
                      </a:r>
                      <a:r>
                        <a:rPr lang="en-US" sz="2400" b="1" dirty="0" smtClean="0">
                          <a:ln>
                            <a:solidFill>
                              <a:srgbClr val="7030A0"/>
                            </a:solidFill>
                          </a:ln>
                          <a:solidFill>
                            <a:srgbClr val="C00000"/>
                          </a:solidFill>
                          <a:latin typeface="Arial" pitchFamily="34" charset="0"/>
                          <a:cs typeface="Arial" pitchFamily="34" charset="0"/>
                        </a:rPr>
                        <a:t>4</a:t>
                      </a:r>
                    </a:p>
                    <a:p>
                      <a:pPr algn="l"/>
                      <a:endParaRPr lang="en-US" sz="2400" b="1" dirty="0" smtClean="0">
                        <a:latin typeface="Arial" pitchFamily="34" charset="0"/>
                        <a:cs typeface="Arial" pitchFamily="34" charset="0"/>
                      </a:endParaRPr>
                    </a:p>
                    <a:p>
                      <a:pPr algn="l"/>
                      <a:endParaRPr lang="en-US" sz="2400" b="1" dirty="0" smtClean="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11 </a:t>
                      </a:r>
                      <a:r>
                        <a:rPr lang="en-US" sz="2400" b="1" dirty="0" smtClean="0">
                          <a:ln>
                            <a:solidFill>
                              <a:srgbClr val="7030A0"/>
                            </a:solidFill>
                          </a:ln>
                          <a:solidFill>
                            <a:srgbClr val="FF0000"/>
                          </a:solidFill>
                          <a:latin typeface="Arial" pitchFamily="34" charset="0"/>
                          <a:cs typeface="Arial" pitchFamily="34" charset="0"/>
                        </a:rPr>
                        <a:t>EOT-R</a:t>
                      </a:r>
                    </a:p>
                    <a:p>
                      <a:pPr algn="l"/>
                      <a:r>
                        <a:rPr lang="en-US" sz="2400" b="1" dirty="0" smtClean="0">
                          <a:ln>
                            <a:solidFill>
                              <a:srgbClr val="7030A0"/>
                            </a:solidFill>
                          </a:ln>
                          <a:solidFill>
                            <a:srgbClr val="0070C0"/>
                          </a:solidFill>
                          <a:latin typeface="Arial" pitchFamily="34" charset="0"/>
                          <a:cs typeface="Arial" pitchFamily="34" charset="0"/>
                        </a:rPr>
                        <a:t>Therapy</a:t>
                      </a:r>
                      <a:r>
                        <a:rPr lang="en-US" sz="2400" b="1" baseline="0" dirty="0" smtClean="0">
                          <a:ln>
                            <a:solidFill>
                              <a:srgbClr val="7030A0"/>
                            </a:solidFill>
                          </a:ln>
                          <a:solidFill>
                            <a:srgbClr val="0070C0"/>
                          </a:solidFill>
                          <a:latin typeface="Arial" pitchFamily="34" charset="0"/>
                          <a:cs typeface="Arial" pitchFamily="34" charset="0"/>
                        </a:rPr>
                        <a:t> must resume by this day at  same RUG</a:t>
                      </a:r>
                    </a:p>
                    <a:p>
                      <a:pPr algn="l"/>
                      <a:r>
                        <a:rPr lang="en-US" sz="2400" b="1" baseline="0" dirty="0" smtClean="0">
                          <a:ln>
                            <a:solidFill>
                              <a:srgbClr val="7030A0"/>
                            </a:solidFill>
                          </a:ln>
                          <a:solidFill>
                            <a:schemeClr val="accent6">
                              <a:lumMod val="75000"/>
                            </a:schemeClr>
                          </a:solidFill>
                          <a:latin typeface="Arial" pitchFamily="34" charset="0"/>
                          <a:cs typeface="Arial" pitchFamily="34" charset="0"/>
                        </a:rPr>
                        <a:t>Day 5</a:t>
                      </a:r>
                      <a:endParaRPr lang="en-US" sz="2400" b="1" dirty="0">
                        <a:ln>
                          <a:solidFill>
                            <a:srgbClr val="7030A0"/>
                          </a:solidFill>
                        </a:ln>
                        <a:solidFill>
                          <a:schemeClr val="accent6">
                            <a:lumMod val="7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12 </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13</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14 </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6082">
                <a:tc>
                  <a:txBody>
                    <a:bodyPr/>
                    <a:lstStyle/>
                    <a:p>
                      <a:pPr algn="l"/>
                      <a:r>
                        <a:rPr lang="en-US" sz="2400" b="1" dirty="0" smtClean="0">
                          <a:latin typeface="Arial" pitchFamily="34" charset="0"/>
                          <a:cs typeface="Arial" pitchFamily="34" charset="0"/>
                        </a:rPr>
                        <a:t>15</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16</a:t>
                      </a:r>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17</a:t>
                      </a:r>
                    </a:p>
                    <a:p>
                      <a:pPr algn="l"/>
                      <a:r>
                        <a:rPr lang="en-US" sz="2400" b="1" baseline="0" dirty="0" smtClean="0">
                          <a:latin typeface="Arial" pitchFamily="34" charset="0"/>
                          <a:cs typeface="Arial" pitchFamily="34" charset="0"/>
                        </a:rPr>
                        <a:t>  </a:t>
                      </a:r>
                      <a:endParaRPr lang="en-US" sz="2400" b="1" dirty="0">
                        <a:solidFill>
                          <a:srgbClr val="FF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solidFill>
                            <a:schemeClr val="tx2"/>
                          </a:solidFill>
                          <a:latin typeface="Arial" pitchFamily="34" charset="0"/>
                          <a:cs typeface="Arial" pitchFamily="34" charset="0"/>
                        </a:rPr>
                        <a:t>18</a:t>
                      </a:r>
                      <a:r>
                        <a:rPr lang="en-US" sz="2400" b="1" dirty="0" smtClean="0">
                          <a:solidFill>
                            <a:srgbClr val="FF0000"/>
                          </a:solidFill>
                          <a:latin typeface="Arial" pitchFamily="34" charset="0"/>
                          <a:cs typeface="Arial" pitchFamily="34" charset="0"/>
                        </a:rPr>
                        <a:t> </a:t>
                      </a:r>
                      <a:endParaRPr lang="en-US" sz="24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19</a:t>
                      </a:r>
                      <a:endParaRPr lang="en-US" sz="2400" b="1" baseline="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20</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400" b="1" dirty="0" smtClean="0">
                          <a:latin typeface="Arial" pitchFamily="34" charset="0"/>
                          <a:cs typeface="Arial" pitchFamily="34" charset="0"/>
                        </a:rPr>
                        <a:t>21</a:t>
                      </a:r>
                    </a:p>
                    <a:p>
                      <a:pPr algn="l"/>
                      <a:endParaRPr lang="en-US" sz="2400" b="1" dirty="0">
                        <a:solidFill>
                          <a:srgbClr val="0070C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609600" y="26116"/>
            <a:ext cx="8229600" cy="523220"/>
          </a:xfrm>
          <a:prstGeom prst="rect">
            <a:avLst/>
          </a:prstGeom>
          <a:noFill/>
        </p:spPr>
        <p:txBody>
          <a:bodyPr wrap="square" rtlCol="0">
            <a:spAutoFit/>
          </a:bodyPr>
          <a:lstStyle/>
          <a:p>
            <a:pPr algn="ctr"/>
            <a:r>
              <a:rPr lang="en-US" sz="2800" b="1" dirty="0" smtClean="0">
                <a:latin typeface="Arial Narrow" pitchFamily="34" charset="0"/>
              </a:rPr>
              <a:t>End of Therapy OMRA with Resumption - EOT-R</a:t>
            </a:r>
            <a:endParaRPr lang="en-US" sz="2800" b="1" dirty="0">
              <a:latin typeface="Arial Narrow" pitchFamily="34" charset="0"/>
            </a:endParaRPr>
          </a:p>
        </p:txBody>
      </p:sp>
    </p:spTree>
    <p:extLst>
      <p:ext uri="{BB962C8B-B14F-4D97-AF65-F5344CB8AC3E}">
        <p14:creationId xmlns:p14="http://schemas.microsoft.com/office/powerpoint/2010/main" val="210202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85800"/>
          </a:xfrm>
        </p:spPr>
        <p:txBody>
          <a:bodyPr>
            <a:normAutofit/>
          </a:bodyPr>
          <a:lstStyle/>
          <a:p>
            <a:r>
              <a:rPr lang="en-US" sz="3600" dirty="0" smtClean="0"/>
              <a:t>Continued</a:t>
            </a:r>
            <a:endParaRPr lang="en-US" sz="3600" dirty="0"/>
          </a:p>
        </p:txBody>
      </p:sp>
      <p:sp>
        <p:nvSpPr>
          <p:cNvPr id="3" name="Content Placeholder 2"/>
          <p:cNvSpPr>
            <a:spLocks noGrp="1"/>
          </p:cNvSpPr>
          <p:nvPr>
            <p:ph sz="quarter" idx="1"/>
          </p:nvPr>
        </p:nvSpPr>
        <p:spPr>
          <a:xfrm>
            <a:off x="228600" y="609600"/>
            <a:ext cx="8915400" cy="6096000"/>
          </a:xfrm>
        </p:spPr>
        <p:txBody>
          <a:bodyPr>
            <a:normAutofit fontScale="25000" lnSpcReduction="20000"/>
          </a:bodyPr>
          <a:lstStyle/>
          <a:p>
            <a:r>
              <a:rPr lang="en-US" sz="8000" dirty="0" smtClean="0">
                <a:solidFill>
                  <a:srgbClr val="FF0000"/>
                </a:solidFill>
              </a:rPr>
              <a:t>Staff </a:t>
            </a:r>
            <a:r>
              <a:rPr lang="en-US" sz="8000" dirty="0">
                <a:solidFill>
                  <a:srgbClr val="FF0000"/>
                </a:solidFill>
              </a:rPr>
              <a:t>with QIES user IDs continue to use the same QIES user IDs </a:t>
            </a:r>
          </a:p>
          <a:p>
            <a:r>
              <a:rPr lang="en-US" sz="8000" dirty="0">
                <a:solidFill>
                  <a:srgbClr val="FF0000"/>
                </a:solidFill>
              </a:rPr>
              <a:t>Staff who worked for the previous owner </a:t>
            </a:r>
            <a:r>
              <a:rPr lang="en-US" sz="8000" b="1" dirty="0">
                <a:solidFill>
                  <a:srgbClr val="FF0000"/>
                </a:solidFill>
              </a:rPr>
              <a:t>cannot </a:t>
            </a:r>
            <a:r>
              <a:rPr lang="en-US" sz="8000" dirty="0">
                <a:solidFill>
                  <a:srgbClr val="FF0000"/>
                </a:solidFill>
              </a:rPr>
              <a:t>use their previous QIES user IDs to submit assessments for the new owner as this is now a new facility. They </a:t>
            </a:r>
            <a:r>
              <a:rPr lang="en-US" sz="8000" b="1" dirty="0">
                <a:solidFill>
                  <a:srgbClr val="FF0000"/>
                </a:solidFill>
              </a:rPr>
              <a:t>must </a:t>
            </a:r>
            <a:r>
              <a:rPr lang="en-US" sz="8000" dirty="0">
                <a:solidFill>
                  <a:srgbClr val="FF0000"/>
                </a:solidFill>
              </a:rPr>
              <a:t>register for new user IDs for the new facility. </a:t>
            </a:r>
            <a:r>
              <a:rPr lang="en-US" sz="8000" dirty="0" smtClean="0"/>
              <a:t>Page 2-5</a:t>
            </a:r>
          </a:p>
          <a:p>
            <a:endParaRPr lang="en-US" sz="8000" dirty="0"/>
          </a:p>
          <a:p>
            <a:r>
              <a:rPr lang="en-US" sz="8000" dirty="0"/>
              <a:t>A SCSA is required to be performed when a terminally ill resident enrolls in a hospice program (</a:t>
            </a:r>
            <a:r>
              <a:rPr lang="en-US" sz="8000" dirty="0">
                <a:solidFill>
                  <a:srgbClr val="FF0000"/>
                </a:solidFill>
              </a:rPr>
              <a:t>Medicare-certified or State-licensed hospice provider) or changes hospice providers</a:t>
            </a:r>
            <a:r>
              <a:rPr lang="en-US" sz="8000" dirty="0"/>
              <a:t> and remains a resident at the nursing home. </a:t>
            </a:r>
            <a:r>
              <a:rPr lang="en-US" sz="8000" dirty="0" smtClean="0"/>
              <a:t>Page 2-21</a:t>
            </a:r>
          </a:p>
          <a:p>
            <a:r>
              <a:rPr lang="en-US" sz="8000" dirty="0">
                <a:solidFill>
                  <a:srgbClr val="FF0000"/>
                </a:solidFill>
              </a:rPr>
              <a:t>In cases where the last day of the Medicare Part A benefit (the date used to code A2400C on the MDS) is prior to Day 7 of the COT observation period, then no COT OMRA is required. If the date listed in A2400C is on or after Day 7 of the COT observation period, then a COT OMRA would be required if all other conditions are met. </a:t>
            </a:r>
          </a:p>
          <a:p>
            <a:r>
              <a:rPr lang="en-US" sz="8000" dirty="0">
                <a:solidFill>
                  <a:srgbClr val="FF0000"/>
                </a:solidFill>
              </a:rPr>
              <a:t>Finally, in cases where the date used to code A2400C is equal to the date used to code A2000—that is, cases where the discharge from Medicare Part A is the same day as the discharge from the facility—and this date is on or prior to Day 7 of the COT observation period, then no COT OMRA is required. Facilities may choose to combine the COT OMRA with the Discharge assessment under the rules outlined for such combination in this chapter. </a:t>
            </a:r>
            <a:r>
              <a:rPr lang="en-US" sz="8000" dirty="0" smtClean="0"/>
              <a:t>Page 2-52</a:t>
            </a:r>
            <a:endParaRPr lang="en-US" sz="8000" dirty="0"/>
          </a:p>
          <a:p>
            <a:pPr marL="0" indent="0">
              <a:buNone/>
            </a:pPr>
            <a:endParaRPr lang="en-US" sz="8000" dirty="0"/>
          </a:p>
          <a:p>
            <a:endParaRPr lang="en-US" sz="8000" dirty="0"/>
          </a:p>
          <a:p>
            <a:endParaRPr lang="en-US" dirty="0" smtClean="0"/>
          </a:p>
          <a:p>
            <a:endParaRPr lang="en-US" dirty="0" smtClean="0">
              <a:solidFill>
                <a:srgbClr val="FF0000"/>
              </a:solidFill>
            </a:endParaRPr>
          </a:p>
          <a:p>
            <a:pPr marL="1143000" lvl="4" indent="0">
              <a:buNone/>
            </a:pPr>
            <a:r>
              <a:rPr lang="en-US" dirty="0">
                <a:solidFill>
                  <a:srgbClr val="FF0000"/>
                </a:solidFill>
              </a:rPr>
              <a:t>	</a:t>
            </a:r>
            <a:r>
              <a:rPr lang="en-US" dirty="0" smtClean="0">
                <a:solidFill>
                  <a:srgbClr val="FF0000"/>
                </a:solidFill>
              </a:rPr>
              <a:t>					</a:t>
            </a:r>
            <a:endParaRPr lang="en-US" dirty="0" smtClean="0"/>
          </a:p>
          <a:p>
            <a:pPr marL="0" indent="0">
              <a:buNone/>
            </a:pPr>
            <a:r>
              <a:rPr lang="en-US" dirty="0" smtClean="0"/>
              <a:t> </a:t>
            </a:r>
            <a:endParaRPr lang="en-US" dirty="0"/>
          </a:p>
          <a:p>
            <a:endParaRPr lang="en-US" dirty="0" smtClean="0"/>
          </a:p>
          <a:p>
            <a:pPr marL="0" indent="0">
              <a:buNone/>
            </a:pPr>
            <a:r>
              <a:rPr lang="en-US" dirty="0"/>
              <a:t>	</a:t>
            </a:r>
            <a:r>
              <a:rPr lang="en-US" dirty="0" smtClean="0"/>
              <a:t>					</a:t>
            </a:r>
            <a:endParaRPr lang="en-US" dirty="0"/>
          </a:p>
          <a:p>
            <a:endParaRPr lang="en-US" dirty="0"/>
          </a:p>
        </p:txBody>
      </p:sp>
    </p:spTree>
    <p:extLst>
      <p:ext uri="{BB962C8B-B14F-4D97-AF65-F5344CB8AC3E}">
        <p14:creationId xmlns:p14="http://schemas.microsoft.com/office/powerpoint/2010/main" val="5738193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371600"/>
          </a:xfrm>
        </p:spPr>
        <p:txBody>
          <a:bodyPr>
            <a:normAutofit/>
          </a:bodyPr>
          <a:lstStyle/>
          <a:p>
            <a:r>
              <a:rPr lang="en-US" dirty="0" smtClean="0"/>
              <a:t>Change of Therapy (COT) OMRA</a:t>
            </a:r>
            <a:br>
              <a:rPr lang="en-US" dirty="0" smtClean="0"/>
            </a:br>
            <a:r>
              <a:rPr lang="en-US" dirty="0" smtClean="0"/>
              <a:t>A0310C=4 </a:t>
            </a:r>
            <a:endParaRPr lang="en-US" dirty="0"/>
          </a:p>
        </p:txBody>
      </p:sp>
      <p:sp>
        <p:nvSpPr>
          <p:cNvPr id="3" name="Content Placeholder 2"/>
          <p:cNvSpPr>
            <a:spLocks noGrp="1"/>
          </p:cNvSpPr>
          <p:nvPr>
            <p:ph sz="quarter" idx="1"/>
          </p:nvPr>
        </p:nvSpPr>
        <p:spPr>
          <a:xfrm>
            <a:off x="228600" y="1600200"/>
            <a:ext cx="8915400" cy="5105400"/>
          </a:xfrm>
        </p:spPr>
        <p:txBody>
          <a:bodyPr>
            <a:normAutofit fontScale="92500" lnSpcReduction="20000"/>
          </a:bodyPr>
          <a:lstStyle/>
          <a:p>
            <a:r>
              <a:rPr lang="en-US" b="1" dirty="0" smtClean="0"/>
              <a:t>Completion required when </a:t>
            </a:r>
          </a:p>
          <a:p>
            <a:pPr lvl="1"/>
            <a:r>
              <a:rPr lang="en-US" b="1" dirty="0" smtClean="0"/>
              <a:t>Resident receiving any amount of skilled therapy</a:t>
            </a:r>
            <a:endParaRPr lang="en-US" b="1" dirty="0"/>
          </a:p>
          <a:p>
            <a:pPr lvl="1"/>
            <a:r>
              <a:rPr lang="en-US" b="1" dirty="0" smtClean="0"/>
              <a:t>Therapy       or        to extent current RUG no</a:t>
            </a:r>
          </a:p>
          <a:p>
            <a:pPr marL="319087" lvl="1" indent="0">
              <a:buNone/>
            </a:pPr>
            <a:r>
              <a:rPr lang="en-US" b="1" dirty="0" smtClean="0"/>
              <a:t>   longer accurate to reflect RUGs</a:t>
            </a:r>
          </a:p>
          <a:p>
            <a:pPr marL="319087" lvl="1" indent="0">
              <a:buNone/>
            </a:pPr>
            <a:r>
              <a:rPr lang="en-US" b="1" dirty="0" smtClean="0"/>
              <a:t>   classification or  payment.</a:t>
            </a:r>
          </a:p>
          <a:p>
            <a:pPr lvl="1"/>
            <a:endParaRPr lang="en-US" b="1" dirty="0" smtClean="0"/>
          </a:p>
          <a:p>
            <a:r>
              <a:rPr lang="en-US" b="1" dirty="0" smtClean="0"/>
              <a:t>Change       or      </a:t>
            </a:r>
            <a:endParaRPr lang="en-US" b="1" dirty="0"/>
          </a:p>
          <a:p>
            <a:pPr lvl="1"/>
            <a:r>
              <a:rPr lang="en-US" b="1" dirty="0" smtClean="0"/>
              <a:t>Reimbursable therapy minutes (RTM)</a:t>
            </a:r>
            <a:endParaRPr lang="en-US" b="1" dirty="0"/>
          </a:p>
          <a:p>
            <a:pPr lvl="1"/>
            <a:r>
              <a:rPr lang="en-US" b="1" dirty="0"/>
              <a:t>Days of therapy</a:t>
            </a:r>
          </a:p>
          <a:p>
            <a:pPr lvl="1"/>
            <a:r>
              <a:rPr lang="en-US" b="1" dirty="0"/>
              <a:t>Number of disciplines </a:t>
            </a:r>
          </a:p>
          <a:p>
            <a:pPr marL="0" indent="0">
              <a:buNone/>
            </a:pPr>
            <a:r>
              <a:rPr lang="en-US" b="1" dirty="0" smtClean="0"/>
              <a:t>  </a:t>
            </a:r>
          </a:p>
        </p:txBody>
      </p:sp>
      <p:sp>
        <p:nvSpPr>
          <p:cNvPr id="4" name="Up Arrow 3"/>
          <p:cNvSpPr/>
          <p:nvPr/>
        </p:nvSpPr>
        <p:spPr>
          <a:xfrm>
            <a:off x="2540143" y="2720649"/>
            <a:ext cx="484632" cy="495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614435" y="275734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2126633" y="4419600"/>
            <a:ext cx="484632" cy="495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1874" y="4422673"/>
            <a:ext cx="511847" cy="500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63793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85800"/>
          </a:xfrm>
        </p:spPr>
        <p:txBody>
          <a:bodyPr>
            <a:normAutofit fontScale="90000"/>
          </a:bodyPr>
          <a:lstStyle/>
          <a:p>
            <a:r>
              <a:rPr lang="en-US" dirty="0" smtClean="0"/>
              <a:t>Change of Therapy </a:t>
            </a:r>
            <a:endParaRPr lang="en-US" dirty="0"/>
          </a:p>
        </p:txBody>
      </p:sp>
      <p:sp>
        <p:nvSpPr>
          <p:cNvPr id="3" name="Content Placeholder 2"/>
          <p:cNvSpPr>
            <a:spLocks noGrp="1"/>
          </p:cNvSpPr>
          <p:nvPr>
            <p:ph sz="quarter" idx="1"/>
          </p:nvPr>
        </p:nvSpPr>
        <p:spPr>
          <a:xfrm>
            <a:off x="152400" y="609600"/>
            <a:ext cx="8991600" cy="6248400"/>
          </a:xfrm>
        </p:spPr>
        <p:txBody>
          <a:bodyPr>
            <a:noAutofit/>
          </a:bodyPr>
          <a:lstStyle/>
          <a:p>
            <a:r>
              <a:rPr lang="en-US" sz="2800" dirty="0" smtClean="0"/>
              <a:t>Observation Period: 7 successive days with 7</a:t>
            </a:r>
            <a:r>
              <a:rPr lang="en-US" sz="2800" baseline="30000" dirty="0" smtClean="0"/>
              <a:t>th</a:t>
            </a:r>
            <a:r>
              <a:rPr lang="en-US" sz="2800" dirty="0" smtClean="0"/>
              <a:t> day being ARD if COT required </a:t>
            </a:r>
          </a:p>
          <a:p>
            <a:r>
              <a:rPr lang="en-US" sz="2800" dirty="0" smtClean="0"/>
              <a:t>Observation Period Situations</a:t>
            </a:r>
          </a:p>
          <a:p>
            <a:pPr lvl="1"/>
            <a:r>
              <a:rPr lang="en-US" sz="2800" dirty="0" smtClean="0"/>
              <a:t>1</a:t>
            </a:r>
            <a:r>
              <a:rPr lang="en-US" sz="2800" dirty="0"/>
              <a:t>. Day 1 of </a:t>
            </a:r>
            <a:r>
              <a:rPr lang="en-US" sz="2800" dirty="0" smtClean="0"/>
              <a:t>Observation </a:t>
            </a:r>
            <a:r>
              <a:rPr lang="en-US" sz="2800" dirty="0"/>
              <a:t>P</a:t>
            </a:r>
            <a:r>
              <a:rPr lang="en-US" sz="2800" dirty="0" smtClean="0"/>
              <a:t>eriod </a:t>
            </a:r>
            <a:r>
              <a:rPr lang="en-US" sz="2800" dirty="0"/>
              <a:t>starts the </a:t>
            </a:r>
            <a:r>
              <a:rPr lang="en-US" sz="2800" dirty="0" smtClean="0"/>
              <a:t>first day after the </a:t>
            </a:r>
            <a:r>
              <a:rPr lang="en-US" sz="2800" dirty="0"/>
              <a:t>ARD of most recent </a:t>
            </a:r>
            <a:r>
              <a:rPr lang="en-US" sz="2800" dirty="0" smtClean="0"/>
              <a:t>Scheduled </a:t>
            </a:r>
            <a:r>
              <a:rPr lang="en-US" sz="2800" dirty="0"/>
              <a:t>or </a:t>
            </a:r>
            <a:r>
              <a:rPr lang="en-US" sz="2800" dirty="0" smtClean="0"/>
              <a:t>Unscheduled </a:t>
            </a:r>
            <a:r>
              <a:rPr lang="en-US" sz="2800" dirty="0"/>
              <a:t>PPS assessment</a:t>
            </a:r>
          </a:p>
          <a:p>
            <a:pPr lvl="3"/>
            <a:r>
              <a:rPr lang="en-US" sz="2400" dirty="0"/>
              <a:t>Ex. 30 day PPS </a:t>
            </a:r>
            <a:r>
              <a:rPr lang="en-US" sz="2400" dirty="0" smtClean="0"/>
              <a:t>assessment. Observation Period is Day 31 through Day 37. If COT required, ARD must be set for Day 37. Day 38 is first day of next Observation Period.</a:t>
            </a:r>
            <a:endParaRPr lang="en-US" sz="2400" dirty="0"/>
          </a:p>
          <a:p>
            <a:pPr lvl="1"/>
            <a:r>
              <a:rPr lang="en-US" sz="2800" dirty="0"/>
              <a:t>2. If last assessment was EOT with EOT-R,</a:t>
            </a:r>
          </a:p>
          <a:p>
            <a:pPr marL="564197" lvl="2" indent="0">
              <a:buNone/>
            </a:pPr>
            <a:r>
              <a:rPr lang="en-US" dirty="0"/>
              <a:t> </a:t>
            </a:r>
            <a:r>
              <a:rPr lang="en-US" dirty="0" smtClean="0"/>
              <a:t>Day </a:t>
            </a:r>
            <a:r>
              <a:rPr lang="en-US" dirty="0"/>
              <a:t>1 of </a:t>
            </a:r>
            <a:r>
              <a:rPr lang="en-US" dirty="0" smtClean="0"/>
              <a:t>Observation Period </a:t>
            </a:r>
            <a:r>
              <a:rPr lang="en-US" dirty="0"/>
              <a:t>is the day therapy</a:t>
            </a:r>
          </a:p>
          <a:p>
            <a:pPr marL="564197" lvl="2" indent="0">
              <a:buNone/>
            </a:pPr>
            <a:r>
              <a:rPr lang="en-US" dirty="0"/>
              <a:t> </a:t>
            </a:r>
            <a:r>
              <a:rPr lang="en-US" dirty="0" smtClean="0"/>
              <a:t>resumed </a:t>
            </a:r>
            <a:r>
              <a:rPr lang="en-US" dirty="0"/>
              <a:t>(O0450B)</a:t>
            </a:r>
          </a:p>
          <a:p>
            <a:pPr lvl="3"/>
            <a:r>
              <a:rPr lang="en-US" sz="2400" dirty="0"/>
              <a:t>Ex. Therapy resumed Day 40, </a:t>
            </a:r>
            <a:r>
              <a:rPr lang="en-US" sz="2400" dirty="0" smtClean="0"/>
              <a:t>Observation Period is Day 40-47. If COT required, ARD must be set for Day 47.</a:t>
            </a:r>
            <a:endParaRPr lang="en-US" sz="2400" dirty="0"/>
          </a:p>
          <a:p>
            <a:endParaRPr lang="en-US" sz="2800" dirty="0"/>
          </a:p>
          <a:p>
            <a:endParaRPr lang="en-US" sz="2800" dirty="0" smtClean="0"/>
          </a:p>
        </p:txBody>
      </p:sp>
    </p:spTree>
    <p:extLst>
      <p:ext uri="{BB962C8B-B14F-4D97-AF65-F5344CB8AC3E}">
        <p14:creationId xmlns:p14="http://schemas.microsoft.com/office/powerpoint/2010/main" val="13653304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a:bodyPr>
          <a:lstStyle/>
          <a:p>
            <a:r>
              <a:rPr lang="en-US" sz="2800" dirty="0" smtClean="0"/>
              <a:t>COT continued</a:t>
            </a:r>
            <a:endParaRPr lang="en-US" sz="2800" dirty="0"/>
          </a:p>
        </p:txBody>
      </p:sp>
      <p:sp>
        <p:nvSpPr>
          <p:cNvPr id="3" name="Content Placeholder 2"/>
          <p:cNvSpPr>
            <a:spLocks noGrp="1"/>
          </p:cNvSpPr>
          <p:nvPr>
            <p:ph sz="quarter" idx="1"/>
          </p:nvPr>
        </p:nvSpPr>
        <p:spPr>
          <a:xfrm>
            <a:off x="228600" y="1066800"/>
            <a:ext cx="8915400" cy="5638800"/>
          </a:xfrm>
        </p:spPr>
        <p:txBody>
          <a:bodyPr>
            <a:normAutofit/>
          </a:bodyPr>
          <a:lstStyle/>
          <a:p>
            <a:endParaRPr lang="en-US" sz="1800" dirty="0" smtClean="0"/>
          </a:p>
          <a:p>
            <a:endParaRPr lang="en-US" sz="1800" dirty="0"/>
          </a:p>
          <a:p>
            <a:r>
              <a:rPr lang="en-US" sz="1800" dirty="0" smtClean="0"/>
              <a:t>The </a:t>
            </a:r>
            <a:r>
              <a:rPr lang="en-US" sz="1800" dirty="0" smtClean="0"/>
              <a:t>COT OMRA may be completed when a resident is not currently classified into a RUG-IV therapy group, but only if </a:t>
            </a:r>
            <a:r>
              <a:rPr lang="en-US" sz="1800" u="sng" dirty="0" smtClean="0"/>
              <a:t>both of the following conditions are met:</a:t>
            </a:r>
          </a:p>
          <a:p>
            <a:pPr marL="0" indent="0">
              <a:buNone/>
            </a:pPr>
            <a:r>
              <a:rPr lang="en-US" sz="1800" dirty="0" smtClean="0"/>
              <a:t>	1. Resident has been classified into a RUG-IV therapy group on a prior assessment during the resident’s current Medicare Part A stay, </a:t>
            </a:r>
            <a:r>
              <a:rPr lang="en-US" sz="1800" b="1" dirty="0" smtClean="0"/>
              <a:t>and</a:t>
            </a:r>
          </a:p>
          <a:p>
            <a:pPr marL="0" indent="0">
              <a:buNone/>
            </a:pPr>
            <a:r>
              <a:rPr lang="en-US" sz="1800" b="1" dirty="0"/>
              <a:t>	</a:t>
            </a:r>
            <a:r>
              <a:rPr lang="en-US" sz="1800" dirty="0" smtClean="0"/>
              <a:t>2. No discontinuation of therapy services (planned or unplanned) occurred between Day 1 of COT observation period for the COT that classified them into their current non-therapy RUG-IV group and ARD of the COT that reclassified them into a RUG-IV therapy group.</a:t>
            </a:r>
          </a:p>
          <a:p>
            <a:pPr marL="0" indent="0">
              <a:buNone/>
            </a:pPr>
            <a:r>
              <a:rPr lang="en-US" sz="1800" dirty="0"/>
              <a:t>	</a:t>
            </a:r>
            <a:r>
              <a:rPr lang="en-US" sz="1800" dirty="0" smtClean="0"/>
              <a:t>---- Example: Mr. T classified as a RUA on his 30 day assessment with ARD as Day 30 of his stay. On Day 37, therapy found he did </a:t>
            </a:r>
            <a:r>
              <a:rPr lang="en-US" sz="1800" dirty="0" smtClean="0"/>
              <a:t>receive </a:t>
            </a:r>
            <a:r>
              <a:rPr lang="en-US" sz="1800" dirty="0" smtClean="0"/>
              <a:t>the number of therapy minutes to qualify for this RUG, he only received therapy on 4 distinct calendar days, which makes it impossible for him to qualify for RUA and he would not qualify for a therapy RUG group. </a:t>
            </a:r>
            <a:r>
              <a:rPr lang="en-US" sz="1800" dirty="0" smtClean="0"/>
              <a:t>The COT done on day 37 qualified him for LB1. His </a:t>
            </a:r>
            <a:r>
              <a:rPr lang="en-US" sz="1800" dirty="0" smtClean="0"/>
              <a:t>rehab regime continued throughout this time period. The </a:t>
            </a:r>
            <a:r>
              <a:rPr lang="en-US" sz="1800" dirty="0" smtClean="0"/>
              <a:t>COT for day 44 qualified him for RUA.</a:t>
            </a:r>
            <a:endParaRPr lang="en-US" sz="1800" dirty="0"/>
          </a:p>
        </p:txBody>
      </p:sp>
    </p:spTree>
    <p:extLst>
      <p:ext uri="{BB962C8B-B14F-4D97-AF65-F5344CB8AC3E}">
        <p14:creationId xmlns:p14="http://schemas.microsoft.com/office/powerpoint/2010/main" val="22282281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a:bodyPr>
          <a:lstStyle/>
          <a:p>
            <a:r>
              <a:rPr lang="en-US" dirty="0" smtClean="0"/>
              <a:t>Change of Therapy (COT)</a:t>
            </a:r>
            <a:endParaRPr lang="en-US" dirty="0"/>
          </a:p>
        </p:txBody>
      </p:sp>
      <p:sp>
        <p:nvSpPr>
          <p:cNvPr id="3" name="Content Placeholder 2"/>
          <p:cNvSpPr>
            <a:spLocks noGrp="1"/>
          </p:cNvSpPr>
          <p:nvPr>
            <p:ph sz="quarter" idx="1"/>
          </p:nvPr>
        </p:nvSpPr>
        <p:spPr>
          <a:xfrm>
            <a:off x="152400" y="990600"/>
            <a:ext cx="8915400" cy="5867400"/>
          </a:xfrm>
        </p:spPr>
        <p:txBody>
          <a:bodyPr>
            <a:noAutofit/>
          </a:bodyPr>
          <a:lstStyle/>
          <a:p>
            <a:r>
              <a:rPr lang="en-US" sz="2800" dirty="0" smtClean="0"/>
              <a:t>If </a:t>
            </a:r>
            <a:r>
              <a:rPr lang="en-US" sz="2800" dirty="0"/>
              <a:t>Day 7 of </a:t>
            </a:r>
            <a:r>
              <a:rPr lang="en-US" sz="2800" dirty="0" smtClean="0"/>
              <a:t>COT </a:t>
            </a:r>
            <a:r>
              <a:rPr lang="en-US" sz="2800" dirty="0"/>
              <a:t>observation period falls within the ARD window of a scheduled PPS </a:t>
            </a:r>
            <a:r>
              <a:rPr lang="en-US" sz="2800" dirty="0" smtClean="0"/>
              <a:t>Assessment </a:t>
            </a:r>
          </a:p>
          <a:p>
            <a:pPr lvl="1"/>
            <a:r>
              <a:rPr lang="en-US" sz="2800" dirty="0" smtClean="0"/>
              <a:t>SNF </a:t>
            </a:r>
            <a:r>
              <a:rPr lang="en-US" sz="2800" u="sng" dirty="0"/>
              <a:t>may </a:t>
            </a:r>
            <a:r>
              <a:rPr lang="en-US" sz="2800" u="sng" dirty="0" smtClean="0"/>
              <a:t>choose</a:t>
            </a:r>
          </a:p>
          <a:p>
            <a:pPr lvl="2"/>
            <a:r>
              <a:rPr lang="en-US" dirty="0" smtClean="0"/>
              <a:t>1. to </a:t>
            </a:r>
            <a:r>
              <a:rPr lang="en-US" dirty="0"/>
              <a:t>complete </a:t>
            </a:r>
            <a:r>
              <a:rPr lang="en-US" dirty="0" smtClean="0"/>
              <a:t> scheduled  PPS </a:t>
            </a:r>
            <a:r>
              <a:rPr lang="en-US" dirty="0"/>
              <a:t>Assessment </a:t>
            </a:r>
            <a:r>
              <a:rPr lang="en-US" u="sng" dirty="0" smtClean="0"/>
              <a:t>alone</a:t>
            </a:r>
            <a:r>
              <a:rPr lang="en-US" dirty="0" smtClean="0"/>
              <a:t> on or prior to Day 7 of COT observation period  </a:t>
            </a:r>
            <a:r>
              <a:rPr lang="en-US" b="1" dirty="0" smtClean="0"/>
              <a:t>OR</a:t>
            </a:r>
          </a:p>
          <a:p>
            <a:pPr lvl="2"/>
            <a:r>
              <a:rPr lang="en-US" dirty="0" smtClean="0"/>
              <a:t>2. to combine the COT OMRA &amp; scheduled assessment</a:t>
            </a:r>
          </a:p>
          <a:p>
            <a:pPr lvl="1"/>
            <a:r>
              <a:rPr lang="en-US" sz="2800" dirty="0" smtClean="0"/>
              <a:t>When combine, COT observation period reset to 7 days following scheduled PPS assessment ARD</a:t>
            </a:r>
          </a:p>
          <a:p>
            <a:pPr marL="0" indent="0">
              <a:buNone/>
            </a:pPr>
            <a:endParaRPr lang="en-US" sz="2400" dirty="0"/>
          </a:p>
          <a:p>
            <a:pPr lvl="1"/>
            <a:endParaRPr lang="en-US" sz="2800" dirty="0"/>
          </a:p>
          <a:p>
            <a:pPr marL="319087" lvl="1" indent="0">
              <a:buNone/>
            </a:pPr>
            <a:endParaRPr lang="en-US" sz="2800" dirty="0"/>
          </a:p>
          <a:p>
            <a:endParaRPr lang="en-US" sz="2800" dirty="0"/>
          </a:p>
        </p:txBody>
      </p:sp>
    </p:spTree>
    <p:extLst>
      <p:ext uri="{BB962C8B-B14F-4D97-AF65-F5344CB8AC3E}">
        <p14:creationId xmlns:p14="http://schemas.microsoft.com/office/powerpoint/2010/main" val="12531774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62000"/>
          </a:xfrm>
        </p:spPr>
        <p:txBody>
          <a:bodyPr>
            <a:normAutofit/>
          </a:bodyPr>
          <a:lstStyle/>
          <a:p>
            <a:r>
              <a:rPr lang="en-US" dirty="0" smtClean="0"/>
              <a:t>Combining Assessments</a:t>
            </a:r>
            <a:endParaRPr lang="en-US" dirty="0"/>
          </a:p>
        </p:txBody>
      </p:sp>
      <p:sp>
        <p:nvSpPr>
          <p:cNvPr id="4" name="Content Placeholder 3"/>
          <p:cNvSpPr>
            <a:spLocks noGrp="1"/>
          </p:cNvSpPr>
          <p:nvPr>
            <p:ph sz="quarter" idx="1"/>
          </p:nvPr>
        </p:nvSpPr>
        <p:spPr>
          <a:xfrm>
            <a:off x="202443" y="609600"/>
            <a:ext cx="8915400" cy="6019800"/>
          </a:xfrm>
        </p:spPr>
        <p:txBody>
          <a:bodyPr>
            <a:normAutofit fontScale="85000" lnSpcReduction="20000"/>
          </a:bodyPr>
          <a:lstStyle/>
          <a:p>
            <a:r>
              <a:rPr lang="en-US" sz="2800" b="1" dirty="0" smtClean="0"/>
              <a:t>Can not</a:t>
            </a:r>
            <a:r>
              <a:rPr lang="en-US" sz="2800" dirty="0" smtClean="0"/>
              <a:t> combine:</a:t>
            </a:r>
          </a:p>
          <a:p>
            <a:pPr lvl="1"/>
            <a:r>
              <a:rPr lang="en-US" sz="2800" dirty="0" smtClean="0"/>
              <a:t>2 OBRA scheduled assessments</a:t>
            </a:r>
          </a:p>
          <a:p>
            <a:pPr lvl="1"/>
            <a:r>
              <a:rPr lang="en-US" sz="2800" dirty="0" smtClean="0"/>
              <a:t>2 PPS scheduled assessments</a:t>
            </a:r>
          </a:p>
          <a:p>
            <a:pPr lvl="1"/>
            <a:endParaRPr lang="en-US" sz="2800" dirty="0" smtClean="0"/>
          </a:p>
          <a:p>
            <a:r>
              <a:rPr lang="en-US" sz="2800" b="1" dirty="0" smtClean="0"/>
              <a:t>May</a:t>
            </a:r>
            <a:r>
              <a:rPr lang="en-US" sz="2800" dirty="0" smtClean="0"/>
              <a:t> combine assessments if ARD meets requirements for assessments</a:t>
            </a:r>
          </a:p>
          <a:p>
            <a:pPr lvl="1"/>
            <a:r>
              <a:rPr lang="en-US" sz="2800" dirty="0" smtClean="0"/>
              <a:t>OBRA and PPS </a:t>
            </a:r>
          </a:p>
          <a:p>
            <a:pPr lvl="1"/>
            <a:r>
              <a:rPr lang="en-US" sz="2800" dirty="0"/>
              <a:t>Scheduled PPS </a:t>
            </a:r>
            <a:r>
              <a:rPr lang="en-US" sz="2800" dirty="0" smtClean="0"/>
              <a:t>and Unscheduled </a:t>
            </a:r>
            <a:r>
              <a:rPr lang="en-US" sz="2800" dirty="0"/>
              <a:t>PPS </a:t>
            </a:r>
          </a:p>
          <a:p>
            <a:pPr lvl="1"/>
            <a:r>
              <a:rPr lang="en-US" sz="2800" dirty="0" smtClean="0"/>
              <a:t>Unscheduled PPS </a:t>
            </a:r>
            <a:endParaRPr lang="en-US" sz="2800" dirty="0"/>
          </a:p>
          <a:p>
            <a:pPr lvl="1"/>
            <a:r>
              <a:rPr lang="en-US" sz="2800" dirty="0" smtClean="0"/>
              <a:t>Discharge Assessments with OBRA, Scheduled and Unscheduled PPS</a:t>
            </a:r>
            <a:endParaRPr lang="en-US" sz="2800" dirty="0"/>
          </a:p>
          <a:p>
            <a:pPr lvl="1"/>
            <a:endParaRPr lang="en-US" sz="2800" dirty="0" smtClean="0"/>
          </a:p>
          <a:p>
            <a:r>
              <a:rPr lang="en-US" sz="2800" b="1" dirty="0" smtClean="0"/>
              <a:t>If an unscheduled PPS assessment (</a:t>
            </a:r>
            <a:r>
              <a:rPr lang="en-US" sz="2800" dirty="0" smtClean="0"/>
              <a:t>OMRA</a:t>
            </a:r>
            <a:r>
              <a:rPr lang="en-US" sz="2800" dirty="0"/>
              <a:t>, SCSA, SCPA, SWB CCA) </a:t>
            </a:r>
            <a:r>
              <a:rPr lang="en-US" sz="2800" b="1" dirty="0" smtClean="0"/>
              <a:t>is required in the assessment window (</a:t>
            </a:r>
            <a:r>
              <a:rPr lang="en-US" sz="2800" b="1" dirty="0"/>
              <a:t>including grace days) </a:t>
            </a:r>
            <a:r>
              <a:rPr lang="en-US" sz="2800" b="1" dirty="0" smtClean="0"/>
              <a:t>of scheduled PPS assessment that has not yet been performed</a:t>
            </a:r>
            <a:r>
              <a:rPr lang="en-US" sz="2800" dirty="0" smtClean="0"/>
              <a:t>, </a:t>
            </a:r>
            <a:r>
              <a:rPr lang="en-US" sz="2800" b="1" dirty="0" smtClean="0"/>
              <a:t>the assessments must be combined. ARD must be set for ARD of unscheduled assessment. </a:t>
            </a:r>
            <a:endParaRPr lang="en-US" b="1"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Assessment Hint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 Determine allowable dates for ARD Window of Assessment #1</a:t>
            </a:r>
          </a:p>
          <a:p>
            <a:pPr marL="0" indent="0">
              <a:buNone/>
            </a:pPr>
            <a:endParaRPr lang="en-US" dirty="0" smtClean="0"/>
          </a:p>
          <a:p>
            <a:r>
              <a:rPr lang="en-US" dirty="0" smtClean="0"/>
              <a:t>2. Determine allowable dates for ARD Window of Assessment #2</a:t>
            </a:r>
          </a:p>
          <a:p>
            <a:pPr marL="0" indent="0">
              <a:buNone/>
            </a:pPr>
            <a:endParaRPr lang="en-US" dirty="0"/>
          </a:p>
          <a:p>
            <a:r>
              <a:rPr lang="en-US" dirty="0" smtClean="0"/>
              <a:t>3. Select an overlapping ARD Window date</a:t>
            </a:r>
          </a:p>
          <a:p>
            <a:endParaRPr lang="en-US" dirty="0"/>
          </a:p>
          <a:p>
            <a:r>
              <a:rPr lang="en-US" dirty="0" smtClean="0"/>
              <a:t>4.  Always determine effect on RUGS Classification and associated payment prior to combining assessments.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9785875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a:t>I</a:t>
            </a:r>
            <a:r>
              <a:rPr lang="en-US" dirty="0" smtClean="0"/>
              <a:t>’ll take the next few minutes to answer any questions you might have</a:t>
            </a:r>
            <a:endParaRPr lang="en-US" dirty="0"/>
          </a:p>
        </p:txBody>
      </p:sp>
    </p:spTree>
    <p:extLst>
      <p:ext uri="{BB962C8B-B14F-4D97-AF65-F5344CB8AC3E}">
        <p14:creationId xmlns:p14="http://schemas.microsoft.com/office/powerpoint/2010/main" val="3563708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Please contact me anytime </a:t>
            </a:r>
          </a:p>
          <a:p>
            <a:endParaRPr lang="en-US" dirty="0"/>
          </a:p>
          <a:p>
            <a:pPr marL="0" indent="0">
              <a:buNone/>
            </a:pPr>
            <a:endParaRPr lang="en-US" dirty="0" smtClean="0"/>
          </a:p>
          <a:p>
            <a:pPr marL="0" indent="0">
              <a:buNone/>
            </a:pPr>
            <a:endParaRPr lang="en-US" dirty="0"/>
          </a:p>
          <a:p>
            <a:pPr marL="0" indent="0" algn="ctr">
              <a:buNone/>
            </a:pPr>
            <a:r>
              <a:rPr lang="en-US" dirty="0" smtClean="0"/>
              <a:t>Shirley L. Boltz, RN</a:t>
            </a:r>
          </a:p>
          <a:p>
            <a:pPr marL="0" indent="0" algn="ctr">
              <a:buNone/>
            </a:pPr>
            <a:r>
              <a:rPr lang="en-US" dirty="0" smtClean="0"/>
              <a:t>RAI/Education Coordinator</a:t>
            </a:r>
          </a:p>
          <a:p>
            <a:pPr marL="0" indent="0" algn="ctr">
              <a:buNone/>
            </a:pPr>
            <a:r>
              <a:rPr lang="en-US" dirty="0" smtClean="0"/>
              <a:t>785-296-1282</a:t>
            </a:r>
          </a:p>
          <a:p>
            <a:pPr marL="0" indent="0" algn="ctr">
              <a:buNone/>
            </a:pPr>
            <a:r>
              <a:rPr lang="en-US" dirty="0" smtClean="0">
                <a:hlinkClick r:id="rId2"/>
              </a:rPr>
              <a:t>shirley.boltz@kdads.ks.gov</a:t>
            </a:r>
            <a:r>
              <a:rPr lang="en-US" dirty="0" smtClean="0"/>
              <a:t> </a:t>
            </a:r>
          </a:p>
          <a:p>
            <a:pPr marL="0" indent="0" algn="ctr">
              <a:buNone/>
            </a:pPr>
            <a:endParaRPr lang="en-US" dirty="0"/>
          </a:p>
          <a:p>
            <a:endParaRPr lang="en-US" dirty="0"/>
          </a:p>
        </p:txBody>
      </p:sp>
    </p:spTree>
    <p:extLst>
      <p:ext uri="{BB962C8B-B14F-4D97-AF65-F5344CB8AC3E}">
        <p14:creationId xmlns:p14="http://schemas.microsoft.com/office/powerpoint/2010/main" val="348688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143000"/>
          </a:xfrm>
        </p:spPr>
        <p:txBody>
          <a:bodyPr>
            <a:noAutofit/>
          </a:bodyPr>
          <a:lstStyle/>
          <a:p>
            <a:r>
              <a:rPr lang="en-US" sz="3200" dirty="0" smtClean="0"/>
              <a:t>Look Back Period &amp; ARD</a:t>
            </a:r>
            <a:br>
              <a:rPr lang="en-US" sz="3200" dirty="0" smtClean="0"/>
            </a:br>
            <a:endParaRPr lang="en-US" sz="3200" dirty="0"/>
          </a:p>
        </p:txBody>
      </p:sp>
      <p:sp>
        <p:nvSpPr>
          <p:cNvPr id="4" name="Content Placeholder 3"/>
          <p:cNvSpPr>
            <a:spLocks noGrp="1"/>
          </p:cNvSpPr>
          <p:nvPr>
            <p:ph sz="quarter" idx="1"/>
          </p:nvPr>
        </p:nvSpPr>
        <p:spPr>
          <a:xfrm>
            <a:off x="76200" y="533400"/>
            <a:ext cx="9067800" cy="6324600"/>
          </a:xfrm>
        </p:spPr>
        <p:txBody>
          <a:bodyPr>
            <a:normAutofit fontScale="32500" lnSpcReduction="20000"/>
          </a:bodyPr>
          <a:lstStyle/>
          <a:p>
            <a:r>
              <a:rPr lang="en-US" sz="11200" b="1" dirty="0" smtClean="0"/>
              <a:t>Observation (Look Back) Period </a:t>
            </a:r>
            <a:endParaRPr lang="en-US" sz="11200" dirty="0" smtClean="0"/>
          </a:p>
          <a:p>
            <a:pPr lvl="1"/>
            <a:r>
              <a:rPr lang="en-US" sz="11200" dirty="0" smtClean="0"/>
              <a:t>Time period over which resident’s status captured</a:t>
            </a:r>
          </a:p>
          <a:p>
            <a:pPr lvl="1"/>
            <a:r>
              <a:rPr lang="en-US" sz="11200" dirty="0" smtClean="0"/>
              <a:t>Item-specific</a:t>
            </a:r>
          </a:p>
          <a:p>
            <a:r>
              <a:rPr lang="en-US" sz="11200" b="1" dirty="0" smtClean="0"/>
              <a:t>Assessment Reference Date (ARD) </a:t>
            </a:r>
            <a:endParaRPr lang="en-US" sz="11200" dirty="0" smtClean="0"/>
          </a:p>
          <a:p>
            <a:pPr lvl="1"/>
            <a:r>
              <a:rPr lang="en-US" sz="11200" dirty="0" smtClean="0"/>
              <a:t>Last day of observation (look back) period-11:59 PM</a:t>
            </a:r>
          </a:p>
          <a:p>
            <a:pPr lvl="1"/>
            <a:r>
              <a:rPr lang="en-US" sz="11200" dirty="0" smtClean="0"/>
              <a:t>Must set ARD on MDS Item Set or software within required timeframe of assessment being completed</a:t>
            </a:r>
          </a:p>
          <a:p>
            <a:pPr lvl="1"/>
            <a:r>
              <a:rPr lang="en-US" sz="11200" dirty="0"/>
              <a:t>OBRA  &amp; Scheduled PPS Assessment scheduling </a:t>
            </a:r>
            <a:r>
              <a:rPr lang="en-US" sz="11200" b="1" u="sng" dirty="0" smtClean="0"/>
              <a:t>ARD </a:t>
            </a:r>
            <a:r>
              <a:rPr lang="en-US" sz="11200" b="1" u="sng" dirty="0"/>
              <a:t>to ARD</a:t>
            </a:r>
          </a:p>
          <a:p>
            <a:pPr marL="319087" lvl="1" indent="0">
              <a:buNone/>
            </a:pPr>
            <a:r>
              <a:rPr lang="en-US" sz="11200" dirty="0" smtClean="0"/>
              <a:t> </a:t>
            </a:r>
          </a:p>
          <a:p>
            <a:pPr marL="349250" lvl="1" indent="0">
              <a:buNone/>
            </a:pPr>
            <a:endParaRPr lang="en-US" sz="9600"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a:t>
            </a:r>
            <a:endParaRPr lang="en-US" dirty="0"/>
          </a:p>
        </p:txBody>
      </p:sp>
      <p:sp>
        <p:nvSpPr>
          <p:cNvPr id="3" name="Content Placeholder 2"/>
          <p:cNvSpPr>
            <a:spLocks noGrp="1"/>
          </p:cNvSpPr>
          <p:nvPr>
            <p:ph sz="quarter" idx="1"/>
          </p:nvPr>
        </p:nvSpPr>
        <p:spPr/>
        <p:txBody>
          <a:bodyPr/>
          <a:lstStyle/>
          <a:p>
            <a:r>
              <a:rPr lang="en-US" dirty="0" smtClean="0"/>
              <a:t>Person enters or re-enters facility</a:t>
            </a:r>
          </a:p>
          <a:p>
            <a:pPr lvl="1"/>
            <a:r>
              <a:rPr lang="en-US" dirty="0" smtClean="0"/>
              <a:t>Admission</a:t>
            </a:r>
          </a:p>
          <a:p>
            <a:pPr lvl="1"/>
            <a:r>
              <a:rPr lang="en-US" dirty="0" smtClean="0"/>
              <a:t>Reentry</a:t>
            </a:r>
          </a:p>
          <a:p>
            <a:pPr lvl="1"/>
            <a:endParaRPr lang="en-US" dirty="0"/>
          </a:p>
          <a:p>
            <a:endParaRPr lang="en-US" dirty="0"/>
          </a:p>
        </p:txBody>
      </p:sp>
    </p:spTree>
    <p:extLst>
      <p:ext uri="{BB962C8B-B14F-4D97-AF65-F5344CB8AC3E}">
        <p14:creationId xmlns:p14="http://schemas.microsoft.com/office/powerpoint/2010/main" val="2011699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of Absence</a:t>
            </a:r>
            <a:endParaRPr lang="en-US" dirty="0"/>
          </a:p>
        </p:txBody>
      </p:sp>
      <p:sp>
        <p:nvSpPr>
          <p:cNvPr id="3" name="Content Placeholder 2"/>
          <p:cNvSpPr>
            <a:spLocks noGrp="1"/>
          </p:cNvSpPr>
          <p:nvPr>
            <p:ph sz="quarter" idx="1"/>
          </p:nvPr>
        </p:nvSpPr>
        <p:spPr/>
        <p:txBody>
          <a:bodyPr/>
          <a:lstStyle/>
          <a:p>
            <a:r>
              <a:rPr lang="en-US" dirty="0"/>
              <a:t>Temporary home visit of at least one </a:t>
            </a:r>
            <a:r>
              <a:rPr lang="en-US" dirty="0" smtClean="0"/>
              <a:t>night </a:t>
            </a:r>
          </a:p>
          <a:p>
            <a:endParaRPr lang="en-US" dirty="0"/>
          </a:p>
          <a:p>
            <a:r>
              <a:rPr lang="en-US" dirty="0"/>
              <a:t>Therapeutic leave of at least one </a:t>
            </a:r>
            <a:r>
              <a:rPr lang="en-US" dirty="0" smtClean="0"/>
              <a:t>night </a:t>
            </a:r>
          </a:p>
          <a:p>
            <a:endParaRPr lang="en-US" dirty="0"/>
          </a:p>
          <a:p>
            <a:r>
              <a:rPr lang="en-US" dirty="0"/>
              <a:t>Hospital observation stay less than 24 hours and the hospital does not admit the patient. </a:t>
            </a:r>
            <a:endParaRPr lang="en-US" dirty="0" smtClean="0"/>
          </a:p>
          <a:p>
            <a:endParaRPr lang="en-US" dirty="0"/>
          </a:p>
          <a:p>
            <a:endParaRPr lang="en-US" dirty="0"/>
          </a:p>
        </p:txBody>
      </p:sp>
    </p:spTree>
    <p:extLst>
      <p:ext uri="{BB962C8B-B14F-4D97-AF65-F5344CB8AC3E}">
        <p14:creationId xmlns:p14="http://schemas.microsoft.com/office/powerpoint/2010/main" val="503753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914400" y="273051"/>
            <a:ext cx="7772400" cy="869950"/>
          </a:xfrm>
        </p:spPr>
        <p:txBody>
          <a:bodyPr/>
          <a:lstStyle/>
          <a:p>
            <a:r>
              <a:rPr lang="en-US" dirty="0" smtClean="0"/>
              <a:t>Discharges</a:t>
            </a:r>
            <a:endParaRPr lang="en-US" dirty="0"/>
          </a:p>
        </p:txBody>
      </p:sp>
      <p:sp>
        <p:nvSpPr>
          <p:cNvPr id="9" name="Text Placeholder 2"/>
          <p:cNvSpPr>
            <a:spLocks noGrp="1"/>
          </p:cNvSpPr>
          <p:nvPr>
            <p:ph type="body" idx="1"/>
          </p:nvPr>
        </p:nvSpPr>
        <p:spPr>
          <a:xfrm>
            <a:off x="914400" y="1219200"/>
            <a:ext cx="3733800" cy="990600"/>
          </a:xfrm>
          <a:ln>
            <a:solidFill>
              <a:schemeClr val="tx1"/>
            </a:solidFill>
          </a:ln>
        </p:spPr>
        <p:txBody>
          <a:bodyPr/>
          <a:lstStyle/>
          <a:p>
            <a:pPr algn="ctr"/>
            <a:r>
              <a:rPr lang="en-US" sz="3200" dirty="0" smtClean="0">
                <a:latin typeface="Arial" pitchFamily="34" charset="0"/>
                <a:cs typeface="Arial" pitchFamily="34" charset="0"/>
              </a:rPr>
              <a:t>Discharge Return Not Anticipated</a:t>
            </a:r>
            <a:endParaRPr lang="en-US" sz="3200" dirty="0">
              <a:latin typeface="Arial" pitchFamily="34" charset="0"/>
              <a:cs typeface="Arial" pitchFamily="34" charset="0"/>
            </a:endParaRPr>
          </a:p>
        </p:txBody>
      </p:sp>
      <p:sp>
        <p:nvSpPr>
          <p:cNvPr id="10" name="Text Placeholder 3"/>
          <p:cNvSpPr>
            <a:spLocks noGrp="1"/>
          </p:cNvSpPr>
          <p:nvPr>
            <p:ph type="body" sz="half" idx="3"/>
          </p:nvPr>
        </p:nvSpPr>
        <p:spPr>
          <a:xfrm>
            <a:off x="4953000" y="1219200"/>
            <a:ext cx="3810000" cy="990600"/>
          </a:xfrm>
          <a:ln>
            <a:solidFill>
              <a:schemeClr val="tx1"/>
            </a:solidFill>
          </a:ln>
        </p:spPr>
        <p:txBody>
          <a:bodyPr/>
          <a:lstStyle/>
          <a:p>
            <a:pPr algn="ctr"/>
            <a:r>
              <a:rPr lang="en-US" sz="3200" dirty="0" smtClean="0">
                <a:latin typeface="Arial" pitchFamily="34" charset="0"/>
                <a:cs typeface="Arial" pitchFamily="34" charset="0"/>
              </a:rPr>
              <a:t>Discharge Return Anticipated</a:t>
            </a:r>
            <a:endParaRPr lang="en-US" sz="3200" dirty="0">
              <a:latin typeface="Arial" pitchFamily="34" charset="0"/>
              <a:cs typeface="Arial" pitchFamily="34" charset="0"/>
            </a:endParaRPr>
          </a:p>
        </p:txBody>
      </p:sp>
      <p:sp>
        <p:nvSpPr>
          <p:cNvPr id="11" name="Content Placeholder 5"/>
          <p:cNvSpPr>
            <a:spLocks noGrp="1"/>
          </p:cNvSpPr>
          <p:nvPr>
            <p:ph sz="half" idx="2"/>
          </p:nvPr>
        </p:nvSpPr>
        <p:spPr>
          <a:xfrm>
            <a:off x="914400" y="2286000"/>
            <a:ext cx="3733800" cy="2247900"/>
          </a:xfrm>
          <a:solidFill>
            <a:schemeClr val="bg1"/>
          </a:solidFill>
          <a:ln>
            <a:solidFill>
              <a:schemeClr val="tx1"/>
            </a:solidFill>
          </a:ln>
        </p:spPr>
        <p:txBody>
          <a:bodyPr>
            <a:normAutofit/>
          </a:bodyPr>
          <a:lstStyle/>
          <a:p>
            <a:r>
              <a:rPr lang="en-US" dirty="0" smtClean="0"/>
              <a:t>DRNA</a:t>
            </a:r>
          </a:p>
          <a:p>
            <a:r>
              <a:rPr lang="en-US" dirty="0" smtClean="0"/>
              <a:t>Discharged &amp; </a:t>
            </a:r>
            <a:r>
              <a:rPr lang="en-US" b="1" u="sng" dirty="0" smtClean="0"/>
              <a:t>not</a:t>
            </a:r>
            <a:r>
              <a:rPr lang="en-US" dirty="0" smtClean="0"/>
              <a:t> expected to return within 30 days</a:t>
            </a:r>
            <a:endParaRPr lang="en-US" dirty="0"/>
          </a:p>
        </p:txBody>
      </p:sp>
      <p:sp>
        <p:nvSpPr>
          <p:cNvPr id="12" name="Content Placeholder 6"/>
          <p:cNvSpPr>
            <a:spLocks noGrp="1"/>
          </p:cNvSpPr>
          <p:nvPr>
            <p:ph sz="half" idx="4"/>
          </p:nvPr>
        </p:nvSpPr>
        <p:spPr>
          <a:xfrm>
            <a:off x="4953000" y="2286000"/>
            <a:ext cx="3810000" cy="2209800"/>
          </a:xfrm>
          <a:ln>
            <a:solidFill>
              <a:schemeClr val="tx1"/>
            </a:solidFill>
          </a:ln>
        </p:spPr>
        <p:txBody>
          <a:bodyPr>
            <a:noAutofit/>
          </a:bodyPr>
          <a:lstStyle/>
          <a:p>
            <a:r>
              <a:rPr lang="en-US" dirty="0" smtClean="0"/>
              <a:t>DRA</a:t>
            </a:r>
          </a:p>
          <a:p>
            <a:r>
              <a:rPr lang="en-US" dirty="0" smtClean="0"/>
              <a:t>Discharged &amp; expected to return within 30 days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0519" y="4343401"/>
            <a:ext cx="2133600" cy="2240767"/>
          </a:xfrm>
          <a:prstGeom prst="rect">
            <a:avLst/>
          </a:prstGeom>
        </p:spPr>
      </p:pic>
      <p:sp>
        <p:nvSpPr>
          <p:cNvPr id="3" name="TextBox 2"/>
          <p:cNvSpPr txBox="1"/>
          <p:nvPr/>
        </p:nvSpPr>
        <p:spPr>
          <a:xfrm>
            <a:off x="510655" y="4499941"/>
            <a:ext cx="2082621" cy="707886"/>
          </a:xfrm>
          <a:prstGeom prst="rect">
            <a:avLst/>
          </a:prstGeom>
          <a:noFill/>
        </p:spPr>
        <p:txBody>
          <a:bodyPr wrap="none" rtlCol="0">
            <a:spAutoFit/>
          </a:bodyPr>
          <a:lstStyle/>
          <a:p>
            <a:r>
              <a:rPr lang="en-US" sz="2000" b="1" dirty="0" smtClean="0"/>
              <a:t>Out of here ---</a:t>
            </a:r>
          </a:p>
          <a:p>
            <a:r>
              <a:rPr lang="en-US" sz="2000" b="1" dirty="0" smtClean="0"/>
              <a:t>Not coming bac</a:t>
            </a:r>
            <a:r>
              <a:rPr lang="en-US" b="1" dirty="0" smtClean="0"/>
              <a:t>k!</a:t>
            </a:r>
            <a:endParaRPr lang="en-US" b="1" dirty="0"/>
          </a:p>
        </p:txBody>
      </p:sp>
    </p:spTree>
    <p:extLst>
      <p:ext uri="{BB962C8B-B14F-4D97-AF65-F5344CB8AC3E}">
        <p14:creationId xmlns:p14="http://schemas.microsoft.com/office/powerpoint/2010/main" val="7683097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3627</Words>
  <Application>Microsoft Office PowerPoint</Application>
  <PresentationFormat>On-screen Show (4:3)</PresentationFormat>
  <Paragraphs>702</Paragraphs>
  <Slides>57</Slides>
  <Notes>50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Equity</vt:lpstr>
      <vt:lpstr>Chapter 2:  Assessments Types         &amp; Scheduling  January 12, 2016 1-3PM</vt:lpstr>
      <vt:lpstr>Objectives</vt:lpstr>
      <vt:lpstr>10-1-2015 Changes</vt:lpstr>
      <vt:lpstr>Continued</vt:lpstr>
      <vt:lpstr>Continued</vt:lpstr>
      <vt:lpstr>Look Back Period &amp; ARD </vt:lpstr>
      <vt:lpstr>Entry </vt:lpstr>
      <vt:lpstr>Leave of Absence</vt:lpstr>
      <vt:lpstr>Discharges</vt:lpstr>
      <vt:lpstr> Entry and Discharge Reporting Assessments &amp; Tracking Records A0310F, G </vt:lpstr>
      <vt:lpstr>Page 2-38</vt:lpstr>
      <vt:lpstr> Tracking Records   Discharge Assessments</vt:lpstr>
      <vt:lpstr>Entry Tracking Record (A310F=01)  Completion: Entry Date + 7 days Cannot combine with any assessment</vt:lpstr>
      <vt:lpstr>Entry Tracking Record Admission or Reentry??</vt:lpstr>
      <vt:lpstr>  Death in Facility Tracking (A0310F=12)  </vt:lpstr>
      <vt:lpstr>Discharge Assessments</vt:lpstr>
      <vt:lpstr>   Discharge (A0310G) 1. Planned or  2. Unplanned </vt:lpstr>
      <vt:lpstr>Assessments OBRA – A0310A</vt:lpstr>
      <vt:lpstr>OBRA Assessments (A0310A) </vt:lpstr>
      <vt:lpstr>Comprehensive Assessments  Admission (A0310A=01)  </vt:lpstr>
      <vt:lpstr>Comprehensive Assessments  Admission Cont.</vt:lpstr>
      <vt:lpstr>Admission Assessment – Scenario </vt:lpstr>
      <vt:lpstr>Comprehensive Assessments Annual  (A0310=03)  </vt:lpstr>
      <vt:lpstr>Comprehensive Assessments Significant Change in Status Assessment (SCSA) (A0310=04) </vt:lpstr>
      <vt:lpstr> Comprehensive Assessments SCSA  cont.</vt:lpstr>
      <vt:lpstr>Comprehensive Assessments SCSA cont.</vt:lpstr>
      <vt:lpstr>Scenario – Significant Change </vt:lpstr>
      <vt:lpstr>Non-Comprehensive Assessments Quarterly (A0310=02)</vt:lpstr>
      <vt:lpstr>OBRA Assessments </vt:lpstr>
      <vt:lpstr>OBRA Assessments </vt:lpstr>
      <vt:lpstr>Correction of OBRA Assessments</vt:lpstr>
      <vt:lpstr>           Assessments -PPS Medicare (A0310B, C)   </vt:lpstr>
      <vt:lpstr>PPS Assessments A0310B Nursing Home/ Swing Beds</vt:lpstr>
      <vt:lpstr>PPS Scheduled Assessments  Medicare Part A Stay </vt:lpstr>
      <vt:lpstr>               MEDICARE PPS ASSESSMENTS</vt:lpstr>
      <vt:lpstr>PPS Scheduled Assessments </vt:lpstr>
      <vt:lpstr>PPS Unscheduled Assessments Changes and Corrections A0310B=07, A0310D</vt:lpstr>
      <vt:lpstr>SCSA – Payment   Resident on Medicare Part A</vt:lpstr>
      <vt:lpstr>PPS Unscheduled Assessments Therapy  A0310B=07, A0310C</vt:lpstr>
      <vt:lpstr>Start of Therapy (SOT OMRA) A0310C=1 </vt:lpstr>
      <vt:lpstr>PowerPoint Presentation</vt:lpstr>
      <vt:lpstr>         End of Therapy (EOT OMRA) A0310C=2 </vt:lpstr>
      <vt:lpstr>         End of Therapy (EOT OMRA) A0310C=2 </vt:lpstr>
      <vt:lpstr>EOT OMRA –  Example 2 </vt:lpstr>
      <vt:lpstr>EOT OMRA  Info cont. </vt:lpstr>
      <vt:lpstr>PowerPoint Presentation</vt:lpstr>
      <vt:lpstr>EOT OMRA Completed D/T 3 Consecutive Missed Days  &amp; Therapy Resumed </vt:lpstr>
      <vt:lpstr>EOT OMRA Completed D/T 3 Consecutive Missed Days  &amp; Therapy resumed EOT-R</vt:lpstr>
      <vt:lpstr>PowerPoint Presentation</vt:lpstr>
      <vt:lpstr>Change of Therapy (COT) OMRA A0310C=4 </vt:lpstr>
      <vt:lpstr>Change of Therapy </vt:lpstr>
      <vt:lpstr>COT continued</vt:lpstr>
      <vt:lpstr>Change of Therapy (COT)</vt:lpstr>
      <vt:lpstr>Combining Assessments</vt:lpstr>
      <vt:lpstr>Combining Assessment Hint</vt:lpstr>
      <vt:lpstr>Questions?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2013-08-28T03:30:38Z</dcterms:created>
  <dcterms:modified xsi:type="dcterms:W3CDTF">2015-11-04T15:31:45Z</dcterms:modified>
</cp:coreProperties>
</file>