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376" r:id="rId5"/>
    <p:sldId id="390" r:id="rId6"/>
    <p:sldId id="377" r:id="rId7"/>
    <p:sldId id="378" r:id="rId8"/>
    <p:sldId id="379" r:id="rId9"/>
    <p:sldId id="380" r:id="rId10"/>
    <p:sldId id="387" r:id="rId11"/>
    <p:sldId id="388" r:id="rId12"/>
    <p:sldId id="381" r:id="rId13"/>
    <p:sldId id="389" r:id="rId14"/>
    <p:sldId id="382" r:id="rId15"/>
    <p:sldId id="385" r:id="rId16"/>
    <p:sldId id="386" r:id="rId17"/>
    <p:sldId id="383" r:id="rId18"/>
    <p:sldId id="3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517F92-EF96-1FF0-1DD6-2CE5E56ED9FB}" name="Veronica Peralta-Torres" initials="VP" userId="S::vperaltatorres@wittobriens.com::42698f03-c971-4beb-8aac-24f9a49f559d" providerId="AD"/>
  <p188:author id="{D29A9E9E-31B7-8AF0-9B82-31EAADD4A629}" name="Sandra HestandPuett [KDADS]" initials="SH[" userId="S::Sandra.HestandPuett@dcf.ks.gov::291254de-a4d9-4ceb-a687-5015ac7f0db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0FAA45-F239-9BF9-658B-16F3D5CC735B}" v="95" dt="2022-03-11T22:54:15.474"/>
    <p1510:client id="{497E9B26-10AC-8C1E-87DA-75A6F04EB2AA}" v="56" dt="2022-03-17T00:14:43.710"/>
    <p1510:client id="{4A6B4699-0571-7D89-9483-E4E216452800}" v="4" dt="2022-03-11T22:34:45.432"/>
    <p1510:client id="{53F5D441-2A66-2F3D-DFFD-A2F26EB7611E}" v="159" dt="2022-03-14T17:26:37.138"/>
    <p1510:client id="{5EA92D3C-4F06-DF60-CFCA-891002D121D1}" v="138" dt="2022-03-16T23:38:16.655"/>
    <p1510:client id="{6D72D75A-6BDB-171B-A57E-CBCD7543C4DF}" v="306" dt="2022-03-17T20:01:19.975"/>
    <p1510:client id="{8C7C1E53-72DB-3AFC-2F2A-4040295BB675}" v="793" dt="2022-03-17T23:02:13.616"/>
    <p1510:client id="{A3CA234F-2760-E16E-7707-5C23E6B1F766}" v="2401" dt="2022-03-11T21:58:33.104"/>
    <p1510:client id="{C4CE65B5-A10A-5E45-0996-5DBBD9CD769A}" v="146" dt="2022-03-14T17:26:51.717"/>
    <p1510:client id="{E8BD2990-CD0A-C094-5814-051EE1A03848}" v="262" dt="2022-03-18T16:08:34.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28" autoAdjust="0"/>
  </p:normalViewPr>
  <p:slideViewPr>
    <p:cSldViewPr snapToGrid="0">
      <p:cViewPr>
        <p:scale>
          <a:sx n="100" d="100"/>
          <a:sy n="100" d="100"/>
        </p:scale>
        <p:origin x="9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2E176-7B9A-483A-BA83-2769F57EBEAD}" type="datetimeFigureOut">
              <a:rPr lang="en-US" smtClean="0"/>
              <a:t>3/21/2022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71645-CDC2-4E73-9BC5-3C1FC592A47E}" type="slidenum">
              <a:rPr lang="en-US" smtClean="0"/>
              <a:t>‹#›</a:t>
            </a:fld>
            <a:endParaRPr lang="en-US"/>
          </a:p>
        </p:txBody>
      </p:sp>
    </p:spTree>
    <p:extLst>
      <p:ext uri="{BB962C8B-B14F-4D97-AF65-F5344CB8AC3E}">
        <p14:creationId xmlns:p14="http://schemas.microsoft.com/office/powerpoint/2010/main" val="105438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Hello, my name is Veronica Peralta-Torres I am the Sr. Grant Management Specialist with Witt O'Brien's. We are fortunate enough to be supporting the Kansas Dept for Aging and Disability Services, with the implementation of </a:t>
            </a:r>
            <a:r>
              <a:rPr lang="en-US" i="1" dirty="0"/>
              <a:t>Section 9817 of the American Rescue Plan Act of 2021 (ARP)</a:t>
            </a:r>
            <a:r>
              <a:rPr lang="en-US" dirty="0"/>
              <a:t>. Kansas Department of Aging and Disability Services (KDADS) allocates up to $51 million for the Workforce Incentive Program, which we will be going over. This presentation will be recorded for future refence. </a:t>
            </a:r>
          </a:p>
        </p:txBody>
      </p:sp>
      <p:sp>
        <p:nvSpPr>
          <p:cNvPr id="4" name="Slide Number Placeholder 3"/>
          <p:cNvSpPr>
            <a:spLocks noGrp="1"/>
          </p:cNvSpPr>
          <p:nvPr>
            <p:ph type="sldNum" sz="quarter" idx="5"/>
          </p:nvPr>
        </p:nvSpPr>
        <p:spPr/>
        <p:txBody>
          <a:bodyPr/>
          <a:lstStyle/>
          <a:p>
            <a:fld id="{A62955FD-0658-4295-B62A-AC86017A7025}" type="slidenum">
              <a:rPr lang="en-US" smtClean="0"/>
              <a:t>1</a:t>
            </a:fld>
            <a:endParaRPr lang="en-US"/>
          </a:p>
        </p:txBody>
      </p:sp>
    </p:spTree>
    <p:extLst>
      <p:ext uri="{BB962C8B-B14F-4D97-AF65-F5344CB8AC3E}">
        <p14:creationId xmlns:p14="http://schemas.microsoft.com/office/powerpoint/2010/main" val="338615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of this presentation is to inform providers about the Workforce Incentive Program, requirements, and what you need to know to apply for funding.</a:t>
            </a:r>
          </a:p>
          <a:p>
            <a:r>
              <a:rPr lang="en-US" dirty="0"/>
              <a:t>The presentation has been designed to go over the program with:</a:t>
            </a:r>
            <a:endParaRPr lang="en-US" dirty="0">
              <a:cs typeface="Calibri"/>
            </a:endParaRPr>
          </a:p>
          <a:p>
            <a:endParaRPr lang="en-US" dirty="0">
              <a:cs typeface="Calibri"/>
            </a:endParaRPr>
          </a:p>
          <a:p>
            <a:r>
              <a:rPr lang="en-US" dirty="0">
                <a:cs typeface="Calibri"/>
              </a:rPr>
              <a:t>During the presentation please write down your questions, we will go over your questions at the end of the presentation. </a:t>
            </a:r>
          </a:p>
        </p:txBody>
      </p:sp>
      <p:sp>
        <p:nvSpPr>
          <p:cNvPr id="4" name="Slide Number Placeholder 3"/>
          <p:cNvSpPr>
            <a:spLocks noGrp="1"/>
          </p:cNvSpPr>
          <p:nvPr>
            <p:ph type="sldNum" sz="quarter" idx="5"/>
          </p:nvPr>
        </p:nvSpPr>
        <p:spPr/>
        <p:txBody>
          <a:bodyPr/>
          <a:lstStyle/>
          <a:p>
            <a:fld id="{A62955FD-0658-4295-B62A-AC86017A7025}" type="slidenum">
              <a:rPr lang="en-US" smtClean="0"/>
              <a:t>2</a:t>
            </a:fld>
            <a:endParaRPr lang="en-US"/>
          </a:p>
        </p:txBody>
      </p:sp>
    </p:spTree>
    <p:extLst>
      <p:ext uri="{BB962C8B-B14F-4D97-AF65-F5344CB8AC3E}">
        <p14:creationId xmlns:p14="http://schemas.microsoft.com/office/powerpoint/2010/main" val="351002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2955FD-0658-4295-B62A-AC86017A7025}" type="slidenum">
              <a:rPr lang="en-US" smtClean="0"/>
              <a:t>3</a:t>
            </a:fld>
            <a:endParaRPr lang="en-US"/>
          </a:p>
        </p:txBody>
      </p:sp>
    </p:spTree>
    <p:extLst>
      <p:ext uri="{BB962C8B-B14F-4D97-AF65-F5344CB8AC3E}">
        <p14:creationId xmlns:p14="http://schemas.microsoft.com/office/powerpoint/2010/main" val="2310655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2955FD-0658-4295-B62A-AC86017A7025}" type="slidenum">
              <a:rPr lang="en-US" smtClean="0"/>
              <a:t>4</a:t>
            </a:fld>
            <a:endParaRPr lang="en-US"/>
          </a:p>
        </p:txBody>
      </p:sp>
    </p:spTree>
    <p:extLst>
      <p:ext uri="{BB962C8B-B14F-4D97-AF65-F5344CB8AC3E}">
        <p14:creationId xmlns:p14="http://schemas.microsoft.com/office/powerpoint/2010/main" val="3212013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NOTE: Applications may be disqualified if they are missing fundamental elements (e.g., unanswered questions; inadequately answered questions).  </a:t>
            </a:r>
          </a:p>
          <a:p>
            <a:endParaRPr lang="en-US" dirty="0">
              <a:cs typeface="Calibri"/>
            </a:endParaRPr>
          </a:p>
        </p:txBody>
      </p:sp>
      <p:sp>
        <p:nvSpPr>
          <p:cNvPr id="4" name="Slide Number Placeholder 3"/>
          <p:cNvSpPr>
            <a:spLocks noGrp="1"/>
          </p:cNvSpPr>
          <p:nvPr>
            <p:ph type="sldNum" sz="quarter" idx="5"/>
          </p:nvPr>
        </p:nvSpPr>
        <p:spPr/>
        <p:txBody>
          <a:bodyPr/>
          <a:lstStyle/>
          <a:p>
            <a:fld id="{DD471645-CDC2-4E73-9BC5-3C1FC592A47E}" type="slidenum">
              <a:rPr lang="en-US" smtClean="0"/>
              <a:t>9</a:t>
            </a:fld>
            <a:endParaRPr lang="en-US"/>
          </a:p>
        </p:txBody>
      </p:sp>
    </p:spTree>
    <p:extLst>
      <p:ext uri="{BB962C8B-B14F-4D97-AF65-F5344CB8AC3E}">
        <p14:creationId xmlns:p14="http://schemas.microsoft.com/office/powerpoint/2010/main" val="1707401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Workforce Incentive packet compromised of 5 tabs. </a:t>
            </a:r>
            <a:r>
              <a:rPr lang="en-US" dirty="0"/>
              <a:t>Please go over the </a:t>
            </a:r>
            <a:r>
              <a:rPr lang="en-US" dirty="0">
                <a:cs typeface="Calibri"/>
              </a:rPr>
              <a:t>first two, guidance and provider tab  before applying for further details. </a:t>
            </a:r>
            <a:endParaRPr lang="en-US" dirty="0"/>
          </a:p>
        </p:txBody>
      </p:sp>
      <p:sp>
        <p:nvSpPr>
          <p:cNvPr id="4" name="Slide Number Placeholder 3"/>
          <p:cNvSpPr>
            <a:spLocks noGrp="1"/>
          </p:cNvSpPr>
          <p:nvPr>
            <p:ph type="sldNum" sz="quarter" idx="5"/>
          </p:nvPr>
        </p:nvSpPr>
        <p:spPr/>
        <p:txBody>
          <a:bodyPr/>
          <a:lstStyle/>
          <a:p>
            <a:fld id="{A62955FD-0658-4295-B62A-AC86017A7025}" type="slidenum">
              <a:rPr lang="en-US" smtClean="0"/>
              <a:t>10</a:t>
            </a:fld>
            <a:endParaRPr lang="en-US"/>
          </a:p>
        </p:txBody>
      </p:sp>
    </p:spTree>
    <p:extLst>
      <p:ext uri="{BB962C8B-B14F-4D97-AF65-F5344CB8AC3E}">
        <p14:creationId xmlns:p14="http://schemas.microsoft.com/office/powerpoint/2010/main" val="3232367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Unique Entity Identifier (UEI), which is assigned by the System for Award Management (SAM). OR Dun &amp; Bradstreet Data Universal Numbering System (DUNS) Number</a:t>
            </a:r>
          </a:p>
        </p:txBody>
      </p:sp>
      <p:sp>
        <p:nvSpPr>
          <p:cNvPr id="4" name="Slide Number Placeholder 3"/>
          <p:cNvSpPr>
            <a:spLocks noGrp="1"/>
          </p:cNvSpPr>
          <p:nvPr>
            <p:ph type="sldNum" sz="quarter" idx="5"/>
          </p:nvPr>
        </p:nvSpPr>
        <p:spPr/>
        <p:txBody>
          <a:bodyPr/>
          <a:lstStyle/>
          <a:p>
            <a:fld id="{DD471645-CDC2-4E73-9BC5-3C1FC592A47E}" type="slidenum">
              <a:rPr lang="en-US" smtClean="0"/>
              <a:t>11</a:t>
            </a:fld>
            <a:endParaRPr lang="en-US"/>
          </a:p>
        </p:txBody>
      </p:sp>
    </p:spTree>
    <p:extLst>
      <p:ext uri="{BB962C8B-B14F-4D97-AF65-F5344CB8AC3E}">
        <p14:creationId xmlns:p14="http://schemas.microsoft.com/office/powerpoint/2010/main" val="2665333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471645-CDC2-4E73-9BC5-3C1FC592A47E}" type="slidenum">
              <a:rPr lang="en-US" smtClean="0"/>
              <a:t>12</a:t>
            </a:fld>
            <a:endParaRPr lang="en-US"/>
          </a:p>
        </p:txBody>
      </p:sp>
    </p:spTree>
    <p:extLst>
      <p:ext uri="{BB962C8B-B14F-4D97-AF65-F5344CB8AC3E}">
        <p14:creationId xmlns:p14="http://schemas.microsoft.com/office/powerpoint/2010/main" val="2730028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471645-CDC2-4E73-9BC5-3C1FC592A47E}" type="slidenum">
              <a:rPr lang="en-US" smtClean="0"/>
              <a:t>13</a:t>
            </a:fld>
            <a:endParaRPr lang="en-US"/>
          </a:p>
        </p:txBody>
      </p:sp>
    </p:spTree>
    <p:extLst>
      <p:ext uri="{BB962C8B-B14F-4D97-AF65-F5344CB8AC3E}">
        <p14:creationId xmlns:p14="http://schemas.microsoft.com/office/powerpoint/2010/main" val="1709307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8F234-E789-46FC-8213-68FC6B1F78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7107F3-4951-4FAB-83D6-E628D45DBD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13CB60-953B-40C5-A72A-69A716974080}"/>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5" name="Footer Placeholder 4">
            <a:extLst>
              <a:ext uri="{FF2B5EF4-FFF2-40B4-BE49-F238E27FC236}">
                <a16:creationId xmlns:a16="http://schemas.microsoft.com/office/drawing/2014/main" id="{C9A98D8E-5EAB-484B-B45D-2092C802A2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41E30B-942A-4FCF-8EC4-041C2C261028}"/>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4104581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0E32D-4E2B-4273-939B-D032C9CF51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0F594-48FE-4102-B74E-4F4A1A7593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15A60-36C6-47A3-89E7-47DEA91EBFA9}"/>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5" name="Footer Placeholder 4">
            <a:extLst>
              <a:ext uri="{FF2B5EF4-FFF2-40B4-BE49-F238E27FC236}">
                <a16:creationId xmlns:a16="http://schemas.microsoft.com/office/drawing/2014/main" id="{B2A57604-F981-4517-8D71-DD84F56CE6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5F8D9-0478-47AC-B9AF-07BC2B3780EA}"/>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168139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652C01-8F06-4335-B277-08FA9F40CA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096B47-C9A3-471A-BB7A-658F5470AE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CB7E2C-8C3D-435B-ABBC-BD30864EA1F2}"/>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5" name="Footer Placeholder 4">
            <a:extLst>
              <a:ext uri="{FF2B5EF4-FFF2-40B4-BE49-F238E27FC236}">
                <a16:creationId xmlns:a16="http://schemas.microsoft.com/office/drawing/2014/main" id="{D82DA005-D396-45A3-961B-896FAE566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0610FB-AC40-4CD8-A0A6-8992890360C3}"/>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4142122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KDADS Footer">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1F6C632-E64A-4ACF-8917-4806B4258FD4}"/>
              </a:ext>
            </a:extLst>
          </p:cNvPr>
          <p:cNvSpPr>
            <a:spLocks noChangeArrowheads="1"/>
          </p:cNvSpPr>
          <p:nvPr userDrawn="1"/>
        </p:nvSpPr>
        <p:spPr bwMode="auto">
          <a:xfrm>
            <a:off x="0" y="0"/>
            <a:ext cx="12192000" cy="1295400"/>
          </a:xfrm>
          <a:prstGeom prst="rect">
            <a:avLst/>
          </a:prstGeom>
          <a:solidFill>
            <a:srgbClr val="1E417C"/>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sz="1800"/>
          </a:p>
        </p:txBody>
      </p:sp>
      <p:sp>
        <p:nvSpPr>
          <p:cNvPr id="3" name="Rectangle 6">
            <a:extLst>
              <a:ext uri="{FF2B5EF4-FFF2-40B4-BE49-F238E27FC236}">
                <a16:creationId xmlns:a16="http://schemas.microsoft.com/office/drawing/2014/main" id="{DBFED782-5E41-4B75-BD47-50E1B417448A}"/>
              </a:ext>
            </a:extLst>
          </p:cNvPr>
          <p:cNvSpPr>
            <a:spLocks noChangeArrowheads="1"/>
          </p:cNvSpPr>
          <p:nvPr userDrawn="1"/>
        </p:nvSpPr>
        <p:spPr bwMode="auto">
          <a:xfrm>
            <a:off x="0" y="5870448"/>
            <a:ext cx="12192000" cy="987552"/>
          </a:xfrm>
          <a:prstGeom prst="rect">
            <a:avLst/>
          </a:prstGeom>
          <a:solidFill>
            <a:srgbClr val="1E417C"/>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sz="1800"/>
          </a:p>
        </p:txBody>
      </p:sp>
      <p:sp>
        <p:nvSpPr>
          <p:cNvPr id="4" name="Rectangle 3">
            <a:extLst>
              <a:ext uri="{FF2B5EF4-FFF2-40B4-BE49-F238E27FC236}">
                <a16:creationId xmlns:a16="http://schemas.microsoft.com/office/drawing/2014/main" id="{AD2557C3-8AD6-4093-9E8A-2AC2D7555701}"/>
              </a:ext>
            </a:extLst>
          </p:cNvPr>
          <p:cNvSpPr>
            <a:spLocks noChangeArrowheads="1"/>
          </p:cNvSpPr>
          <p:nvPr userDrawn="1"/>
        </p:nvSpPr>
        <p:spPr bwMode="auto">
          <a:xfrm>
            <a:off x="0" y="1219200"/>
            <a:ext cx="12192000" cy="228600"/>
          </a:xfrm>
          <a:prstGeom prst="rect">
            <a:avLst/>
          </a:prstGeom>
          <a:solidFill>
            <a:srgbClr val="FDB825"/>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sz="1800"/>
          </a:p>
        </p:txBody>
      </p:sp>
      <p:sp>
        <p:nvSpPr>
          <p:cNvPr id="5" name="Rectangle 3">
            <a:extLst>
              <a:ext uri="{FF2B5EF4-FFF2-40B4-BE49-F238E27FC236}">
                <a16:creationId xmlns:a16="http://schemas.microsoft.com/office/drawing/2014/main" id="{C1BC9A4A-8A6E-442C-94A3-003DB2D69E77}"/>
              </a:ext>
            </a:extLst>
          </p:cNvPr>
          <p:cNvSpPr>
            <a:spLocks noChangeArrowheads="1"/>
          </p:cNvSpPr>
          <p:nvPr userDrawn="1"/>
        </p:nvSpPr>
        <p:spPr bwMode="auto">
          <a:xfrm>
            <a:off x="0" y="5869768"/>
            <a:ext cx="12192000" cy="73832"/>
          </a:xfrm>
          <a:prstGeom prst="rect">
            <a:avLst/>
          </a:prstGeom>
          <a:solidFill>
            <a:srgbClr val="FDB825"/>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sz="1800"/>
          </a:p>
        </p:txBody>
      </p:sp>
      <p:pic>
        <p:nvPicPr>
          <p:cNvPr id="7" name="Picture 6">
            <a:extLst>
              <a:ext uri="{FF2B5EF4-FFF2-40B4-BE49-F238E27FC236}">
                <a16:creationId xmlns:a16="http://schemas.microsoft.com/office/drawing/2014/main" id="{9ED69F68-357F-423C-9BDF-935AE5589B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2458" y="6033250"/>
            <a:ext cx="1529860" cy="771063"/>
          </a:xfrm>
          <a:prstGeom prst="rect">
            <a:avLst/>
          </a:prstGeom>
        </p:spPr>
      </p:pic>
      <p:sp>
        <p:nvSpPr>
          <p:cNvPr id="9" name="Title 1">
            <a:extLst>
              <a:ext uri="{FF2B5EF4-FFF2-40B4-BE49-F238E27FC236}">
                <a16:creationId xmlns:a16="http://schemas.microsoft.com/office/drawing/2014/main" id="{EA9BA474-4401-4172-856B-5931DAB5CDD0}"/>
              </a:ext>
            </a:extLst>
          </p:cNvPr>
          <p:cNvSpPr>
            <a:spLocks noGrp="1"/>
          </p:cNvSpPr>
          <p:nvPr>
            <p:ph type="title" hasCustomPrompt="1"/>
          </p:nvPr>
        </p:nvSpPr>
        <p:spPr bwMode="white">
          <a:xfrm>
            <a:off x="1004623" y="87151"/>
            <a:ext cx="10182757" cy="637057"/>
          </a:xfrm>
          <a:prstGeom prst="rect">
            <a:avLst/>
          </a:prstGeom>
        </p:spPr>
        <p:txBody>
          <a:bodyPr/>
          <a:lstStyle>
            <a:lvl1pPr>
              <a:defRPr sz="4000">
                <a:solidFill>
                  <a:schemeClr val="bg1"/>
                </a:solidFill>
                <a:latin typeface="Bahnschrift" panose="020B0502040204020203" pitchFamily="34" charset="0"/>
              </a:defRPr>
            </a:lvl1pPr>
          </a:lstStyle>
          <a:p>
            <a:r>
              <a:rPr lang="en-US"/>
              <a:t>Slide Title</a:t>
            </a:r>
          </a:p>
        </p:txBody>
      </p:sp>
      <p:sp>
        <p:nvSpPr>
          <p:cNvPr id="10" name="Text Placeholder 8">
            <a:extLst>
              <a:ext uri="{FF2B5EF4-FFF2-40B4-BE49-F238E27FC236}">
                <a16:creationId xmlns:a16="http://schemas.microsoft.com/office/drawing/2014/main" id="{2DCB1990-E5C8-4319-85F6-A8B321EB363D}"/>
              </a:ext>
            </a:extLst>
          </p:cNvPr>
          <p:cNvSpPr>
            <a:spLocks noGrp="1"/>
          </p:cNvSpPr>
          <p:nvPr>
            <p:ph type="body" sz="quarter" idx="11" hasCustomPrompt="1"/>
          </p:nvPr>
        </p:nvSpPr>
        <p:spPr bwMode="white">
          <a:xfrm>
            <a:off x="1005419" y="723901"/>
            <a:ext cx="10181167" cy="505054"/>
          </a:xfrm>
          <a:prstGeom prst="rect">
            <a:avLst/>
          </a:prstGeom>
        </p:spPr>
        <p:txBody>
          <a:bodyPr/>
          <a:lstStyle>
            <a:lvl1pPr marL="0" indent="0" algn="r">
              <a:buNone/>
              <a:defRPr sz="3000">
                <a:solidFill>
                  <a:schemeClr val="bg1"/>
                </a:solidFill>
                <a:latin typeface="Bahnschrift" panose="020B0502040204020203" pitchFamily="34" charset="0"/>
              </a:defRPr>
            </a:lvl1pPr>
          </a:lstStyle>
          <a:p>
            <a:pPr lvl="0"/>
            <a:r>
              <a:rPr lang="en-US"/>
              <a:t>Slide Subtitle</a:t>
            </a:r>
          </a:p>
        </p:txBody>
      </p:sp>
      <p:cxnSp>
        <p:nvCxnSpPr>
          <p:cNvPr id="11" name="Straight Connector 10">
            <a:extLst>
              <a:ext uri="{FF2B5EF4-FFF2-40B4-BE49-F238E27FC236}">
                <a16:creationId xmlns:a16="http://schemas.microsoft.com/office/drawing/2014/main" id="{19916D49-91C7-4780-A2F6-C05E5BC497FA}"/>
              </a:ext>
            </a:extLst>
          </p:cNvPr>
          <p:cNvCxnSpPr>
            <a:cxnSpLocks/>
          </p:cNvCxnSpPr>
          <p:nvPr userDrawn="1"/>
        </p:nvCxnSpPr>
        <p:spPr>
          <a:xfrm>
            <a:off x="1016000" y="732661"/>
            <a:ext cx="10160000" cy="0"/>
          </a:xfrm>
          <a:prstGeom prst="line">
            <a:avLst/>
          </a:prstGeom>
          <a:ln w="12700">
            <a:solidFill>
              <a:srgbClr val="FDB8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81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1CEF-0FE3-428B-8800-5EA71C0FCB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BF61CD-FC5D-44C8-8484-D751A9C01E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E24A4-04FC-425C-B651-11C14F14788C}"/>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5" name="Footer Placeholder 4">
            <a:extLst>
              <a:ext uri="{FF2B5EF4-FFF2-40B4-BE49-F238E27FC236}">
                <a16:creationId xmlns:a16="http://schemas.microsoft.com/office/drawing/2014/main" id="{F0255CC7-B598-46AB-A8A3-4E69DE8E3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9B77F-EC5D-453B-8200-41A66971941E}"/>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188442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9A0D2-45C2-4264-8CF1-94A0AC6C74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27DCCB-9392-41FD-9DDE-7791CFB1E9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357AEF-782F-47D3-A4A3-26F9B342E950}"/>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5" name="Footer Placeholder 4">
            <a:extLst>
              <a:ext uri="{FF2B5EF4-FFF2-40B4-BE49-F238E27FC236}">
                <a16:creationId xmlns:a16="http://schemas.microsoft.com/office/drawing/2014/main" id="{4061675F-6B79-418D-9CBF-7A398A650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3BD89F-C640-426D-A320-A61F70E7A603}"/>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360712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620B-F7B9-4CBF-88C0-82924F2509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CD894E-E213-44CF-BA88-8A52EB8343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C03A74-4876-4984-94C8-8BAF46981B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C4D8BF-1E6A-45BE-8D44-331DCAE67DAF}"/>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6" name="Footer Placeholder 5">
            <a:extLst>
              <a:ext uri="{FF2B5EF4-FFF2-40B4-BE49-F238E27FC236}">
                <a16:creationId xmlns:a16="http://schemas.microsoft.com/office/drawing/2014/main" id="{5A5EE75F-ABBE-4B86-88AA-377F7E31B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0AF36B-1389-4FC3-B0B4-B66B88A93A54}"/>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3322657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C5B0-F5D2-4A7F-B62B-BB21E7190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03B011-1CF4-4709-9ADA-C8D2F8B01F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75AAE1-B02C-453B-BDCE-AA35F82EC8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12F4D7-82B8-4AEF-AD2B-7B1768318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A9CCA5-1AC4-4C4F-94EC-0B66A388B4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0D701A-8A9A-4CE2-8AE1-B18A108AC205}"/>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8" name="Footer Placeholder 7">
            <a:extLst>
              <a:ext uri="{FF2B5EF4-FFF2-40B4-BE49-F238E27FC236}">
                <a16:creationId xmlns:a16="http://schemas.microsoft.com/office/drawing/2014/main" id="{3070F534-DDC9-4F71-AA48-2CE27CD5F6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EA5C0C-BFF6-45A9-9BF2-900A7F92BC9C}"/>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112393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33742-2AFC-4B39-BE2F-6F68200485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1D8C02-8077-4A7A-B816-64A4E06008A8}"/>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4" name="Footer Placeholder 3">
            <a:extLst>
              <a:ext uri="{FF2B5EF4-FFF2-40B4-BE49-F238E27FC236}">
                <a16:creationId xmlns:a16="http://schemas.microsoft.com/office/drawing/2014/main" id="{662B7A7B-5F0E-43E4-A87B-E931F0BD7E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4F564E-D106-4217-8BCE-E799DF928CD9}"/>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3714209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85A533-A599-488A-8464-5AA8E8344C21}"/>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3" name="Footer Placeholder 2">
            <a:extLst>
              <a:ext uri="{FF2B5EF4-FFF2-40B4-BE49-F238E27FC236}">
                <a16:creationId xmlns:a16="http://schemas.microsoft.com/office/drawing/2014/main" id="{A905A755-A7DF-46CB-A6C8-F43F40981E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15E7E1-3872-4A94-B7F6-73F07CB45266}"/>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80535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54EE4-91A0-4F2E-8AFF-FA13259922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372846-C49A-4BC5-ABA1-0CB3EDB8FA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C1E809-CE2E-4767-A9E4-398A03A7D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EE867-89AD-4D9F-9F24-7D69D5F00AD7}"/>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6" name="Footer Placeholder 5">
            <a:extLst>
              <a:ext uri="{FF2B5EF4-FFF2-40B4-BE49-F238E27FC236}">
                <a16:creationId xmlns:a16="http://schemas.microsoft.com/office/drawing/2014/main" id="{B925863E-4713-4E59-9ADA-4186DCE162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F89F18-5ADD-4365-8EEB-E5928FFC044B}"/>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88499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7B3B-87B8-42D1-AA8E-089C9554C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FEB9DB-90A7-4F41-B661-4479D8F1CD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5792F9-C19E-4616-BD4A-397BE8D17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3F17CF-6275-4DC5-A82D-1832D5500427}"/>
              </a:ext>
            </a:extLst>
          </p:cNvPr>
          <p:cNvSpPr>
            <a:spLocks noGrp="1"/>
          </p:cNvSpPr>
          <p:nvPr>
            <p:ph type="dt" sz="half" idx="10"/>
          </p:nvPr>
        </p:nvSpPr>
        <p:spPr/>
        <p:txBody>
          <a:bodyPr/>
          <a:lstStyle/>
          <a:p>
            <a:fld id="{8665E291-09E6-4ABC-97B8-B88A4BC43011}" type="datetimeFigureOut">
              <a:rPr lang="en-US" smtClean="0"/>
              <a:t>3/21/2022</a:t>
            </a:fld>
            <a:endParaRPr lang="en-US"/>
          </a:p>
        </p:txBody>
      </p:sp>
      <p:sp>
        <p:nvSpPr>
          <p:cNvPr id="6" name="Footer Placeholder 5">
            <a:extLst>
              <a:ext uri="{FF2B5EF4-FFF2-40B4-BE49-F238E27FC236}">
                <a16:creationId xmlns:a16="http://schemas.microsoft.com/office/drawing/2014/main" id="{B8813294-BCC1-483C-BFE2-FC32D4E693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D37FC0-3050-491A-899B-D202EE761166}"/>
              </a:ext>
            </a:extLst>
          </p:cNvPr>
          <p:cNvSpPr>
            <a:spLocks noGrp="1"/>
          </p:cNvSpPr>
          <p:nvPr>
            <p:ph type="sldNum" sz="quarter" idx="12"/>
          </p:nvPr>
        </p:nvSpPr>
        <p:spPr/>
        <p:txBody>
          <a:bodyPr/>
          <a:lstStyle/>
          <a:p>
            <a:fld id="{2A031036-EC6C-4BAE-B118-D8B183F01E36}" type="slidenum">
              <a:rPr lang="en-US" smtClean="0"/>
              <a:t>‹#›</a:t>
            </a:fld>
            <a:endParaRPr lang="en-US"/>
          </a:p>
        </p:txBody>
      </p:sp>
    </p:spTree>
    <p:extLst>
      <p:ext uri="{BB962C8B-B14F-4D97-AF65-F5344CB8AC3E}">
        <p14:creationId xmlns:p14="http://schemas.microsoft.com/office/powerpoint/2010/main" val="326747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19676-2BC5-41F0-9F35-E4CC39C0CF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D6A6DB-3434-44B1-AFE9-941797B3DB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06243-0420-405B-B663-063AA67B9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5E291-09E6-4ABC-97B8-B88A4BC43011}" type="datetimeFigureOut">
              <a:rPr lang="en-US" smtClean="0"/>
              <a:t>3/21/2022</a:t>
            </a:fld>
            <a:endParaRPr lang="en-US"/>
          </a:p>
        </p:txBody>
      </p:sp>
      <p:sp>
        <p:nvSpPr>
          <p:cNvPr id="5" name="Footer Placeholder 4">
            <a:extLst>
              <a:ext uri="{FF2B5EF4-FFF2-40B4-BE49-F238E27FC236}">
                <a16:creationId xmlns:a16="http://schemas.microsoft.com/office/drawing/2014/main" id="{D009E93D-64FC-4A25-BB7B-370345A0C6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692766-FA30-4501-9190-F9DBD22DF8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31036-EC6C-4BAE-B118-D8B183F01E36}" type="slidenum">
              <a:rPr lang="en-US" smtClean="0"/>
              <a:t>‹#›</a:t>
            </a:fld>
            <a:endParaRPr lang="en-US"/>
          </a:p>
        </p:txBody>
      </p:sp>
    </p:spTree>
    <p:extLst>
      <p:ext uri="{BB962C8B-B14F-4D97-AF65-F5344CB8AC3E}">
        <p14:creationId xmlns:p14="http://schemas.microsoft.com/office/powerpoint/2010/main" val="1415246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dnb.com/"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www.sam.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mailto:KDADS.Workforce@ks.gov" TargetMode="External"/><Relationship Id="rId2" Type="http://schemas.openxmlformats.org/officeDocument/2006/relationships/hyperlink" Target="https://kdads.ks.gov/funding-opportunities"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mailto:KDADS.Workforce@ks.gov"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FCD058-A42F-4649-915B-254FFC827C94}"/>
              </a:ext>
            </a:extLst>
          </p:cNvPr>
          <p:cNvSpPr txBox="1"/>
          <p:nvPr/>
        </p:nvSpPr>
        <p:spPr>
          <a:xfrm>
            <a:off x="2451925" y="2760276"/>
            <a:ext cx="7305869" cy="1015663"/>
          </a:xfrm>
          <a:prstGeom prst="rect">
            <a:avLst/>
          </a:prstGeom>
          <a:noFill/>
        </p:spPr>
        <p:txBody>
          <a:bodyPr wrap="square" lIns="91440" tIns="45720" rIns="91440" bIns="45720" rtlCol="0" anchor="t">
            <a:spAutoFit/>
          </a:bodyPr>
          <a:lstStyle/>
          <a:p>
            <a:pPr algn="ctr"/>
            <a:r>
              <a:rPr lang="en-US" sz="3600" b="1" dirty="0"/>
              <a:t>Workforce Incentive Program </a:t>
            </a:r>
            <a:endParaRPr lang="en-US" sz="3200" b="1" dirty="0"/>
          </a:p>
          <a:p>
            <a:pPr algn="ctr"/>
            <a:r>
              <a:rPr lang="en-US" sz="2400" i="1" dirty="0"/>
              <a:t>March 28, 2022</a:t>
            </a:r>
            <a:endParaRPr lang="en-US" sz="2400" i="1" dirty="0">
              <a:cs typeface="Calibri"/>
            </a:endParaRPr>
          </a:p>
        </p:txBody>
      </p:sp>
      <p:sp>
        <p:nvSpPr>
          <p:cNvPr id="4" name="TextBox 3">
            <a:extLst>
              <a:ext uri="{FF2B5EF4-FFF2-40B4-BE49-F238E27FC236}">
                <a16:creationId xmlns:a16="http://schemas.microsoft.com/office/drawing/2014/main" id="{3E40A708-3957-41AA-8605-A4873ED593B7}"/>
              </a:ext>
            </a:extLst>
          </p:cNvPr>
          <p:cNvSpPr txBox="1">
            <a:spLocks noChangeArrowheads="1"/>
          </p:cNvSpPr>
          <p:nvPr/>
        </p:nvSpPr>
        <p:spPr bwMode="auto">
          <a:xfrm>
            <a:off x="3291906" y="6150710"/>
            <a:ext cx="64658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1600" i="1">
                <a:solidFill>
                  <a:schemeClr val="bg1"/>
                </a:solidFill>
                <a:effectLst/>
                <a:latin typeface="Times New Roman" panose="02020603050405020304" pitchFamily="18" charset="0"/>
                <a:cs typeface="Times New Roman" panose="02020603050405020304" pitchFamily="18" charset="0"/>
              </a:rPr>
              <a:t>Protecting Kansans, Promoting Recovery &amp; Supporting Self-Sufficiency</a:t>
            </a:r>
          </a:p>
        </p:txBody>
      </p:sp>
    </p:spTree>
    <p:extLst>
      <p:ext uri="{BB962C8B-B14F-4D97-AF65-F5344CB8AC3E}">
        <p14:creationId xmlns:p14="http://schemas.microsoft.com/office/powerpoint/2010/main" val="2782900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E2E835F-F15C-44C3-BB9E-98EEA8000B42}"/>
              </a:ext>
            </a:extLst>
          </p:cNvPr>
          <p:cNvSpPr>
            <a:spLocks noGrp="1"/>
          </p:cNvSpPr>
          <p:nvPr>
            <p:ph type="title"/>
          </p:nvPr>
        </p:nvSpPr>
        <p:spPr>
          <a:xfrm>
            <a:off x="1004623" y="87151"/>
            <a:ext cx="10182757" cy="637057"/>
          </a:xfrm>
        </p:spPr>
        <p:txBody>
          <a:bodyPr>
            <a:normAutofit fontScale="90000"/>
          </a:bodyPr>
          <a:lstStyle/>
          <a:p>
            <a:r>
              <a:rPr lang="en-US" dirty="0">
                <a:latin typeface="Bahnschrift"/>
              </a:rPr>
              <a:t>Program Guidance and Instructions </a:t>
            </a:r>
            <a:endParaRPr lang="en-US" dirty="0"/>
          </a:p>
        </p:txBody>
      </p:sp>
      <p:sp>
        <p:nvSpPr>
          <p:cNvPr id="2" name="TextBox 1">
            <a:extLst>
              <a:ext uri="{FF2B5EF4-FFF2-40B4-BE49-F238E27FC236}">
                <a16:creationId xmlns:a16="http://schemas.microsoft.com/office/drawing/2014/main" id="{199366BE-CB54-41A6-9B26-D1D8FE89F4EF}"/>
              </a:ext>
            </a:extLst>
          </p:cNvPr>
          <p:cNvSpPr txBox="1"/>
          <p:nvPr/>
        </p:nvSpPr>
        <p:spPr>
          <a:xfrm>
            <a:off x="1842092" y="1522008"/>
            <a:ext cx="8516678"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u="sng" dirty="0">
                <a:ea typeface="+mn-lt"/>
                <a:cs typeface="+mn-lt"/>
              </a:rPr>
              <a:t>Guidance tab: </a:t>
            </a:r>
            <a:endParaRPr lang="en-US" u="sng" dirty="0"/>
          </a:p>
          <a:p>
            <a:pPr marL="800100" lvl="1" indent="-342900">
              <a:buFont typeface="Arial"/>
              <a:buChar char="•"/>
            </a:pPr>
            <a:r>
              <a:rPr lang="en-US" sz="2000" dirty="0">
                <a:ea typeface="Calibri"/>
                <a:cs typeface="Calibri" panose="020F0502020204030204"/>
              </a:rPr>
              <a:t>Ensure to review for further information on the following:</a:t>
            </a:r>
          </a:p>
          <a:p>
            <a:pPr marL="1257300" lvl="2" indent="-342900">
              <a:buFont typeface="Courier New"/>
              <a:buChar char="o"/>
            </a:pPr>
            <a:r>
              <a:rPr lang="en-US" sz="2000" dirty="0">
                <a:ea typeface="+mn-lt"/>
                <a:cs typeface="+mn-lt"/>
              </a:rPr>
              <a:t>Definitions</a:t>
            </a:r>
          </a:p>
          <a:p>
            <a:pPr marL="1257300" lvl="2" indent="-342900">
              <a:buFont typeface="Courier New"/>
              <a:buChar char="o"/>
            </a:pPr>
            <a:r>
              <a:rPr lang="en-US" sz="2000" dirty="0">
                <a:ea typeface="+mn-lt"/>
                <a:cs typeface="+mn-lt"/>
              </a:rPr>
              <a:t>Details on Eligibility for and Amount of Bonuses</a:t>
            </a:r>
          </a:p>
          <a:p>
            <a:pPr marL="1257300" lvl="2" indent="-342900">
              <a:buFont typeface="Courier New"/>
              <a:buChar char="o"/>
            </a:pPr>
            <a:r>
              <a:rPr lang="en-US" sz="2000" dirty="0">
                <a:ea typeface="+mn-lt"/>
                <a:cs typeface="+mn-lt"/>
              </a:rPr>
              <a:t>Additional HCBS Employer Reimbursement</a:t>
            </a:r>
          </a:p>
          <a:p>
            <a:pPr marL="1257300" lvl="2" indent="-342900">
              <a:buFont typeface="Courier New"/>
              <a:buChar char="o"/>
            </a:pPr>
            <a:r>
              <a:rPr lang="en-US" sz="2000" dirty="0">
                <a:ea typeface="+mn-lt"/>
                <a:cs typeface="+mn-lt"/>
              </a:rPr>
              <a:t>HCBS Employer Responsibilities</a:t>
            </a:r>
          </a:p>
          <a:p>
            <a:pPr marL="1257300" lvl="2" indent="-342900">
              <a:buFont typeface="Courier New"/>
              <a:buChar char="o"/>
            </a:pPr>
            <a:r>
              <a:rPr lang="en-US" sz="2000" dirty="0">
                <a:ea typeface="+mn-lt"/>
                <a:cs typeface="+mn-lt"/>
              </a:rPr>
              <a:t>Self-Directed Participants/FMS Agency Responsibilities</a:t>
            </a:r>
          </a:p>
          <a:p>
            <a:pPr marL="1257300" lvl="2" indent="-342900">
              <a:buFont typeface="Courier New"/>
              <a:buChar char="o"/>
            </a:pPr>
            <a:r>
              <a:rPr lang="en-US" sz="2000" dirty="0">
                <a:ea typeface="+mn-lt"/>
                <a:cs typeface="+mn-lt"/>
              </a:rPr>
              <a:t>Tab A (Application) </a:t>
            </a:r>
          </a:p>
          <a:p>
            <a:pPr marL="1257300" lvl="2" indent="-342900">
              <a:buFont typeface="Courier New"/>
              <a:buChar char="o"/>
            </a:pPr>
            <a:r>
              <a:rPr lang="en-US" sz="2000" dirty="0">
                <a:ea typeface="+mn-lt"/>
                <a:cs typeface="+mn-lt"/>
              </a:rPr>
              <a:t>Tab B (Attestation)</a:t>
            </a:r>
          </a:p>
          <a:p>
            <a:pPr marL="1257300" lvl="2" indent="-342900">
              <a:buFont typeface="Courier New"/>
              <a:buChar char="o"/>
            </a:pPr>
            <a:r>
              <a:rPr lang="en-US" sz="2000" dirty="0">
                <a:ea typeface="+mn-lt"/>
                <a:cs typeface="+mn-lt"/>
              </a:rPr>
              <a:t>Tab C and D (Employee Roster and Recruiting Roster)</a:t>
            </a:r>
          </a:p>
          <a:p>
            <a:pPr lvl="1"/>
            <a:endParaRPr lang="en-US" sz="2000" dirty="0">
              <a:ea typeface="+mn-lt"/>
              <a:cs typeface="+mn-lt"/>
            </a:endParaRPr>
          </a:p>
          <a:p>
            <a:r>
              <a:rPr lang="en-US" sz="2000" b="1" u="sng" dirty="0">
                <a:ea typeface="+mn-lt"/>
                <a:cs typeface="+mn-lt"/>
              </a:rPr>
              <a:t>Provider Instructions tab: </a:t>
            </a:r>
            <a:endParaRPr lang="en-US" sz="2000" u="sng" dirty="0">
              <a:ea typeface="Calibri"/>
              <a:cs typeface="Calibri"/>
            </a:endParaRPr>
          </a:p>
          <a:p>
            <a:pPr marL="800100" lvl="1" indent="-342900">
              <a:buFont typeface="Arial"/>
              <a:buChar char="•"/>
            </a:pPr>
            <a:r>
              <a:rPr lang="en-US" sz="2000" dirty="0">
                <a:ea typeface="+mn-lt"/>
                <a:cs typeface="+mn-lt"/>
              </a:rPr>
              <a:t>Examine before completing the Workforce Incentive Packet  </a:t>
            </a:r>
            <a:endParaRPr lang="en-US" sz="2000" dirty="0">
              <a:cs typeface="Calibri"/>
            </a:endParaRPr>
          </a:p>
        </p:txBody>
      </p:sp>
      <p:sp>
        <p:nvSpPr>
          <p:cNvPr id="10" name="Text Placeholder 2">
            <a:extLst>
              <a:ext uri="{FF2B5EF4-FFF2-40B4-BE49-F238E27FC236}">
                <a16:creationId xmlns:a16="http://schemas.microsoft.com/office/drawing/2014/main" id="{25013E22-4FFE-43C3-902C-3B2557CA08CA}"/>
              </a:ext>
            </a:extLst>
          </p:cNvPr>
          <p:cNvSpPr>
            <a:spLocks noGrp="1"/>
          </p:cNvSpPr>
          <p:nvPr>
            <p:ph type="body" sz="quarter" idx="11"/>
          </p:nvPr>
        </p:nvSpPr>
        <p:spPr>
          <a:xfrm>
            <a:off x="1005419" y="723901"/>
            <a:ext cx="10181167" cy="505054"/>
          </a:xfrm>
        </p:spPr>
        <p:txBody>
          <a:bodyPr vert="horz" lIns="91440" tIns="45720" rIns="91440" bIns="45720" rtlCol="0" anchor="t">
            <a:normAutofit/>
          </a:bodyPr>
          <a:lstStyle/>
          <a:p>
            <a:r>
              <a:rPr lang="en-US">
                <a:latin typeface="Bahnschrift"/>
              </a:rPr>
              <a:t>Before You Apply</a:t>
            </a:r>
            <a:endParaRPr lang="en-US"/>
          </a:p>
        </p:txBody>
      </p:sp>
    </p:spTree>
    <p:extLst>
      <p:ext uri="{BB962C8B-B14F-4D97-AF65-F5344CB8AC3E}">
        <p14:creationId xmlns:p14="http://schemas.microsoft.com/office/powerpoint/2010/main" val="253775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E89D-EE22-412D-87EC-33EEBFF8C570}"/>
              </a:ext>
            </a:extLst>
          </p:cNvPr>
          <p:cNvSpPr>
            <a:spLocks noGrp="1"/>
          </p:cNvSpPr>
          <p:nvPr>
            <p:ph type="title"/>
          </p:nvPr>
        </p:nvSpPr>
        <p:spPr/>
        <p:txBody>
          <a:bodyPr>
            <a:normAutofit fontScale="90000"/>
          </a:bodyPr>
          <a:lstStyle/>
          <a:p>
            <a:r>
              <a:rPr lang="en-US"/>
              <a:t>Application Requirements</a:t>
            </a:r>
          </a:p>
        </p:txBody>
      </p:sp>
      <p:sp>
        <p:nvSpPr>
          <p:cNvPr id="4" name="TextBox 3">
            <a:extLst>
              <a:ext uri="{FF2B5EF4-FFF2-40B4-BE49-F238E27FC236}">
                <a16:creationId xmlns:a16="http://schemas.microsoft.com/office/drawing/2014/main" id="{BE07FE7A-20B5-4199-A884-263764D72646}"/>
              </a:ext>
            </a:extLst>
          </p:cNvPr>
          <p:cNvSpPr txBox="1"/>
          <p:nvPr/>
        </p:nvSpPr>
        <p:spPr>
          <a:xfrm>
            <a:off x="491664" y="1415251"/>
            <a:ext cx="11218698"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u="sng" dirty="0"/>
              <a:t>Application tab</a:t>
            </a:r>
            <a:endParaRPr lang="en-US" sz="2000" b="1" u="sng" dirty="0">
              <a:cs typeface="Calibri"/>
            </a:endParaRPr>
          </a:p>
          <a:p>
            <a:pPr marL="742950" lvl="1" indent="-285750">
              <a:buFont typeface="Arial"/>
              <a:buChar char="•"/>
            </a:pPr>
            <a:r>
              <a:rPr lang="en-US" sz="1900" dirty="0">
                <a:cs typeface="Calibri"/>
              </a:rPr>
              <a:t>Demographic information</a:t>
            </a:r>
          </a:p>
          <a:p>
            <a:pPr marL="742950" lvl="1" indent="-285750">
              <a:buFont typeface="Arial"/>
              <a:buChar char="•"/>
            </a:pPr>
            <a:r>
              <a:rPr lang="en-US" sz="1900" dirty="0">
                <a:ea typeface="+mn-lt"/>
                <a:cs typeface="+mn-lt"/>
              </a:rPr>
              <a:t>HCBS services provided</a:t>
            </a:r>
          </a:p>
          <a:p>
            <a:pPr marL="742950" lvl="1" indent="-285750">
              <a:buFont typeface="Arial"/>
              <a:buChar char="•"/>
            </a:pPr>
            <a:r>
              <a:rPr lang="en-US" sz="1900" dirty="0">
                <a:ea typeface="+mn-lt"/>
                <a:cs typeface="+mn-lt"/>
              </a:rPr>
              <a:t>Total number of and breakdown of direct-support workers and immediate supervisors</a:t>
            </a:r>
            <a:endParaRPr lang="en-US" sz="1900" dirty="0">
              <a:cs typeface="Calibri"/>
            </a:endParaRPr>
          </a:p>
          <a:p>
            <a:endParaRPr lang="en-US" sz="1900" dirty="0">
              <a:ea typeface="+mn-lt"/>
              <a:cs typeface="+mn-lt"/>
            </a:endParaRPr>
          </a:p>
          <a:p>
            <a:r>
              <a:rPr lang="en-US" sz="2000" b="1" u="sng" dirty="0"/>
              <a:t>Attestations tab</a:t>
            </a:r>
          </a:p>
          <a:p>
            <a:pPr marL="800100" lvl="1" indent="-342900">
              <a:buFont typeface="Arial"/>
              <a:buChar char="•"/>
            </a:pPr>
            <a:r>
              <a:rPr lang="en-US" sz="1900" dirty="0">
                <a:ea typeface="+mn-lt"/>
                <a:cs typeface="+mn-lt"/>
              </a:rPr>
              <a:t>Unique Entity Identifier (UEI) assigned by the System for Award Management (SAM)</a:t>
            </a:r>
          </a:p>
          <a:p>
            <a:r>
              <a:rPr lang="en-US" sz="2000" b="1" u="sng" dirty="0"/>
              <a:t> OR </a:t>
            </a:r>
          </a:p>
          <a:p>
            <a:pPr marL="800100" lvl="1" indent="-342900">
              <a:buFont typeface="Arial"/>
              <a:buChar char="•"/>
            </a:pPr>
            <a:r>
              <a:rPr lang="en-US" sz="1900" dirty="0">
                <a:ea typeface="+mn-lt"/>
                <a:cs typeface="+mn-lt"/>
              </a:rPr>
              <a:t>Dun &amp; Bradstreet D‑U‑N‑S Number. A DUNS number will be accepted if the applicant is in the process of obtaining a UEI during the time of submission. </a:t>
            </a:r>
            <a:endParaRPr lang="en-US" sz="1900" dirty="0">
              <a:ea typeface="Calibri" panose="020F0502020204030204"/>
              <a:cs typeface="Calibri" panose="020F0502020204030204"/>
            </a:endParaRPr>
          </a:p>
          <a:p>
            <a:pPr marL="800100" lvl="1" indent="-342900">
              <a:buFont typeface="Arial"/>
              <a:buChar char="•"/>
            </a:pPr>
            <a:r>
              <a:rPr lang="en-US" sz="1900" dirty="0">
                <a:ea typeface="+mn-lt"/>
                <a:cs typeface="+mn-lt"/>
              </a:rPr>
              <a:t>Primary Contact Person information</a:t>
            </a:r>
          </a:p>
          <a:p>
            <a:pPr marL="800100" lvl="1" indent="-342900">
              <a:buFont typeface="Arial"/>
              <a:buChar char="•"/>
            </a:pPr>
            <a:r>
              <a:rPr lang="en-US" sz="1900" dirty="0">
                <a:ea typeface="+mn-lt"/>
                <a:cs typeface="+mn-lt"/>
              </a:rPr>
              <a:t>Provider Type</a:t>
            </a:r>
          </a:p>
          <a:p>
            <a:pPr marL="800100" lvl="1" indent="-342900">
              <a:buFont typeface="Arial"/>
              <a:buChar char="•"/>
            </a:pPr>
            <a:r>
              <a:rPr lang="en-US" sz="1900" dirty="0">
                <a:ea typeface="+mn-lt"/>
                <a:cs typeface="+mn-lt"/>
              </a:rPr>
              <a:t>Registration with KDADS, in good standing (</a:t>
            </a:r>
            <a:r>
              <a:rPr lang="en-US" sz="1900" i="1" dirty="0">
                <a:ea typeface="+mn-lt"/>
                <a:cs typeface="+mn-lt"/>
              </a:rPr>
              <a:t>if applicable</a:t>
            </a:r>
            <a:r>
              <a:rPr lang="en-US" sz="1900" dirty="0">
                <a:ea typeface="+mn-lt"/>
                <a:cs typeface="+mn-lt"/>
              </a:rPr>
              <a:t>) and Medicaid Provider ID, National Provider ID</a:t>
            </a:r>
            <a:endParaRPr lang="en-US" sz="1900" dirty="0">
              <a:cs typeface="Calibri"/>
            </a:endParaRPr>
          </a:p>
          <a:p>
            <a:pPr marL="742950" lvl="1" indent="-285750">
              <a:buFont typeface="Arial"/>
              <a:buChar char="•"/>
            </a:pPr>
            <a:endParaRPr lang="en-US" sz="2000" dirty="0">
              <a:cs typeface="Calibri"/>
            </a:endParaRPr>
          </a:p>
        </p:txBody>
      </p:sp>
    </p:spTree>
    <p:extLst>
      <p:ext uri="{BB962C8B-B14F-4D97-AF65-F5344CB8AC3E}">
        <p14:creationId xmlns:p14="http://schemas.microsoft.com/office/powerpoint/2010/main" val="3048586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E89D-EE22-412D-87EC-33EEBFF8C570}"/>
              </a:ext>
            </a:extLst>
          </p:cNvPr>
          <p:cNvSpPr>
            <a:spLocks noGrp="1"/>
          </p:cNvSpPr>
          <p:nvPr>
            <p:ph type="title"/>
          </p:nvPr>
        </p:nvSpPr>
        <p:spPr/>
        <p:txBody>
          <a:bodyPr>
            <a:normAutofit fontScale="90000"/>
          </a:bodyPr>
          <a:lstStyle/>
          <a:p>
            <a:r>
              <a:rPr lang="en-US"/>
              <a:t>Application Requirements</a:t>
            </a:r>
          </a:p>
        </p:txBody>
      </p:sp>
      <p:sp>
        <p:nvSpPr>
          <p:cNvPr id="4" name="TextBox 3">
            <a:extLst>
              <a:ext uri="{FF2B5EF4-FFF2-40B4-BE49-F238E27FC236}">
                <a16:creationId xmlns:a16="http://schemas.microsoft.com/office/drawing/2014/main" id="{BE07FE7A-20B5-4199-A884-263764D72646}"/>
              </a:ext>
            </a:extLst>
          </p:cNvPr>
          <p:cNvSpPr txBox="1"/>
          <p:nvPr/>
        </p:nvSpPr>
        <p:spPr>
          <a:xfrm>
            <a:off x="936552" y="1388295"/>
            <a:ext cx="10318895"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900" b="1" u="sng" dirty="0">
                <a:ea typeface="+mn-lt"/>
                <a:cs typeface="+mn-lt"/>
              </a:rPr>
              <a:t>Employee Roster tab </a:t>
            </a:r>
          </a:p>
          <a:p>
            <a:pPr marL="742950" lvl="1" indent="-285750">
              <a:buFont typeface="Arial"/>
              <a:buChar char="•"/>
            </a:pPr>
            <a:r>
              <a:rPr lang="en-US" dirty="0">
                <a:ea typeface="+mn-lt"/>
                <a:cs typeface="+mn-lt"/>
              </a:rPr>
              <a:t>Employee Name, Position/Title, Employee ID#    </a:t>
            </a:r>
            <a:endParaRPr lang="en-US" dirty="0">
              <a:cs typeface="Calibri" panose="020F0502020204030204"/>
            </a:endParaRPr>
          </a:p>
          <a:p>
            <a:pPr marL="742950" lvl="1" indent="-285750">
              <a:buFont typeface="Arial"/>
              <a:buChar char="•"/>
            </a:pPr>
            <a:r>
              <a:rPr lang="en-US" dirty="0">
                <a:ea typeface="+mn-lt"/>
                <a:cs typeface="+mn-lt"/>
              </a:rPr>
              <a:t>Electronic visit verification worker ID (if applicable)         </a:t>
            </a:r>
            <a:endParaRPr lang="en-US" dirty="0">
              <a:cs typeface="Calibri" panose="020F0502020204030204"/>
            </a:endParaRPr>
          </a:p>
          <a:p>
            <a:pPr marL="742950" lvl="1" indent="-285750">
              <a:buFont typeface="Arial"/>
              <a:buChar char="•"/>
            </a:pPr>
            <a:r>
              <a:rPr lang="en-US" dirty="0">
                <a:ea typeface="+mn-lt"/>
                <a:cs typeface="+mn-lt"/>
              </a:rPr>
              <a:t>HCBS service(s)/ Sections of Policy under which delivering care   </a:t>
            </a:r>
            <a:endParaRPr lang="en-US" dirty="0">
              <a:cs typeface="Calibri" panose="020F0502020204030204"/>
            </a:endParaRPr>
          </a:p>
          <a:p>
            <a:pPr marL="742950" lvl="1" indent="-285750">
              <a:buFont typeface="Arial"/>
              <a:buChar char="•"/>
            </a:pPr>
            <a:r>
              <a:rPr lang="en-US" dirty="0">
                <a:ea typeface="+mn-lt"/>
                <a:cs typeface="+mn-lt"/>
              </a:rPr>
              <a:t>Average weekly hours worked   </a:t>
            </a:r>
            <a:endParaRPr lang="en-US" dirty="0">
              <a:cs typeface="Calibri" panose="020F0502020204030204"/>
            </a:endParaRPr>
          </a:p>
          <a:p>
            <a:pPr marL="742950" lvl="1" indent="-285750">
              <a:buFont typeface="Arial"/>
              <a:buChar char="•"/>
            </a:pPr>
            <a:r>
              <a:rPr lang="en-US" dirty="0">
                <a:ea typeface="+mn-lt"/>
                <a:cs typeface="+mn-lt"/>
              </a:rPr>
              <a:t>Hire Date (mm/dd/</a:t>
            </a:r>
            <a:r>
              <a:rPr lang="en-US" dirty="0" err="1">
                <a:ea typeface="+mn-lt"/>
                <a:cs typeface="+mn-lt"/>
              </a:rPr>
              <a:t>yyyy</a:t>
            </a:r>
            <a:r>
              <a:rPr lang="en-US" dirty="0">
                <a:ea typeface="+mn-lt"/>
                <a:cs typeface="+mn-lt"/>
              </a:rPr>
              <a:t>)             </a:t>
            </a:r>
            <a:endParaRPr lang="en-US" dirty="0">
              <a:cs typeface="Calibri" panose="020F0502020204030204"/>
            </a:endParaRPr>
          </a:p>
          <a:p>
            <a:pPr marL="742950" lvl="1" indent="-285750">
              <a:buFont typeface="Arial"/>
              <a:buChar char="•"/>
            </a:pPr>
            <a:r>
              <a:rPr lang="en-US" dirty="0">
                <a:ea typeface="+mn-lt"/>
                <a:cs typeface="+mn-lt"/>
              </a:rPr>
              <a:t>Date of Retention Payment (mm/dd/</a:t>
            </a:r>
            <a:r>
              <a:rPr lang="en-US" dirty="0" err="1">
                <a:ea typeface="+mn-lt"/>
                <a:cs typeface="+mn-lt"/>
              </a:rPr>
              <a:t>yyyy</a:t>
            </a:r>
            <a:r>
              <a:rPr lang="en-US" dirty="0">
                <a:ea typeface="+mn-lt"/>
                <a:cs typeface="+mn-lt"/>
              </a:rPr>
              <a:t>) </a:t>
            </a:r>
            <a:endParaRPr lang="en-US" dirty="0">
              <a:cs typeface="Calibri" panose="020F0502020204030204"/>
            </a:endParaRPr>
          </a:p>
          <a:p>
            <a:pPr marL="742950" lvl="1" indent="-285750">
              <a:buFont typeface="Arial"/>
              <a:buChar char="•"/>
            </a:pPr>
            <a:r>
              <a:rPr lang="en-US" dirty="0">
                <a:ea typeface="+mn-lt"/>
                <a:cs typeface="+mn-lt"/>
              </a:rPr>
              <a:t>Amount of Retention Payment</a:t>
            </a:r>
          </a:p>
          <a:p>
            <a:pPr marL="285750" indent="-285750">
              <a:buFont typeface="Arial"/>
              <a:buChar char="•"/>
            </a:pPr>
            <a:endParaRPr lang="en-US" dirty="0">
              <a:ea typeface="+mn-lt"/>
              <a:cs typeface="+mn-lt"/>
            </a:endParaRPr>
          </a:p>
          <a:p>
            <a:r>
              <a:rPr lang="en-US" sz="1900" b="1" u="sng" dirty="0">
                <a:ea typeface="+mn-lt"/>
                <a:cs typeface="+mn-lt"/>
              </a:rPr>
              <a:t>Recruited Roster tab </a:t>
            </a:r>
          </a:p>
          <a:p>
            <a:pPr marL="742950" lvl="1" indent="-285750">
              <a:buFont typeface="Arial"/>
              <a:buChar char="•"/>
            </a:pPr>
            <a:r>
              <a:rPr lang="en-US" dirty="0">
                <a:ea typeface="+mn-lt"/>
                <a:cs typeface="+mn-lt"/>
              </a:rPr>
              <a:t>Employee Name, Position/Title, Employee ID#    </a:t>
            </a:r>
            <a:endParaRPr lang="en-US" dirty="0">
              <a:cs typeface="Calibri"/>
            </a:endParaRPr>
          </a:p>
          <a:p>
            <a:pPr marL="742950" lvl="1" indent="-285750">
              <a:buFont typeface="Arial"/>
              <a:buChar char="•"/>
            </a:pPr>
            <a:r>
              <a:rPr lang="en-US" dirty="0">
                <a:ea typeface="+mn-lt"/>
                <a:cs typeface="+mn-lt"/>
              </a:rPr>
              <a:t>Electronic visit verification worker ID (if applicable)         </a:t>
            </a:r>
            <a:endParaRPr lang="en-US" dirty="0">
              <a:cs typeface="Calibri"/>
            </a:endParaRPr>
          </a:p>
          <a:p>
            <a:pPr marL="742950" lvl="1" indent="-285750">
              <a:buFont typeface="Arial"/>
              <a:buChar char="•"/>
            </a:pPr>
            <a:r>
              <a:rPr lang="en-US" dirty="0">
                <a:ea typeface="+mn-lt"/>
                <a:cs typeface="+mn-lt"/>
              </a:rPr>
              <a:t>HCBS service(s)/ Sections of Policy under which delivering care   </a:t>
            </a:r>
            <a:endParaRPr lang="en-US" dirty="0">
              <a:cs typeface="Calibri"/>
            </a:endParaRPr>
          </a:p>
          <a:p>
            <a:pPr marL="742950" lvl="1" indent="-285750">
              <a:buFont typeface="Arial"/>
              <a:buChar char="•"/>
            </a:pPr>
            <a:r>
              <a:rPr lang="en-US" dirty="0">
                <a:ea typeface="+mn-lt"/>
                <a:cs typeface="+mn-lt"/>
              </a:rPr>
              <a:t>FT or PT hours      </a:t>
            </a:r>
          </a:p>
          <a:p>
            <a:pPr marL="742950" lvl="1" indent="-285750">
              <a:buFont typeface="Arial"/>
              <a:buChar char="•"/>
            </a:pPr>
            <a:r>
              <a:rPr lang="en-US" dirty="0">
                <a:cs typeface="Calibri"/>
              </a:rPr>
              <a:t>Date of Recruitment Payment (mm/dd/</a:t>
            </a:r>
            <a:r>
              <a:rPr lang="en-US" dirty="0" err="1">
                <a:cs typeface="Calibri"/>
              </a:rPr>
              <a:t>yyyy</a:t>
            </a:r>
            <a:r>
              <a:rPr lang="en-US" dirty="0">
                <a:cs typeface="Calibri"/>
              </a:rPr>
              <a:t>  or TBA if date is not known​</a:t>
            </a:r>
          </a:p>
          <a:p>
            <a:pPr marL="742950" lvl="1" indent="-285750">
              <a:buFont typeface="Arial"/>
              <a:buChar char="•"/>
            </a:pPr>
            <a:r>
              <a:rPr lang="en-US" dirty="0">
                <a:ea typeface="+mn-lt"/>
                <a:cs typeface="+mn-lt"/>
              </a:rPr>
              <a:t>Claiming one-time $150.00 payment towards onboarding cost (Yes or No)</a:t>
            </a:r>
            <a:endParaRPr lang="en-US" dirty="0">
              <a:cs typeface="Calibri"/>
            </a:endParaRPr>
          </a:p>
          <a:p>
            <a:pPr marL="285750" indent="-285750">
              <a:buFont typeface="Arial"/>
              <a:buChar char="•"/>
            </a:pPr>
            <a:endParaRPr lang="en-US" sz="1600" dirty="0">
              <a:cs typeface="Calibri"/>
            </a:endParaRPr>
          </a:p>
          <a:p>
            <a:pPr marL="285750" indent="-285750">
              <a:buFont typeface="Arial"/>
              <a:buChar char="•"/>
            </a:pPr>
            <a:endParaRPr lang="en-US" sz="1600" dirty="0">
              <a:cs typeface="Calibri"/>
            </a:endParaRPr>
          </a:p>
          <a:p>
            <a:pPr marL="285750" indent="-285750">
              <a:buFont typeface="Arial"/>
              <a:buChar char="•"/>
            </a:pPr>
            <a:endParaRPr lang="en-US" sz="1600" dirty="0">
              <a:cs typeface="Calibri"/>
            </a:endParaRPr>
          </a:p>
        </p:txBody>
      </p:sp>
    </p:spTree>
    <p:extLst>
      <p:ext uri="{BB962C8B-B14F-4D97-AF65-F5344CB8AC3E}">
        <p14:creationId xmlns:p14="http://schemas.microsoft.com/office/powerpoint/2010/main" val="757651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E89D-EE22-412D-87EC-33EEBFF8C570}"/>
              </a:ext>
            </a:extLst>
          </p:cNvPr>
          <p:cNvSpPr>
            <a:spLocks noGrp="1"/>
          </p:cNvSpPr>
          <p:nvPr>
            <p:ph type="title"/>
          </p:nvPr>
        </p:nvSpPr>
        <p:spPr/>
        <p:txBody>
          <a:bodyPr>
            <a:normAutofit fontScale="90000"/>
          </a:bodyPr>
          <a:lstStyle/>
          <a:p>
            <a:r>
              <a:rPr lang="en-US"/>
              <a:t>Application Requirements</a:t>
            </a:r>
          </a:p>
        </p:txBody>
      </p:sp>
      <p:sp>
        <p:nvSpPr>
          <p:cNvPr id="3" name="Text Placeholder 2">
            <a:extLst>
              <a:ext uri="{FF2B5EF4-FFF2-40B4-BE49-F238E27FC236}">
                <a16:creationId xmlns:a16="http://schemas.microsoft.com/office/drawing/2014/main" id="{6FC76242-F51B-48D1-8C87-C792A0396E29}"/>
              </a:ext>
            </a:extLst>
          </p:cNvPr>
          <p:cNvSpPr>
            <a:spLocks noGrp="1"/>
          </p:cNvSpPr>
          <p:nvPr>
            <p:ph type="body" sz="quarter" idx="11"/>
          </p:nvPr>
        </p:nvSpPr>
        <p:spPr/>
        <p:txBody>
          <a:bodyPr vert="horz" lIns="91440" tIns="45720" rIns="91440" bIns="45720" rtlCol="0" anchor="t">
            <a:normAutofit/>
          </a:bodyPr>
          <a:lstStyle/>
          <a:p>
            <a:r>
              <a:rPr lang="en-US">
                <a:latin typeface="Bahnschrift"/>
              </a:rPr>
              <a:t>Before You Apply</a:t>
            </a:r>
            <a:endParaRPr lang="en-US"/>
          </a:p>
        </p:txBody>
      </p:sp>
      <p:sp>
        <p:nvSpPr>
          <p:cNvPr id="4" name="TextBox 3">
            <a:extLst>
              <a:ext uri="{FF2B5EF4-FFF2-40B4-BE49-F238E27FC236}">
                <a16:creationId xmlns:a16="http://schemas.microsoft.com/office/drawing/2014/main" id="{BE07FE7A-20B5-4199-A884-263764D72646}"/>
              </a:ext>
            </a:extLst>
          </p:cNvPr>
          <p:cNvSpPr txBox="1"/>
          <p:nvPr/>
        </p:nvSpPr>
        <p:spPr>
          <a:xfrm>
            <a:off x="973862" y="1779980"/>
            <a:ext cx="10250824"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b="1" dirty="0">
              <a:ea typeface="+mn-lt"/>
              <a:cs typeface="+mn-lt"/>
            </a:endParaRPr>
          </a:p>
          <a:p>
            <a:pPr marL="342900" indent="-342900">
              <a:buFont typeface="Arial"/>
              <a:buChar char="•"/>
            </a:pPr>
            <a:r>
              <a:rPr lang="en-US" sz="2000" b="1" dirty="0">
                <a:ea typeface="+mn-lt"/>
                <a:cs typeface="+mn-lt"/>
              </a:rPr>
              <a:t>Make sure you have a Data Universal Numbering System (DUNS) Number.</a:t>
            </a:r>
            <a:r>
              <a:rPr lang="en-US" sz="2000" dirty="0">
                <a:ea typeface="+mn-lt"/>
                <a:cs typeface="+mn-lt"/>
              </a:rPr>
              <a:t> If you do not, visit: Dun &amp; Bradstreet (</a:t>
            </a:r>
            <a:r>
              <a:rPr lang="en-US" sz="2000" dirty="0">
                <a:ea typeface="+mn-lt"/>
                <a:cs typeface="+mn-lt"/>
                <a:hlinkClick r:id="rId3"/>
              </a:rPr>
              <a:t>https://www.dnb.com/</a:t>
            </a:r>
            <a:r>
              <a:rPr lang="en-US" sz="2000" dirty="0">
                <a:ea typeface="+mn-lt"/>
                <a:cs typeface="+mn-lt"/>
              </a:rPr>
              <a:t>) to obtain one. </a:t>
            </a:r>
            <a:endParaRPr lang="en-US" sz="2000" dirty="0">
              <a:cs typeface="Calibri"/>
            </a:endParaRPr>
          </a:p>
          <a:p>
            <a:endParaRPr lang="en-US" sz="2000" dirty="0">
              <a:ea typeface="+mn-lt"/>
              <a:cs typeface="+mn-lt"/>
            </a:endParaRPr>
          </a:p>
          <a:p>
            <a:r>
              <a:rPr lang="en-US" sz="2000" b="1" i="1" u="sng" dirty="0">
                <a:ea typeface="+mn-lt"/>
                <a:cs typeface="+mn-lt"/>
              </a:rPr>
              <a:t>OR</a:t>
            </a:r>
          </a:p>
          <a:p>
            <a:endParaRPr lang="en-US" sz="2000" b="1" dirty="0">
              <a:ea typeface="+mn-lt"/>
              <a:cs typeface="+mn-lt"/>
            </a:endParaRPr>
          </a:p>
          <a:p>
            <a:pPr marL="342900" indent="-342900">
              <a:buFont typeface="Arial"/>
              <a:buChar char="•"/>
            </a:pPr>
            <a:r>
              <a:rPr lang="en-US" sz="2000" b="1" dirty="0">
                <a:ea typeface="+mn-lt"/>
                <a:cs typeface="+mn-lt"/>
              </a:rPr>
              <a:t>Unique Entity Identifier (UEI), which is assigned by the System for Award Management (SAM). To register for UEI, </a:t>
            </a:r>
            <a:r>
              <a:rPr lang="en-US" sz="2000" dirty="0">
                <a:ea typeface="+mn-lt"/>
                <a:cs typeface="+mn-lt"/>
              </a:rPr>
              <a:t>visit (</a:t>
            </a:r>
            <a:r>
              <a:rPr lang="en-US" sz="2000" dirty="0">
                <a:ea typeface="+mn-lt"/>
                <a:cs typeface="+mn-lt"/>
                <a:hlinkClick r:id="rId4"/>
              </a:rPr>
              <a:t>https://www.sam.gov</a:t>
            </a:r>
            <a:r>
              <a:rPr lang="en-US" sz="2000" dirty="0">
                <a:ea typeface="+mn-lt"/>
                <a:cs typeface="+mn-lt"/>
              </a:rPr>
              <a:t>).  </a:t>
            </a:r>
            <a:endParaRPr lang="en-US" sz="2000" dirty="0">
              <a:cs typeface="Calibri"/>
            </a:endParaRPr>
          </a:p>
          <a:p>
            <a:pPr>
              <a:buFont typeface="Arial"/>
              <a:buChar char="•"/>
            </a:pPr>
            <a:endParaRPr lang="en-US" dirty="0">
              <a:ea typeface="+mn-lt"/>
              <a:cs typeface="+mn-lt"/>
            </a:endParaRPr>
          </a:p>
          <a:p>
            <a:pPr lvl="1"/>
            <a:r>
              <a:rPr lang="en-US" i="1" dirty="0">
                <a:ea typeface="+mn-lt"/>
                <a:cs typeface="+mn-lt"/>
              </a:rPr>
              <a:t>Note: A DUNS number will be accepted if the applicant is in the process of obtaining a UEI during the time of submission.  Additionally,</a:t>
            </a:r>
            <a:r>
              <a:rPr lang="en-US" i="1" dirty="0">
                <a:cs typeface="Calibri"/>
              </a:rPr>
              <a:t> you will need a DUNS number to obtain UEI. Or you can get a UEI by (SAM) any time after April 4 without using a DUNS Number. </a:t>
            </a:r>
            <a:endParaRPr lang="en-US" dirty="0">
              <a:cs typeface="Calibri"/>
            </a:endParaRPr>
          </a:p>
          <a:p>
            <a:pPr marL="285750" indent="-285750">
              <a:buFont typeface="Arial"/>
              <a:buChar char="•"/>
            </a:pPr>
            <a:endParaRPr lang="en-US" sz="1600" dirty="0">
              <a:cs typeface="Calibri"/>
            </a:endParaRPr>
          </a:p>
          <a:p>
            <a:pPr marL="285750" indent="-285750">
              <a:buFont typeface="Arial"/>
              <a:buChar char="•"/>
            </a:pPr>
            <a:endParaRPr lang="en-US" sz="1600" dirty="0">
              <a:cs typeface="Calibri"/>
            </a:endParaRPr>
          </a:p>
          <a:p>
            <a:pPr marL="285750" indent="-285750">
              <a:buFont typeface="Arial"/>
              <a:buChar char="•"/>
            </a:pPr>
            <a:endParaRPr lang="en-US" sz="1600" dirty="0">
              <a:cs typeface="Calibri"/>
            </a:endParaRPr>
          </a:p>
        </p:txBody>
      </p:sp>
    </p:spTree>
    <p:extLst>
      <p:ext uri="{BB962C8B-B14F-4D97-AF65-F5344CB8AC3E}">
        <p14:creationId xmlns:p14="http://schemas.microsoft.com/office/powerpoint/2010/main" val="773025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18E52-6F8D-4A6C-BAFC-49922273FF41}"/>
              </a:ext>
            </a:extLst>
          </p:cNvPr>
          <p:cNvSpPr>
            <a:spLocks noGrp="1"/>
          </p:cNvSpPr>
          <p:nvPr>
            <p:ph type="title"/>
          </p:nvPr>
        </p:nvSpPr>
        <p:spPr/>
        <p:txBody>
          <a:bodyPr>
            <a:normAutofit/>
          </a:bodyPr>
          <a:lstStyle/>
          <a:p>
            <a:r>
              <a:rPr lang="en-US" sz="3600"/>
              <a:t>Compliance Requirements</a:t>
            </a:r>
          </a:p>
        </p:txBody>
      </p:sp>
      <p:sp>
        <p:nvSpPr>
          <p:cNvPr id="4" name="TextBox 3">
            <a:extLst>
              <a:ext uri="{FF2B5EF4-FFF2-40B4-BE49-F238E27FC236}">
                <a16:creationId xmlns:a16="http://schemas.microsoft.com/office/drawing/2014/main" id="{5CA7FD1F-DAD8-407B-9624-CF360C18C7D6}"/>
              </a:ext>
            </a:extLst>
          </p:cNvPr>
          <p:cNvSpPr txBox="1"/>
          <p:nvPr/>
        </p:nvSpPr>
        <p:spPr>
          <a:xfrm>
            <a:off x="2402959" y="2615610"/>
            <a:ext cx="7394943" cy="19082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ea typeface="+mn-lt"/>
                <a:cs typeface="+mn-lt"/>
              </a:rPr>
              <a:t>Must maintain records of their bonus payments and are subject to audit by Centers for Medicare and Medicaid Services (CMS) and/or the State.</a:t>
            </a:r>
            <a:endParaRPr lang="en-US" sz="2000">
              <a:cs typeface="Calibri" panose="020F0502020204030204"/>
            </a:endParaRPr>
          </a:p>
          <a:p>
            <a:pPr marL="285750" indent="-285750">
              <a:buFont typeface="Arial"/>
              <a:buChar char="•"/>
            </a:pPr>
            <a:endParaRPr lang="en-US" sz="2000">
              <a:cs typeface="Calibri" panose="020F0502020204030204"/>
            </a:endParaRPr>
          </a:p>
          <a:p>
            <a:pPr marL="285750" indent="-285750">
              <a:buFont typeface="Arial"/>
              <a:buChar char="•"/>
            </a:pPr>
            <a:r>
              <a:rPr lang="en-US" sz="2000">
                <a:cs typeface="Calibri" panose="020F0502020204030204"/>
              </a:rPr>
              <a:t>Close-out survey to validate usage of allocation </a:t>
            </a:r>
          </a:p>
          <a:p>
            <a:endParaRPr lang="en-US">
              <a:cs typeface="Calibri" panose="020F0502020204030204"/>
            </a:endParaRPr>
          </a:p>
        </p:txBody>
      </p:sp>
    </p:spTree>
    <p:extLst>
      <p:ext uri="{BB962C8B-B14F-4D97-AF65-F5344CB8AC3E}">
        <p14:creationId xmlns:p14="http://schemas.microsoft.com/office/powerpoint/2010/main" val="3217060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CF31D-8482-44F7-AA97-2C95EC473AE0}"/>
              </a:ext>
            </a:extLst>
          </p:cNvPr>
          <p:cNvSpPr>
            <a:spLocks noGrp="1"/>
          </p:cNvSpPr>
          <p:nvPr>
            <p:ph type="title"/>
          </p:nvPr>
        </p:nvSpPr>
        <p:spPr/>
        <p:txBody>
          <a:bodyPr>
            <a:normAutofit fontScale="90000"/>
          </a:bodyPr>
          <a:lstStyle/>
          <a:p>
            <a:r>
              <a:rPr lang="en-US"/>
              <a:t>Contact Information/Questions?</a:t>
            </a:r>
          </a:p>
        </p:txBody>
      </p:sp>
      <p:sp>
        <p:nvSpPr>
          <p:cNvPr id="4" name="TextBox 3">
            <a:extLst>
              <a:ext uri="{FF2B5EF4-FFF2-40B4-BE49-F238E27FC236}">
                <a16:creationId xmlns:a16="http://schemas.microsoft.com/office/drawing/2014/main" id="{9915A547-757E-4290-9D15-4103390004ED}"/>
              </a:ext>
            </a:extLst>
          </p:cNvPr>
          <p:cNvSpPr txBox="1"/>
          <p:nvPr/>
        </p:nvSpPr>
        <p:spPr>
          <a:xfrm>
            <a:off x="2181447" y="1853842"/>
            <a:ext cx="7829105"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sz="2000" b="1" dirty="0">
              <a:ea typeface="+mn-lt"/>
              <a:cs typeface="+mn-lt"/>
            </a:endParaRPr>
          </a:p>
          <a:p>
            <a:pPr algn="ctr"/>
            <a:r>
              <a:rPr lang="en-US" sz="2000" dirty="0">
                <a:ea typeface="+mn-lt"/>
                <a:cs typeface="+mn-lt"/>
              </a:rPr>
              <a:t>Please visit,</a:t>
            </a:r>
            <a:r>
              <a:rPr lang="en-US" sz="2000" b="1" dirty="0">
                <a:ea typeface="+mn-lt"/>
                <a:cs typeface="+mn-lt"/>
              </a:rPr>
              <a:t> </a:t>
            </a:r>
            <a:r>
              <a:rPr lang="en-US" sz="2000" b="1" u="sng" dirty="0">
                <a:ea typeface="+mn-lt"/>
                <a:cs typeface="+mn-lt"/>
                <a:hlinkClick r:id="rId2"/>
              </a:rPr>
              <a:t>https://kdads.ks.gov/funding-opportunities</a:t>
            </a:r>
            <a:r>
              <a:rPr lang="en-US" sz="2000" b="1" dirty="0">
                <a:ea typeface="+mn-lt"/>
                <a:cs typeface="+mn-lt"/>
              </a:rPr>
              <a:t> </a:t>
            </a:r>
            <a:r>
              <a:rPr lang="en-US" sz="2000" dirty="0">
                <a:ea typeface="+mn-lt"/>
                <a:cs typeface="+mn-lt"/>
              </a:rPr>
              <a:t>to learn more. </a:t>
            </a:r>
            <a:endParaRPr lang="en-US" dirty="0">
              <a:cs typeface="Calibri"/>
            </a:endParaRPr>
          </a:p>
          <a:p>
            <a:pPr algn="ctr"/>
            <a:endParaRPr lang="en-US" sz="2000" dirty="0">
              <a:ea typeface="+mn-lt"/>
              <a:cs typeface="+mn-lt"/>
            </a:endParaRPr>
          </a:p>
          <a:p>
            <a:pPr algn="ctr"/>
            <a:r>
              <a:rPr lang="en-US" sz="2000" b="1" dirty="0">
                <a:ea typeface="+mn-lt"/>
                <a:cs typeface="+mn-lt"/>
              </a:rPr>
              <a:t>General Questions : </a:t>
            </a:r>
            <a:r>
              <a:rPr lang="en-US" sz="2000" dirty="0">
                <a:ea typeface="+mn-lt"/>
                <a:cs typeface="+mn-lt"/>
                <a:hlinkClick r:id="rId3"/>
              </a:rPr>
              <a:t>KDADS.Workforce@ks.gov</a:t>
            </a:r>
            <a:r>
              <a:rPr lang="en-US" sz="2000" dirty="0">
                <a:ea typeface="+mn-lt"/>
                <a:cs typeface="+mn-lt"/>
              </a:rPr>
              <a:t>  </a:t>
            </a:r>
            <a:br>
              <a:rPr lang="en-US" sz="2000" dirty="0">
                <a:ea typeface="+mn-lt"/>
                <a:cs typeface="+mn-lt"/>
              </a:rPr>
            </a:br>
            <a:br>
              <a:rPr lang="en-US" sz="2000" dirty="0">
                <a:ea typeface="+mn-lt"/>
                <a:cs typeface="+mn-lt"/>
              </a:rPr>
            </a:br>
            <a:endParaRPr lang="en-US" sz="2000" dirty="0">
              <a:cs typeface="Calibri"/>
            </a:endParaRPr>
          </a:p>
          <a:p>
            <a:pPr algn="ctr"/>
            <a:r>
              <a:rPr lang="en-US" sz="2000" dirty="0">
                <a:ea typeface="+mn-lt"/>
                <a:cs typeface="+mn-lt"/>
              </a:rPr>
              <a:t>________________________________________________________</a:t>
            </a:r>
            <a:endParaRPr lang="en-US" sz="2000" dirty="0">
              <a:cs typeface="Calibri"/>
            </a:endParaRPr>
          </a:p>
          <a:p>
            <a:pPr algn="ctr"/>
            <a:endParaRPr lang="en-US" sz="2000" b="1" i="1" dirty="0">
              <a:ea typeface="+mn-lt"/>
              <a:cs typeface="+mn-lt"/>
            </a:endParaRPr>
          </a:p>
          <a:p>
            <a:pPr algn="ctr"/>
            <a:endParaRPr lang="en-US" sz="2000" b="1" i="1" dirty="0">
              <a:ea typeface="+mn-lt"/>
              <a:cs typeface="+mn-lt"/>
            </a:endParaRPr>
          </a:p>
          <a:p>
            <a:pPr algn="ctr"/>
            <a:endParaRPr lang="en-US" sz="2000" b="1" i="1" dirty="0">
              <a:ea typeface="+mn-lt"/>
              <a:cs typeface="+mn-lt"/>
            </a:endParaRPr>
          </a:p>
          <a:p>
            <a:pPr algn="ctr"/>
            <a:r>
              <a:rPr lang="en-US" sz="2000" b="1" i="1" dirty="0">
                <a:ea typeface="+mn-lt"/>
                <a:cs typeface="+mn-lt"/>
              </a:rPr>
              <a:t>This presentation is now open for your questions.</a:t>
            </a:r>
            <a:endParaRPr lang="en-US" sz="2000" dirty="0">
              <a:cs typeface="Calibri"/>
            </a:endParaRPr>
          </a:p>
          <a:p>
            <a:pPr algn="ctr"/>
            <a:endParaRPr lang="en-US" sz="2000" dirty="0">
              <a:cs typeface="Calibri"/>
            </a:endParaRPr>
          </a:p>
        </p:txBody>
      </p:sp>
    </p:spTree>
    <p:extLst>
      <p:ext uri="{BB962C8B-B14F-4D97-AF65-F5344CB8AC3E}">
        <p14:creationId xmlns:p14="http://schemas.microsoft.com/office/powerpoint/2010/main" val="2113243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C8C7160-474D-4F66-9196-829CB0C1C7CA}"/>
              </a:ext>
            </a:extLst>
          </p:cNvPr>
          <p:cNvSpPr>
            <a:spLocks noGrp="1"/>
          </p:cNvSpPr>
          <p:nvPr>
            <p:ph type="title"/>
          </p:nvPr>
        </p:nvSpPr>
        <p:spPr>
          <a:xfrm>
            <a:off x="1004623" y="87151"/>
            <a:ext cx="10182757" cy="637057"/>
          </a:xfrm>
        </p:spPr>
        <p:txBody>
          <a:bodyPr>
            <a:normAutofit fontScale="90000"/>
          </a:bodyPr>
          <a:lstStyle/>
          <a:p>
            <a:r>
              <a:rPr lang="en-US" dirty="0">
                <a:latin typeface="Bahnschrift"/>
              </a:rPr>
              <a:t>Agenda</a:t>
            </a:r>
            <a:endParaRPr lang="en-US" dirty="0"/>
          </a:p>
        </p:txBody>
      </p:sp>
      <p:sp>
        <p:nvSpPr>
          <p:cNvPr id="2" name="TextBox 1">
            <a:extLst>
              <a:ext uri="{FF2B5EF4-FFF2-40B4-BE49-F238E27FC236}">
                <a16:creationId xmlns:a16="http://schemas.microsoft.com/office/drawing/2014/main" id="{1F5FAEED-0D2F-40C8-8284-932505B6FEAD}"/>
              </a:ext>
            </a:extLst>
          </p:cNvPr>
          <p:cNvSpPr txBox="1"/>
          <p:nvPr/>
        </p:nvSpPr>
        <p:spPr>
          <a:xfrm>
            <a:off x="2385239" y="1765005"/>
            <a:ext cx="7412663"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ea typeface="+mn-lt"/>
                <a:cs typeface="+mn-lt"/>
              </a:rPr>
              <a:t>Will be going over:</a:t>
            </a:r>
          </a:p>
          <a:p>
            <a:endParaRPr lang="en-US" sz="2400" b="1" dirty="0">
              <a:ea typeface="+mn-lt"/>
              <a:cs typeface="+mn-lt"/>
            </a:endParaRPr>
          </a:p>
          <a:p>
            <a:pPr marL="342900" indent="-342900">
              <a:buFont typeface="Arial"/>
              <a:buChar char="•"/>
            </a:pPr>
            <a:r>
              <a:rPr lang="en-US" sz="2400" dirty="0">
                <a:ea typeface="+mn-lt"/>
                <a:cs typeface="+mn-lt"/>
              </a:rPr>
              <a:t>An Overview </a:t>
            </a:r>
            <a:endParaRPr lang="en-US" sz="2400" dirty="0">
              <a:cs typeface="Calibri"/>
            </a:endParaRPr>
          </a:p>
          <a:p>
            <a:pPr marL="342900" indent="-342900">
              <a:buFont typeface="Arial"/>
              <a:buChar char="•"/>
            </a:pPr>
            <a:r>
              <a:rPr lang="en-US" sz="2400" dirty="0">
                <a:ea typeface="+mn-lt"/>
                <a:cs typeface="+mn-lt"/>
              </a:rPr>
              <a:t>Program Eligibility and Amount of Bonuses</a:t>
            </a:r>
          </a:p>
          <a:p>
            <a:pPr marL="342900" indent="-342900">
              <a:buFont typeface="Arial"/>
              <a:buChar char="•"/>
            </a:pPr>
            <a:r>
              <a:rPr lang="en-US" sz="2400" dirty="0">
                <a:ea typeface="+mn-lt"/>
                <a:cs typeface="+mn-lt"/>
              </a:rPr>
              <a:t>Additional Reimbursements </a:t>
            </a:r>
          </a:p>
          <a:p>
            <a:pPr marL="342900" indent="-342900">
              <a:buFont typeface="Arial"/>
              <a:buChar char="•"/>
            </a:pPr>
            <a:r>
              <a:rPr lang="en-US" sz="2400" dirty="0">
                <a:ea typeface="+mn-lt"/>
                <a:cs typeface="+mn-lt"/>
              </a:rPr>
              <a:t>Application Timeline and Process</a:t>
            </a:r>
          </a:p>
          <a:p>
            <a:pPr marL="342900" indent="-342900">
              <a:buFont typeface="Arial"/>
              <a:buChar char="•"/>
            </a:pPr>
            <a:r>
              <a:rPr lang="en-US" sz="2400" dirty="0">
                <a:ea typeface="+mn-lt"/>
                <a:cs typeface="+mn-lt"/>
              </a:rPr>
              <a:t>Application Requirements</a:t>
            </a:r>
          </a:p>
          <a:p>
            <a:pPr marL="342900" indent="-342900">
              <a:buFont typeface="Arial"/>
              <a:buChar char="•"/>
            </a:pPr>
            <a:r>
              <a:rPr lang="en-US" sz="2400" dirty="0">
                <a:ea typeface="+mn-lt"/>
                <a:cs typeface="+mn-lt"/>
              </a:rPr>
              <a:t>Compliance Requirements</a:t>
            </a:r>
          </a:p>
          <a:p>
            <a:pPr marL="342900" indent="-342900">
              <a:buFont typeface="Arial"/>
              <a:buChar char="•"/>
            </a:pPr>
            <a:r>
              <a:rPr lang="en-US" sz="2400" dirty="0">
                <a:ea typeface="+mn-lt"/>
                <a:cs typeface="+mn-lt"/>
              </a:rPr>
              <a:t>Contact Information and questions</a:t>
            </a:r>
          </a:p>
          <a:p>
            <a:endParaRPr lang="en-US" dirty="0">
              <a:ea typeface="+mn-lt"/>
              <a:cs typeface="+mn-lt"/>
            </a:endParaRPr>
          </a:p>
        </p:txBody>
      </p:sp>
    </p:spTree>
    <p:extLst>
      <p:ext uri="{BB962C8B-B14F-4D97-AF65-F5344CB8AC3E}">
        <p14:creationId xmlns:p14="http://schemas.microsoft.com/office/powerpoint/2010/main" val="360242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C8C7160-474D-4F66-9196-829CB0C1C7CA}"/>
              </a:ext>
            </a:extLst>
          </p:cNvPr>
          <p:cNvSpPr>
            <a:spLocks noGrp="1"/>
          </p:cNvSpPr>
          <p:nvPr>
            <p:ph type="title"/>
          </p:nvPr>
        </p:nvSpPr>
        <p:spPr>
          <a:xfrm>
            <a:off x="1004623" y="87151"/>
            <a:ext cx="10182757" cy="637057"/>
          </a:xfrm>
        </p:spPr>
        <p:txBody>
          <a:bodyPr>
            <a:normAutofit fontScale="90000"/>
          </a:bodyPr>
          <a:lstStyle/>
          <a:p>
            <a:r>
              <a:rPr lang="en-US"/>
              <a:t>Overview </a:t>
            </a:r>
          </a:p>
        </p:txBody>
      </p:sp>
      <p:sp>
        <p:nvSpPr>
          <p:cNvPr id="2" name="TextBox 1">
            <a:extLst>
              <a:ext uri="{FF2B5EF4-FFF2-40B4-BE49-F238E27FC236}">
                <a16:creationId xmlns:a16="http://schemas.microsoft.com/office/drawing/2014/main" id="{1F5FAEED-0D2F-40C8-8284-932505B6FEAD}"/>
              </a:ext>
            </a:extLst>
          </p:cNvPr>
          <p:cNvSpPr txBox="1"/>
          <p:nvPr/>
        </p:nvSpPr>
        <p:spPr>
          <a:xfrm>
            <a:off x="1756146" y="1711842"/>
            <a:ext cx="8670849"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100" dirty="0">
                <a:ea typeface="+mn-lt"/>
                <a:cs typeface="+mn-lt"/>
              </a:rPr>
              <a:t>Program designed to:</a:t>
            </a:r>
            <a:endParaRPr lang="en-US" sz="2100" dirty="0">
              <a:cs typeface="Calibri"/>
            </a:endParaRPr>
          </a:p>
          <a:p>
            <a:pPr marL="800100" lvl="1" indent="-342900">
              <a:buFont typeface="Courier New"/>
              <a:buChar char="o"/>
            </a:pPr>
            <a:r>
              <a:rPr lang="en-US" sz="2100" dirty="0">
                <a:cs typeface="Calibri"/>
              </a:rPr>
              <a:t>Provide one-time bonus</a:t>
            </a:r>
            <a:r>
              <a:rPr lang="en-US" sz="2100" dirty="0">
                <a:ea typeface="+mn-lt"/>
                <a:cs typeface="+mn-lt"/>
              </a:rPr>
              <a:t> to new and existing Home and Community Based Services (HCBS) Direct Support Workers (DSWs) and their Immediate Supervisors</a:t>
            </a:r>
            <a:endParaRPr lang="en-US" sz="2100" dirty="0">
              <a:cs typeface="Calibri"/>
            </a:endParaRPr>
          </a:p>
          <a:p>
            <a:pPr marL="800100" lvl="1" indent="-342900">
              <a:buFont typeface="Courier New"/>
              <a:buChar char="o"/>
            </a:pPr>
            <a:r>
              <a:rPr lang="en-US" sz="2100" dirty="0">
                <a:cs typeface="Calibri"/>
              </a:rPr>
              <a:t>One-time stipend to</a:t>
            </a:r>
            <a:r>
              <a:rPr lang="en-US" sz="2100" dirty="0">
                <a:ea typeface="+mn-lt"/>
                <a:cs typeface="+mn-lt"/>
              </a:rPr>
              <a:t> recruit and retain DSWs that provide HCBS services to vulnerable Kansans</a:t>
            </a:r>
            <a:endParaRPr lang="en-US" sz="2100" dirty="0">
              <a:cs typeface="Calibri"/>
            </a:endParaRPr>
          </a:p>
          <a:p>
            <a:pPr lvl="1"/>
            <a:endParaRPr lang="en-US" sz="2100" dirty="0">
              <a:ea typeface="+mn-lt"/>
              <a:cs typeface="+mn-lt"/>
            </a:endParaRPr>
          </a:p>
          <a:p>
            <a:pPr marL="342900" indent="-342900">
              <a:buFont typeface="Arial"/>
              <a:buChar char="•"/>
            </a:pPr>
            <a:r>
              <a:rPr lang="en-US" sz="2100" dirty="0">
                <a:ea typeface="+mn-lt"/>
                <a:cs typeface="+mn-lt"/>
              </a:rPr>
              <a:t>Amount of funding available to allocate is $51 million</a:t>
            </a:r>
            <a:endParaRPr lang="en-US" sz="2100" dirty="0">
              <a:cs typeface="Calibri"/>
            </a:endParaRPr>
          </a:p>
          <a:p>
            <a:endParaRPr lang="en-US" sz="2100" dirty="0">
              <a:ea typeface="+mn-lt"/>
              <a:cs typeface="+mn-lt"/>
            </a:endParaRPr>
          </a:p>
          <a:p>
            <a:pPr marL="342900" indent="-342900">
              <a:buFont typeface="Arial"/>
              <a:buChar char="•"/>
            </a:pPr>
            <a:r>
              <a:rPr lang="en-US" sz="2100" dirty="0">
                <a:ea typeface="+mn-lt"/>
                <a:cs typeface="+mn-lt"/>
              </a:rPr>
              <a:t>Approved funding allocation will be a one-time payment following receipt of fully executed beneficiary agreement, paid directly by a manage care organization (MCO)</a:t>
            </a:r>
            <a:endParaRPr lang="en-US" sz="2100" dirty="0">
              <a:cs typeface="Calibri"/>
            </a:endParaRPr>
          </a:p>
          <a:p>
            <a:pPr marL="342900" indent="-342900">
              <a:buFont typeface="Arial"/>
              <a:buChar char="•"/>
            </a:pPr>
            <a:endParaRPr lang="en-US" sz="2000" dirty="0">
              <a:cs typeface="Calibri"/>
            </a:endParaRPr>
          </a:p>
          <a:p>
            <a:pPr marL="742950" lvl="1" indent="-285750">
              <a:buFont typeface="Arial"/>
              <a:buChar char="•"/>
            </a:pPr>
            <a:endParaRPr lang="en-US" dirty="0">
              <a:cs typeface="Calibri"/>
            </a:endParaRPr>
          </a:p>
          <a:p>
            <a:endParaRPr lang="en-US" dirty="0">
              <a:cs typeface="Calibri"/>
            </a:endParaRPr>
          </a:p>
        </p:txBody>
      </p:sp>
    </p:spTree>
    <p:extLst>
      <p:ext uri="{BB962C8B-B14F-4D97-AF65-F5344CB8AC3E}">
        <p14:creationId xmlns:p14="http://schemas.microsoft.com/office/powerpoint/2010/main" val="372744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E2E835F-F15C-44C3-BB9E-98EEA8000B42}"/>
              </a:ext>
            </a:extLst>
          </p:cNvPr>
          <p:cNvSpPr>
            <a:spLocks noGrp="1"/>
          </p:cNvSpPr>
          <p:nvPr>
            <p:ph type="title"/>
          </p:nvPr>
        </p:nvSpPr>
        <p:spPr>
          <a:xfrm>
            <a:off x="1004623" y="87151"/>
            <a:ext cx="10182757" cy="637057"/>
          </a:xfrm>
        </p:spPr>
        <p:txBody>
          <a:bodyPr>
            <a:normAutofit fontScale="90000"/>
          </a:bodyPr>
          <a:lstStyle/>
          <a:p>
            <a:r>
              <a:rPr lang="en-US"/>
              <a:t>Program Eligibility</a:t>
            </a:r>
          </a:p>
        </p:txBody>
      </p:sp>
      <p:sp>
        <p:nvSpPr>
          <p:cNvPr id="2" name="TextBox 1">
            <a:extLst>
              <a:ext uri="{FF2B5EF4-FFF2-40B4-BE49-F238E27FC236}">
                <a16:creationId xmlns:a16="http://schemas.microsoft.com/office/drawing/2014/main" id="{199366BE-CB54-41A6-9B26-D1D8FE89F4EF}"/>
              </a:ext>
            </a:extLst>
          </p:cNvPr>
          <p:cNvSpPr txBox="1"/>
          <p:nvPr/>
        </p:nvSpPr>
        <p:spPr>
          <a:xfrm>
            <a:off x="486441" y="1424543"/>
            <a:ext cx="11467212"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ea typeface="+mn-lt"/>
                <a:cs typeface="+mn-lt"/>
              </a:rPr>
              <a:t>Eligible Applicants: </a:t>
            </a:r>
            <a:endParaRPr lang="en-US" dirty="0"/>
          </a:p>
          <a:p>
            <a:pPr marL="800100" lvl="1" indent="-342900">
              <a:buFont typeface="Arial"/>
              <a:buChar char="•"/>
            </a:pPr>
            <a:r>
              <a:rPr lang="en-US" sz="1900" dirty="0">
                <a:ea typeface="+mn-lt"/>
                <a:cs typeface="+mn-lt"/>
              </a:rPr>
              <a:t>Be in an “Active” status as a </a:t>
            </a:r>
            <a:r>
              <a:rPr lang="en-US" sz="1900" dirty="0" err="1">
                <a:ea typeface="+mn-lt"/>
                <a:cs typeface="+mn-lt"/>
              </a:rPr>
              <a:t>KanCare</a:t>
            </a:r>
            <a:r>
              <a:rPr lang="en-US" sz="1900" dirty="0">
                <a:ea typeface="+mn-lt"/>
                <a:cs typeface="+mn-lt"/>
              </a:rPr>
              <a:t> provider and be in good standing with KDADS </a:t>
            </a:r>
            <a:r>
              <a:rPr lang="en-US" sz="1900" i="1" dirty="0">
                <a:ea typeface="+mn-lt"/>
                <a:cs typeface="+mn-lt"/>
              </a:rPr>
              <a:t>(if applicable). </a:t>
            </a:r>
          </a:p>
          <a:p>
            <a:pPr marL="800100" lvl="1" indent="-342900">
              <a:buFont typeface="Arial"/>
              <a:buChar char="•"/>
            </a:pPr>
            <a:r>
              <a:rPr lang="en-US" sz="1900" dirty="0">
                <a:ea typeface="+mn-lt"/>
                <a:cs typeface="+mn-lt"/>
              </a:rPr>
              <a:t>Individuals that are self-directing their HCBS services are HCBS employers and can direct the payment of a recruitment and/or retention bonus by their Financial Management Services (FMS) provider to their HCBS employee(s).</a:t>
            </a:r>
          </a:p>
          <a:p>
            <a:pPr marL="800100" lvl="1" indent="-342900">
              <a:buFont typeface="Arial"/>
              <a:buChar char="•"/>
            </a:pPr>
            <a:r>
              <a:rPr lang="en-US" sz="1900" dirty="0">
                <a:ea typeface="+mn-lt"/>
                <a:cs typeface="+mn-lt"/>
              </a:rPr>
              <a:t>Have managed care paid encounter claims for services through an HCBS waiver for dates of services during State Fiscal Year 2021 (July 1, 2020 through June 30, 2021).</a:t>
            </a:r>
            <a:endParaRPr lang="en-US" sz="1900">
              <a:cs typeface="Calibri" panose="020F0502020204030204"/>
            </a:endParaRPr>
          </a:p>
          <a:p>
            <a:pPr marL="1257300" lvl="2" indent="-342900">
              <a:buFont typeface="Courier New"/>
              <a:buChar char="o"/>
            </a:pPr>
            <a:r>
              <a:rPr lang="en-US" sz="1900" dirty="0">
                <a:ea typeface="+mn-lt"/>
                <a:cs typeface="+mn-lt"/>
              </a:rPr>
              <a:t>For providers with multiple provider identification (ID) numbers, a separate submission will be required for each provider ID number.</a:t>
            </a:r>
            <a:endParaRPr lang="en-US" sz="1900" dirty="0">
              <a:ea typeface="Calibri"/>
              <a:cs typeface="Calibri" panose="020F0502020204030204"/>
            </a:endParaRPr>
          </a:p>
          <a:p>
            <a:pPr lvl="1"/>
            <a:endParaRPr lang="en-US" sz="2000" dirty="0">
              <a:ea typeface="+mn-lt"/>
              <a:cs typeface="+mn-lt"/>
            </a:endParaRPr>
          </a:p>
          <a:p>
            <a:r>
              <a:rPr lang="en-US" sz="2000" b="1" dirty="0">
                <a:ea typeface="+mn-lt"/>
                <a:cs typeface="+mn-lt"/>
              </a:rPr>
              <a:t>Utilization of Funding: </a:t>
            </a:r>
            <a:endParaRPr lang="en-US" sz="1900" dirty="0">
              <a:ea typeface="+mn-lt"/>
              <a:cs typeface="+mn-lt"/>
            </a:endParaRPr>
          </a:p>
          <a:p>
            <a:r>
              <a:rPr lang="en-US" sz="1900" dirty="0">
                <a:ea typeface="+mn-lt"/>
                <a:cs typeface="+mn-lt"/>
              </a:rPr>
              <a:t>Qualified providers may only use funding for:</a:t>
            </a:r>
            <a:endParaRPr lang="en-US" sz="1900" dirty="0">
              <a:ea typeface="Calibri"/>
              <a:cs typeface="Calibri"/>
            </a:endParaRPr>
          </a:p>
          <a:p>
            <a:pPr marL="800100" lvl="1" indent="-342900">
              <a:buFont typeface="Arial"/>
              <a:buChar char="•"/>
            </a:pPr>
            <a:r>
              <a:rPr lang="en-US" sz="1900" dirty="0">
                <a:ea typeface="+mn-lt"/>
                <a:cs typeface="+mn-lt"/>
              </a:rPr>
              <a:t>Bonuses to new and existing HCBS Direct Support Workers (DSWs) and their immediate supervisors. </a:t>
            </a:r>
          </a:p>
          <a:p>
            <a:pPr marL="800100" lvl="1" indent="-342900">
              <a:buFont typeface="Arial"/>
              <a:buChar char="•"/>
            </a:pPr>
            <a:r>
              <a:rPr lang="en-US" sz="1900" dirty="0">
                <a:ea typeface="+mn-lt"/>
                <a:cs typeface="+mn-lt"/>
              </a:rPr>
              <a:t>To enhance provider staffing to optimal levels and retain DSWs who provide direct-care services to people who receive HCBS services.   </a:t>
            </a:r>
            <a:endParaRPr lang="en-US" sz="1900" dirty="0">
              <a:cs typeface="Calibri"/>
            </a:endParaRPr>
          </a:p>
        </p:txBody>
      </p:sp>
    </p:spTree>
    <p:extLst>
      <p:ext uri="{BB962C8B-B14F-4D97-AF65-F5344CB8AC3E}">
        <p14:creationId xmlns:p14="http://schemas.microsoft.com/office/powerpoint/2010/main" val="2311547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3F52-C639-4A9D-9033-2C8F8ED4D717}"/>
              </a:ext>
            </a:extLst>
          </p:cNvPr>
          <p:cNvSpPr>
            <a:spLocks noGrp="1"/>
          </p:cNvSpPr>
          <p:nvPr>
            <p:ph type="title"/>
          </p:nvPr>
        </p:nvSpPr>
        <p:spPr/>
        <p:txBody>
          <a:bodyPr>
            <a:normAutofit/>
          </a:bodyPr>
          <a:lstStyle/>
          <a:p>
            <a:r>
              <a:rPr lang="en-US" sz="3600">
                <a:latin typeface="Bahnschrift"/>
              </a:rPr>
              <a:t>Eligibility and Amount of Bonuses</a:t>
            </a:r>
            <a:endParaRPr lang="en-US" sz="3600"/>
          </a:p>
        </p:txBody>
      </p:sp>
      <p:sp>
        <p:nvSpPr>
          <p:cNvPr id="3" name="Text Placeholder 2">
            <a:extLst>
              <a:ext uri="{FF2B5EF4-FFF2-40B4-BE49-F238E27FC236}">
                <a16:creationId xmlns:a16="http://schemas.microsoft.com/office/drawing/2014/main" id="{E464A751-D6B1-4676-8D57-A1ACC32D6DB9}"/>
              </a:ext>
            </a:extLst>
          </p:cNvPr>
          <p:cNvSpPr>
            <a:spLocks noGrp="1"/>
          </p:cNvSpPr>
          <p:nvPr>
            <p:ph type="body" sz="quarter" idx="11"/>
          </p:nvPr>
        </p:nvSpPr>
        <p:spPr/>
        <p:txBody>
          <a:bodyPr vert="horz" lIns="91440" tIns="45720" rIns="91440" bIns="45720" rtlCol="0" anchor="t">
            <a:normAutofit/>
          </a:bodyPr>
          <a:lstStyle/>
          <a:p>
            <a:r>
              <a:rPr lang="en-US" sz="2800">
                <a:latin typeface="Bahnschrift"/>
              </a:rPr>
              <a:t>One-Time Stipend/Bonus</a:t>
            </a:r>
          </a:p>
        </p:txBody>
      </p:sp>
      <p:sp>
        <p:nvSpPr>
          <p:cNvPr id="4" name="TextBox 3">
            <a:extLst>
              <a:ext uri="{FF2B5EF4-FFF2-40B4-BE49-F238E27FC236}">
                <a16:creationId xmlns:a16="http://schemas.microsoft.com/office/drawing/2014/main" id="{DE146702-05CA-4A38-A569-21EE01D6013B}"/>
              </a:ext>
            </a:extLst>
          </p:cNvPr>
          <p:cNvSpPr txBox="1"/>
          <p:nvPr/>
        </p:nvSpPr>
        <p:spPr>
          <a:xfrm>
            <a:off x="1004623" y="1502688"/>
            <a:ext cx="10186885"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000" b="1" kern="1200" dirty="0">
                <a:latin typeface="Calibri"/>
                <a:ea typeface="Calibri"/>
                <a:cs typeface="Calibri"/>
              </a:rPr>
              <a:t>Allowable Expenses: </a:t>
            </a:r>
            <a:r>
              <a:rPr lang="en-US" sz="2000" kern="1200" dirty="0">
                <a:latin typeface="Calibri"/>
                <a:ea typeface="Calibri"/>
                <a:cs typeface="Calibri"/>
              </a:rPr>
              <a:t>Qualified </a:t>
            </a:r>
            <a:r>
              <a:rPr lang="en-US" sz="2000" dirty="0">
                <a:latin typeface="Calibri"/>
                <a:ea typeface="Calibri"/>
                <a:cs typeface="Calibri"/>
              </a:rPr>
              <a:t>providers</a:t>
            </a:r>
            <a:r>
              <a:rPr lang="en-US" sz="2000" kern="1200" dirty="0">
                <a:latin typeface="Calibri"/>
                <a:ea typeface="Calibri"/>
                <a:cs typeface="Calibri"/>
              </a:rPr>
              <a:t> may use approved funding allocations for:</a:t>
            </a:r>
          </a:p>
          <a:p>
            <a:endParaRPr lang="en-US" sz="2000" dirty="0">
              <a:ea typeface="+mn-lt"/>
              <a:cs typeface="+mn-lt"/>
            </a:endParaRPr>
          </a:p>
          <a:p>
            <a:pPr marL="342900" indent="-342900">
              <a:buFont typeface="Arial"/>
              <a:buChar char="•"/>
            </a:pPr>
            <a:r>
              <a:rPr lang="en-US" sz="2000" b="1" dirty="0">
                <a:ea typeface="+mn-lt"/>
                <a:cs typeface="+mn-lt"/>
              </a:rPr>
              <a:t>Retention Bonuses</a:t>
            </a:r>
            <a:r>
              <a:rPr lang="en-US" sz="2000" dirty="0">
                <a:ea typeface="+mn-lt"/>
                <a:cs typeface="+mn-lt"/>
              </a:rPr>
              <a:t>: An Existing DSW or Existing Immediate Supervisor may qualify for two bonuses as follows:</a:t>
            </a:r>
            <a:endParaRPr lang="en-US" sz="2000" dirty="0">
              <a:cs typeface="Calibri"/>
            </a:endParaRPr>
          </a:p>
          <a:p>
            <a:endParaRPr lang="en-US" sz="2000" dirty="0">
              <a:ea typeface="+mn-lt"/>
              <a:cs typeface="+mn-lt"/>
            </a:endParaRPr>
          </a:p>
          <a:p>
            <a:pPr marL="800100" lvl="1" indent="-342900">
              <a:buFont typeface="Courier New"/>
              <a:buChar char="o"/>
            </a:pPr>
            <a:r>
              <a:rPr lang="en-US" sz="2000" dirty="0">
                <a:ea typeface="+mn-lt"/>
                <a:cs typeface="+mn-lt"/>
              </a:rPr>
              <a:t>A bonus of up to $1,000 payable upon execution of beneficiary agreement; and</a:t>
            </a:r>
            <a:endParaRPr lang="en-US" sz="2000" dirty="0">
              <a:cs typeface="Calibri"/>
            </a:endParaRPr>
          </a:p>
          <a:p>
            <a:pPr lvl="1"/>
            <a:endParaRPr lang="en-US" sz="2000" dirty="0">
              <a:ea typeface="+mn-lt"/>
              <a:cs typeface="+mn-lt"/>
            </a:endParaRPr>
          </a:p>
          <a:p>
            <a:pPr marL="800100" lvl="1" indent="-342900">
              <a:buFont typeface="Courier New"/>
              <a:buChar char="o"/>
            </a:pPr>
            <a:r>
              <a:rPr lang="en-US" sz="2000" dirty="0">
                <a:ea typeface="+mn-lt"/>
                <a:cs typeface="+mn-lt"/>
              </a:rPr>
              <a:t>A second bonus of up to $1,000 payable starting three months after initial payment. Payout is at the discretion of the payor. Payout must be completed by December 31, 2022. </a:t>
            </a:r>
          </a:p>
          <a:p>
            <a:pPr lvl="1"/>
            <a:endParaRPr lang="en-US" sz="2000" dirty="0">
              <a:ea typeface="+mn-lt"/>
              <a:cs typeface="+mn-lt"/>
            </a:endParaRPr>
          </a:p>
          <a:p>
            <a:pPr marL="800100" lvl="1" indent="-342900">
              <a:buFont typeface="Courier New"/>
              <a:buChar char="o"/>
            </a:pPr>
            <a:r>
              <a:rPr lang="en-US" sz="2000" dirty="0">
                <a:ea typeface="+mn-lt"/>
                <a:cs typeface="+mn-lt"/>
              </a:rPr>
              <a:t>Retention and recruitment bonus amounts are based on provider’s designation of full-time employment. Bonuses paid to eligible workers who are employed part-time will receive $750</a:t>
            </a:r>
          </a:p>
          <a:p>
            <a:pPr lvl="1"/>
            <a:endParaRPr lang="en-US" sz="2000" dirty="0">
              <a:ea typeface="+mn-lt"/>
              <a:cs typeface="+mn-lt"/>
            </a:endParaRPr>
          </a:p>
          <a:p>
            <a:pPr marL="800100" lvl="1" indent="-342900">
              <a:buFont typeface="Courier New"/>
              <a:buChar char="o"/>
            </a:pPr>
            <a:endParaRPr lang="en-US" dirty="0">
              <a:ea typeface="+mn-lt"/>
              <a:cs typeface="+mn-lt"/>
            </a:endParaRPr>
          </a:p>
          <a:p>
            <a:pPr marL="342900" indent="-342900">
              <a:buFont typeface="Arial"/>
              <a:buChar char="•"/>
            </a:pPr>
            <a:endParaRPr lang="en-US" sz="2400" dirty="0">
              <a:cs typeface="Calibri"/>
            </a:endParaRPr>
          </a:p>
        </p:txBody>
      </p:sp>
    </p:spTree>
    <p:extLst>
      <p:ext uri="{BB962C8B-B14F-4D97-AF65-F5344CB8AC3E}">
        <p14:creationId xmlns:p14="http://schemas.microsoft.com/office/powerpoint/2010/main" val="2450073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B5BF2-3862-4230-B186-8C3B1E889C8F}"/>
              </a:ext>
            </a:extLst>
          </p:cNvPr>
          <p:cNvSpPr>
            <a:spLocks noGrp="1"/>
          </p:cNvSpPr>
          <p:nvPr>
            <p:ph type="title"/>
          </p:nvPr>
        </p:nvSpPr>
        <p:spPr/>
        <p:txBody>
          <a:bodyPr>
            <a:normAutofit fontScale="90000"/>
          </a:bodyPr>
          <a:lstStyle/>
          <a:p>
            <a:r>
              <a:rPr lang="en-US">
                <a:latin typeface="Bahnschrift"/>
              </a:rPr>
              <a:t>Eligibility and Amount of Bonuses</a:t>
            </a:r>
            <a:endParaRPr lang="en-US"/>
          </a:p>
        </p:txBody>
      </p:sp>
      <p:sp>
        <p:nvSpPr>
          <p:cNvPr id="3" name="Text Placeholder 2">
            <a:extLst>
              <a:ext uri="{FF2B5EF4-FFF2-40B4-BE49-F238E27FC236}">
                <a16:creationId xmlns:a16="http://schemas.microsoft.com/office/drawing/2014/main" id="{B5A88A1A-18C5-47E4-99C1-C57701BB04F6}"/>
              </a:ext>
            </a:extLst>
          </p:cNvPr>
          <p:cNvSpPr>
            <a:spLocks noGrp="1"/>
          </p:cNvSpPr>
          <p:nvPr>
            <p:ph type="body" sz="quarter" idx="11"/>
          </p:nvPr>
        </p:nvSpPr>
        <p:spPr/>
        <p:txBody>
          <a:bodyPr vert="horz" lIns="91440" tIns="45720" rIns="91440" bIns="45720" rtlCol="0" anchor="t">
            <a:normAutofit/>
          </a:bodyPr>
          <a:lstStyle/>
          <a:p>
            <a:r>
              <a:rPr lang="en-US" sz="2800">
                <a:latin typeface="Bahnschrift"/>
              </a:rPr>
              <a:t>One-Time Stipend/Bonus</a:t>
            </a:r>
          </a:p>
        </p:txBody>
      </p:sp>
      <p:sp>
        <p:nvSpPr>
          <p:cNvPr id="4" name="TextBox 3">
            <a:extLst>
              <a:ext uri="{FF2B5EF4-FFF2-40B4-BE49-F238E27FC236}">
                <a16:creationId xmlns:a16="http://schemas.microsoft.com/office/drawing/2014/main" id="{C7D8CCF6-9B90-4164-B49C-AB7BC0FFC25A}"/>
              </a:ext>
            </a:extLst>
          </p:cNvPr>
          <p:cNvSpPr txBox="1"/>
          <p:nvPr/>
        </p:nvSpPr>
        <p:spPr>
          <a:xfrm>
            <a:off x="1005921" y="1542035"/>
            <a:ext cx="10197877"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lvl="1" indent="-285750">
              <a:buFont typeface="Arial"/>
              <a:buChar char="•"/>
            </a:pPr>
            <a:endParaRPr lang="en-US" sz="2000" dirty="0">
              <a:latin typeface="Calibri"/>
              <a:ea typeface="Arial"/>
              <a:cs typeface="Arial"/>
            </a:endParaRPr>
          </a:p>
          <a:p>
            <a:pPr marL="342900" indent="-342900">
              <a:buFont typeface="Arial,Sans-Serif"/>
              <a:buChar char="•"/>
            </a:pPr>
            <a:r>
              <a:rPr lang="en-US" sz="2000" b="1" dirty="0">
                <a:latin typeface="Calibri"/>
                <a:ea typeface="Arial"/>
                <a:cs typeface="Calibri"/>
              </a:rPr>
              <a:t>Recruitment Bonus</a:t>
            </a:r>
            <a:r>
              <a:rPr lang="en-US" sz="2000" dirty="0">
                <a:latin typeface="Calibri"/>
                <a:ea typeface="Arial"/>
                <a:cs typeface="Calibri"/>
              </a:rPr>
              <a:t>: A New DSW or New Immediate Supervisor qualifies for up to a $1,500 bonus for services provided between March 2022 through time of packet submission.</a:t>
            </a:r>
          </a:p>
          <a:p>
            <a:endParaRPr lang="en-US" sz="2000" dirty="0">
              <a:ea typeface="+mn-lt"/>
              <a:cs typeface="+mn-lt"/>
            </a:endParaRPr>
          </a:p>
          <a:p>
            <a:pPr marL="800100" lvl="1" indent="-342900">
              <a:buFont typeface="Courier New"/>
              <a:buChar char="o"/>
            </a:pPr>
            <a:r>
              <a:rPr lang="en-US" sz="2000" dirty="0">
                <a:ea typeface="+mn-lt"/>
                <a:cs typeface="+mn-lt"/>
              </a:rPr>
              <a:t>Any given DSW or supervisor is eligible for only one recruitment bonus. However, a DSW or supervisor who is employed concurrently by more than one HCBS Employer may receive pro-rated retention bonuses from each Employer. </a:t>
            </a:r>
            <a:br>
              <a:rPr lang="en-US" sz="2000" dirty="0">
                <a:ea typeface="+mn-lt"/>
                <a:cs typeface="+mn-lt"/>
              </a:rPr>
            </a:br>
            <a:endParaRPr lang="en-US" sz="2000" dirty="0">
              <a:cs typeface="Calibri"/>
            </a:endParaRPr>
          </a:p>
          <a:p>
            <a:r>
              <a:rPr lang="en-US" b="1" i="1" dirty="0">
                <a:cs typeface="Calibri"/>
              </a:rPr>
              <a:t>For example: </a:t>
            </a:r>
          </a:p>
          <a:p>
            <a:pPr marL="342900" indent="-342900">
              <a:buAutoNum type="alphaLcParenR"/>
            </a:pPr>
            <a:r>
              <a:rPr lang="en-US" sz="1600" dirty="0">
                <a:ea typeface="+mn-lt"/>
                <a:cs typeface="+mn-lt"/>
              </a:rPr>
              <a:t>If a DSW is employed for 20 hours per week at Employer A and 20 hours per week at Employer B, each Employer may pay the DSW a prorated retention bonus, provided that the employee maintains current employment at each agency. </a:t>
            </a:r>
          </a:p>
          <a:p>
            <a:pPr marL="342900" indent="-342900">
              <a:buAutoNum type="alphaLcParenR"/>
            </a:pPr>
            <a:r>
              <a:rPr lang="en-US" sz="1600" dirty="0">
                <a:ea typeface="+mn-lt"/>
                <a:cs typeface="+mn-lt"/>
              </a:rPr>
              <a:t> If a DSW is employed part-time at Employer A and takes a second job at Employer B, the employee may receive a pro-rated retention bonus from Employer A and a prorated recruitment bonus from Employer B.  </a:t>
            </a:r>
            <a:endParaRPr lang="en-US" sz="1600" dirty="0">
              <a:cs typeface="Calibri" panose="020F0502020204030204"/>
            </a:endParaRPr>
          </a:p>
        </p:txBody>
      </p:sp>
    </p:spTree>
    <p:extLst>
      <p:ext uri="{BB962C8B-B14F-4D97-AF65-F5344CB8AC3E}">
        <p14:creationId xmlns:p14="http://schemas.microsoft.com/office/powerpoint/2010/main" val="2159415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B5BF2-3862-4230-B186-8C3B1E889C8F}"/>
              </a:ext>
            </a:extLst>
          </p:cNvPr>
          <p:cNvSpPr>
            <a:spLocks noGrp="1"/>
          </p:cNvSpPr>
          <p:nvPr>
            <p:ph type="title"/>
          </p:nvPr>
        </p:nvSpPr>
        <p:spPr/>
        <p:txBody>
          <a:bodyPr>
            <a:normAutofit fontScale="90000"/>
          </a:bodyPr>
          <a:lstStyle/>
          <a:p>
            <a:r>
              <a:rPr lang="en-US">
                <a:latin typeface="Bahnschrift"/>
              </a:rPr>
              <a:t>Eligibility and Amount of Bonuses</a:t>
            </a:r>
            <a:endParaRPr lang="en-US"/>
          </a:p>
        </p:txBody>
      </p:sp>
      <p:sp>
        <p:nvSpPr>
          <p:cNvPr id="3" name="Text Placeholder 2">
            <a:extLst>
              <a:ext uri="{FF2B5EF4-FFF2-40B4-BE49-F238E27FC236}">
                <a16:creationId xmlns:a16="http://schemas.microsoft.com/office/drawing/2014/main" id="{B5A88A1A-18C5-47E4-99C1-C57701BB04F6}"/>
              </a:ext>
            </a:extLst>
          </p:cNvPr>
          <p:cNvSpPr>
            <a:spLocks noGrp="1"/>
          </p:cNvSpPr>
          <p:nvPr>
            <p:ph type="body" sz="quarter" idx="11"/>
          </p:nvPr>
        </p:nvSpPr>
        <p:spPr/>
        <p:txBody>
          <a:bodyPr vert="horz" lIns="91440" tIns="45720" rIns="91440" bIns="45720" rtlCol="0" anchor="t">
            <a:normAutofit/>
          </a:bodyPr>
          <a:lstStyle/>
          <a:p>
            <a:r>
              <a:rPr lang="en-US" sz="2800">
                <a:latin typeface="Bahnschrift"/>
              </a:rPr>
              <a:t>One-Time Stipend/Bonus</a:t>
            </a:r>
          </a:p>
        </p:txBody>
      </p:sp>
      <p:sp>
        <p:nvSpPr>
          <p:cNvPr id="4" name="TextBox 3">
            <a:extLst>
              <a:ext uri="{FF2B5EF4-FFF2-40B4-BE49-F238E27FC236}">
                <a16:creationId xmlns:a16="http://schemas.microsoft.com/office/drawing/2014/main" id="{C7D8CCF6-9B90-4164-B49C-AB7BC0FFC25A}"/>
              </a:ext>
            </a:extLst>
          </p:cNvPr>
          <p:cNvSpPr txBox="1"/>
          <p:nvPr/>
        </p:nvSpPr>
        <p:spPr>
          <a:xfrm>
            <a:off x="1005922" y="1435710"/>
            <a:ext cx="10197876"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lvl="1" indent="-342900">
              <a:buFont typeface="Arial"/>
              <a:buChar char="•"/>
            </a:pPr>
            <a:r>
              <a:rPr lang="en-US" sz="2000" dirty="0">
                <a:ea typeface="+mn-lt"/>
                <a:cs typeface="+mn-lt"/>
              </a:rPr>
              <a:t> Eligible payments will be paid to HCBS employers based on the HCBS employer’s submitted application.  The amounts distributed to the HCBS employer for each DSW will be dependent on the number of applications received; therefore, the amounts articulated are subject to change.</a:t>
            </a:r>
            <a:endParaRPr lang="en-US">
              <a:cs typeface="Calibri" panose="020F0502020204030204"/>
            </a:endParaRPr>
          </a:p>
          <a:p>
            <a:pPr marL="342900" lvl="1" indent="-342900">
              <a:buFont typeface="Arial" panose="020B0604020202020204" pitchFamily="34" charset="0"/>
              <a:buChar char="•"/>
            </a:pPr>
            <a:endParaRPr lang="en-US" sz="2000">
              <a:ea typeface="+mn-lt"/>
              <a:cs typeface="+mn-lt"/>
            </a:endParaRPr>
          </a:p>
          <a:p>
            <a:pPr marL="342900" lvl="1" indent="-342900">
              <a:buFont typeface="Arial" panose="020B0604020202020204" pitchFamily="34" charset="0"/>
              <a:buChar char="•"/>
            </a:pPr>
            <a:r>
              <a:rPr lang="en-US" sz="2000" b="1" dirty="0">
                <a:ea typeface="+mn-lt"/>
                <a:cs typeface="+mn-lt"/>
              </a:rPr>
              <a:t>Ineligible Recipients</a:t>
            </a:r>
            <a:r>
              <a:rPr lang="en-US" sz="2000" dirty="0">
                <a:ea typeface="+mn-lt"/>
                <a:cs typeface="+mn-lt"/>
              </a:rPr>
              <a:t>:</a:t>
            </a:r>
            <a:endParaRPr lang="en-US">
              <a:cs typeface="Calibri" panose="020F0502020204030204"/>
            </a:endParaRPr>
          </a:p>
          <a:p>
            <a:pPr marL="742950" lvl="2" indent="-285750">
              <a:buFont typeface="Courier New"/>
              <a:buChar char="o"/>
            </a:pPr>
            <a:r>
              <a:rPr lang="en-US" dirty="0">
                <a:ea typeface="+mn-lt"/>
                <a:cs typeface="+mn-lt"/>
              </a:rPr>
              <a:t>Chief Executive Officers</a:t>
            </a:r>
            <a:endParaRPr lang="en-US">
              <a:ea typeface="+mn-lt"/>
              <a:cs typeface="Arial"/>
            </a:endParaRPr>
          </a:p>
          <a:p>
            <a:pPr marL="742950" lvl="2" indent="-285750">
              <a:buFont typeface="Courier New"/>
              <a:buChar char="o"/>
            </a:pPr>
            <a:r>
              <a:rPr lang="en-US" dirty="0">
                <a:ea typeface="+mn-lt"/>
                <a:cs typeface="+mn-lt"/>
              </a:rPr>
              <a:t>Chief Financial Officers</a:t>
            </a:r>
            <a:endParaRPr lang="en-US">
              <a:ea typeface="+mn-lt"/>
              <a:cs typeface="Arial"/>
            </a:endParaRPr>
          </a:p>
          <a:p>
            <a:pPr marL="742950" lvl="2" indent="-285750">
              <a:buFont typeface="Courier New"/>
              <a:buChar char="o"/>
            </a:pPr>
            <a:r>
              <a:rPr lang="en-US" dirty="0">
                <a:ea typeface="+mn-lt"/>
                <a:cs typeface="+mn-lt"/>
              </a:rPr>
              <a:t>Chief Operating Officers</a:t>
            </a:r>
            <a:endParaRPr lang="en-US">
              <a:ea typeface="+mn-lt"/>
              <a:cs typeface="Arial"/>
            </a:endParaRPr>
          </a:p>
          <a:p>
            <a:pPr marL="742950" lvl="2" indent="-285750">
              <a:buFont typeface="Courier New"/>
              <a:buChar char="o"/>
            </a:pPr>
            <a:r>
              <a:rPr lang="en-US" dirty="0">
                <a:ea typeface="+mn-lt"/>
                <a:cs typeface="+mn-lt"/>
              </a:rPr>
              <a:t>Chief Clinical Officers</a:t>
            </a:r>
            <a:endParaRPr lang="en-US">
              <a:ea typeface="+mn-lt"/>
              <a:cs typeface="Arial"/>
            </a:endParaRPr>
          </a:p>
          <a:p>
            <a:pPr marL="742950" lvl="2" indent="-285750">
              <a:buFont typeface="Courier New"/>
              <a:buChar char="o"/>
            </a:pPr>
            <a:r>
              <a:rPr lang="en-US" dirty="0">
                <a:ea typeface="+mn-lt"/>
                <a:cs typeface="+mn-lt"/>
              </a:rPr>
              <a:t>Chief Medical Officers and other similar or equivalent agency leadership positions are not eligible for bonuses.</a:t>
            </a:r>
            <a:endParaRPr lang="en-US">
              <a:latin typeface="Calibri"/>
              <a:ea typeface="Arial"/>
              <a:cs typeface="Arial"/>
            </a:endParaRPr>
          </a:p>
          <a:p>
            <a:pPr marL="742950" lvl="2" indent="-285750">
              <a:buFont typeface="Courier New"/>
              <a:buChar char="o"/>
            </a:pPr>
            <a:r>
              <a:rPr lang="en-US" dirty="0">
                <a:ea typeface="+mn-lt"/>
                <a:cs typeface="+mn-lt"/>
              </a:rPr>
              <a:t>Administrative staff</a:t>
            </a:r>
          </a:p>
          <a:p>
            <a:pPr marL="742950" lvl="2" indent="-285750">
              <a:buFont typeface="Courier New"/>
              <a:buChar char="o"/>
            </a:pPr>
            <a:r>
              <a:rPr lang="en-US" dirty="0">
                <a:ea typeface="+mn-lt"/>
                <a:cs typeface="+mn-lt"/>
              </a:rPr>
              <a:t>Office staff, and other similar or equivalent employee positions are not eligible for bonuses. </a:t>
            </a:r>
          </a:p>
          <a:p>
            <a:pPr marL="742950" lvl="2" indent="-285750">
              <a:buFont typeface="Courier New"/>
              <a:buChar char="o"/>
            </a:pPr>
            <a:r>
              <a:rPr lang="en-US" dirty="0">
                <a:ea typeface="+mn-lt"/>
                <a:cs typeface="+mn-lt"/>
              </a:rPr>
              <a:t>Contract employees are not eligible for bonuses.</a:t>
            </a:r>
            <a:endParaRPr lang="en-US" dirty="0">
              <a:cs typeface="Calibri" panose="020F0502020204030204"/>
            </a:endParaRPr>
          </a:p>
          <a:p>
            <a:pPr marL="342900" lvl="1" indent="-342900">
              <a:buFont typeface="Arial"/>
              <a:buChar char="•"/>
            </a:pPr>
            <a:endParaRPr lang="en-US" sz="2000">
              <a:ea typeface="+mn-lt"/>
              <a:cs typeface="+mn-lt"/>
            </a:endParaRPr>
          </a:p>
          <a:p>
            <a:pPr marL="342900" lvl="1" indent="-342900">
              <a:buFont typeface="Arial"/>
              <a:buChar char="•"/>
            </a:pPr>
            <a:endParaRPr lang="en-US" sz="2000">
              <a:cs typeface="Calibri" panose="020F0502020204030204"/>
            </a:endParaRPr>
          </a:p>
          <a:p>
            <a:pPr marL="342900" indent="-342900">
              <a:buFont typeface="Arial,Sans-Serif"/>
              <a:buChar char="•"/>
            </a:pPr>
            <a:endParaRPr lang="en-US" sz="2000">
              <a:cs typeface="Calibri" panose="020F0502020204030204"/>
            </a:endParaRPr>
          </a:p>
        </p:txBody>
      </p:sp>
    </p:spTree>
    <p:extLst>
      <p:ext uri="{BB962C8B-B14F-4D97-AF65-F5344CB8AC3E}">
        <p14:creationId xmlns:p14="http://schemas.microsoft.com/office/powerpoint/2010/main" val="221009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B5BF2-3862-4230-B186-8C3B1E889C8F}"/>
              </a:ext>
            </a:extLst>
          </p:cNvPr>
          <p:cNvSpPr>
            <a:spLocks noGrp="1"/>
          </p:cNvSpPr>
          <p:nvPr>
            <p:ph type="title"/>
          </p:nvPr>
        </p:nvSpPr>
        <p:spPr/>
        <p:txBody>
          <a:bodyPr>
            <a:normAutofit fontScale="90000"/>
          </a:bodyPr>
          <a:lstStyle/>
          <a:p>
            <a:r>
              <a:rPr lang="en-US">
                <a:latin typeface="Bahnschrift"/>
              </a:rPr>
              <a:t>Eligibility and Amount of Bonuses</a:t>
            </a:r>
            <a:endParaRPr lang="en-US"/>
          </a:p>
        </p:txBody>
      </p:sp>
      <p:sp>
        <p:nvSpPr>
          <p:cNvPr id="3" name="Text Placeholder 2">
            <a:extLst>
              <a:ext uri="{FF2B5EF4-FFF2-40B4-BE49-F238E27FC236}">
                <a16:creationId xmlns:a16="http://schemas.microsoft.com/office/drawing/2014/main" id="{B5A88A1A-18C5-47E4-99C1-C57701BB04F6}"/>
              </a:ext>
            </a:extLst>
          </p:cNvPr>
          <p:cNvSpPr>
            <a:spLocks noGrp="1"/>
          </p:cNvSpPr>
          <p:nvPr>
            <p:ph type="body" sz="quarter" idx="11"/>
          </p:nvPr>
        </p:nvSpPr>
        <p:spPr/>
        <p:txBody>
          <a:bodyPr vert="horz" lIns="91440" tIns="45720" rIns="91440" bIns="45720" rtlCol="0" anchor="t">
            <a:normAutofit/>
          </a:bodyPr>
          <a:lstStyle/>
          <a:p>
            <a:r>
              <a:rPr lang="en-US" sz="2800">
                <a:latin typeface="Bahnschrift"/>
              </a:rPr>
              <a:t>Additional Reimbursement(s)</a:t>
            </a:r>
            <a:endParaRPr lang="en-US" err="1"/>
          </a:p>
        </p:txBody>
      </p:sp>
      <p:sp>
        <p:nvSpPr>
          <p:cNvPr id="4" name="TextBox 3">
            <a:extLst>
              <a:ext uri="{FF2B5EF4-FFF2-40B4-BE49-F238E27FC236}">
                <a16:creationId xmlns:a16="http://schemas.microsoft.com/office/drawing/2014/main" id="{C7D8CCF6-9B90-4164-B49C-AB7BC0FFC25A}"/>
              </a:ext>
            </a:extLst>
          </p:cNvPr>
          <p:cNvSpPr txBox="1"/>
          <p:nvPr/>
        </p:nvSpPr>
        <p:spPr>
          <a:xfrm>
            <a:off x="1543050" y="1715830"/>
            <a:ext cx="9483538"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lvl="1" indent="-285750">
              <a:buFont typeface="Arial"/>
              <a:buChar char="•"/>
            </a:pPr>
            <a:r>
              <a:rPr lang="en-US" sz="2000" dirty="0">
                <a:ea typeface="+mn-lt"/>
                <a:cs typeface="+mn-lt"/>
              </a:rPr>
              <a:t>Home- and Community-Based Services (HCBS) Employers may claim a one-time $150  payment per New DSW or New Immediate Supervisor toward the costs of onboarding new employees.</a:t>
            </a:r>
          </a:p>
          <a:p>
            <a:pPr marL="285750" lvl="1" indent="-285750">
              <a:buFont typeface="Arial"/>
              <a:buChar char="•"/>
            </a:pPr>
            <a:endParaRPr lang="en-US" sz="2000" dirty="0">
              <a:ea typeface="+mn-lt"/>
              <a:cs typeface="+mn-lt"/>
            </a:endParaRPr>
          </a:p>
          <a:p>
            <a:pPr marL="342900" lvl="1" indent="-342900">
              <a:buFont typeface="Arial"/>
              <a:buChar char="•"/>
            </a:pPr>
            <a:r>
              <a:rPr lang="en-US" sz="2000" dirty="0">
                <a:ea typeface="+mn-lt"/>
                <a:cs typeface="+mn-lt"/>
              </a:rPr>
              <a:t>HCBS Employers may only claim the exact amount of the HCBS Employer payroll and associated taxes that result from the payment of bonuses.</a:t>
            </a:r>
          </a:p>
          <a:p>
            <a:pPr marL="342900" lvl="1" indent="-342900">
              <a:buFont typeface="Arial"/>
              <a:buChar char="•"/>
            </a:pPr>
            <a:endParaRPr lang="en-US" sz="2000" dirty="0">
              <a:ea typeface="+mn-lt"/>
              <a:cs typeface="+mn-lt"/>
            </a:endParaRPr>
          </a:p>
          <a:p>
            <a:pPr marL="342900" lvl="1" indent="-342900">
              <a:buFont typeface="Arial"/>
              <a:buChar char="•"/>
            </a:pPr>
            <a:r>
              <a:rPr lang="en-US" sz="2000" dirty="0">
                <a:ea typeface="+mn-lt"/>
                <a:cs typeface="+mn-lt"/>
              </a:rPr>
              <a:t>Financial Management Services (FMS) providers may claim a one-time administrative payment of $150 per self-directed client.</a:t>
            </a:r>
          </a:p>
          <a:p>
            <a:pPr marL="0" lvl="1"/>
            <a:endParaRPr lang="en-US" sz="2000" dirty="0">
              <a:ea typeface="+mn-lt"/>
              <a:cs typeface="+mn-lt"/>
            </a:endParaRPr>
          </a:p>
          <a:p>
            <a:pPr marL="342900" lvl="1" indent="-342900">
              <a:buFont typeface="Arial"/>
              <a:buChar char="•"/>
            </a:pPr>
            <a:r>
              <a:rPr lang="en-US" sz="2000" dirty="0">
                <a:ea typeface="+mn-lt"/>
                <a:cs typeface="+mn-lt"/>
              </a:rPr>
              <a:t>Intent of bonus is to ensure maximum amount of bonus is received by employees. </a:t>
            </a:r>
          </a:p>
          <a:p>
            <a:pPr marL="0" lvl="1"/>
            <a:endParaRPr lang="en-US" sz="2000" dirty="0">
              <a:ea typeface="+mn-lt"/>
              <a:cs typeface="+mn-lt"/>
            </a:endParaRPr>
          </a:p>
          <a:p>
            <a:pPr marL="342900" lvl="1" indent="-342900">
              <a:buFont typeface="Arial"/>
              <a:buChar char="•"/>
            </a:pPr>
            <a:r>
              <a:rPr lang="en-US" sz="2000" dirty="0">
                <a:ea typeface="+mn-lt"/>
                <a:cs typeface="+mn-lt"/>
              </a:rPr>
              <a:t>Retirement and other fringe costs will not be deducted from this one time bonus. </a:t>
            </a:r>
            <a:endParaRPr lang="en-US" dirty="0"/>
          </a:p>
          <a:p>
            <a:pPr marL="342900" lvl="1" indent="-342900">
              <a:buFont typeface="Arial"/>
              <a:buChar char="•"/>
            </a:pPr>
            <a:endParaRPr lang="en-US" sz="2000" dirty="0">
              <a:ea typeface="+mn-lt"/>
              <a:cs typeface="+mn-lt"/>
            </a:endParaRPr>
          </a:p>
        </p:txBody>
      </p:sp>
    </p:spTree>
    <p:extLst>
      <p:ext uri="{BB962C8B-B14F-4D97-AF65-F5344CB8AC3E}">
        <p14:creationId xmlns:p14="http://schemas.microsoft.com/office/powerpoint/2010/main" val="568169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F7D00-EBDF-4AD5-BAD6-540D94E7453F}"/>
              </a:ext>
            </a:extLst>
          </p:cNvPr>
          <p:cNvSpPr>
            <a:spLocks noGrp="1"/>
          </p:cNvSpPr>
          <p:nvPr>
            <p:ph type="title"/>
          </p:nvPr>
        </p:nvSpPr>
        <p:spPr/>
        <p:txBody>
          <a:bodyPr>
            <a:normAutofit fontScale="90000"/>
          </a:bodyPr>
          <a:lstStyle/>
          <a:p>
            <a:r>
              <a:rPr lang="en-US"/>
              <a:t>Application Timeline and Process</a:t>
            </a:r>
          </a:p>
        </p:txBody>
      </p:sp>
      <p:sp>
        <p:nvSpPr>
          <p:cNvPr id="4" name="TextBox 3">
            <a:extLst>
              <a:ext uri="{FF2B5EF4-FFF2-40B4-BE49-F238E27FC236}">
                <a16:creationId xmlns:a16="http://schemas.microsoft.com/office/drawing/2014/main" id="{7D6EC4C4-A888-465C-BF4C-88F956148343}"/>
              </a:ext>
            </a:extLst>
          </p:cNvPr>
          <p:cNvSpPr txBox="1"/>
          <p:nvPr/>
        </p:nvSpPr>
        <p:spPr>
          <a:xfrm>
            <a:off x="1003474" y="1399163"/>
            <a:ext cx="11246166" cy="50937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cs typeface="Calibri"/>
              </a:rPr>
              <a:t>Timeline</a:t>
            </a:r>
            <a:endParaRPr lang="en-US" sz="2000" dirty="0">
              <a:cs typeface="Calibri"/>
            </a:endParaRPr>
          </a:p>
          <a:p>
            <a:pPr marL="800100" lvl="1" indent="-342900">
              <a:buFont typeface="Arial"/>
              <a:buChar char="•"/>
            </a:pPr>
            <a:r>
              <a:rPr lang="en-US" sz="1900" dirty="0">
                <a:cs typeface="Calibri"/>
              </a:rPr>
              <a:t>Start Date: March 28, 2022</a:t>
            </a:r>
            <a:endParaRPr lang="en-US" dirty="0">
              <a:cs typeface="Calibri"/>
            </a:endParaRPr>
          </a:p>
          <a:p>
            <a:pPr marL="800100" lvl="1" indent="-342900">
              <a:buFont typeface="Arial"/>
              <a:buChar char="•"/>
            </a:pPr>
            <a:r>
              <a:rPr lang="en-US" sz="1900" dirty="0">
                <a:cs typeface="Calibri"/>
              </a:rPr>
              <a:t>Close Date: April 29, 2022</a:t>
            </a:r>
            <a:endParaRPr lang="en-US" dirty="0">
              <a:cs typeface="Calibri"/>
            </a:endParaRPr>
          </a:p>
          <a:p>
            <a:pPr marL="800100" lvl="1" indent="-342900" algn="l">
              <a:buFont typeface="Arial"/>
              <a:buChar char="•"/>
            </a:pPr>
            <a:r>
              <a:rPr lang="en-US" sz="1900" dirty="0">
                <a:cs typeface="Calibri"/>
              </a:rPr>
              <a:t>Beneficiary Allocation Dates: Start June 6, 2022</a:t>
            </a:r>
            <a:endParaRPr lang="en-US" dirty="0">
              <a:cs typeface="Calibri"/>
            </a:endParaRPr>
          </a:p>
          <a:p>
            <a:r>
              <a:rPr lang="en-US" sz="2000" b="1" dirty="0">
                <a:cs typeface="Calibri"/>
              </a:rPr>
              <a:t>Access to Application</a:t>
            </a:r>
          </a:p>
          <a:p>
            <a:pPr marL="800100" indent="-342900">
              <a:buFont typeface="Arial"/>
              <a:buChar char="•"/>
            </a:pPr>
            <a:r>
              <a:rPr lang="en-US" sz="1900" dirty="0">
                <a:cs typeface="Calibri"/>
              </a:rPr>
              <a:t>Electronically via email </a:t>
            </a:r>
            <a:endParaRPr lang="en-US" sz="1900" u="sng" dirty="0">
              <a:ea typeface="+mn-lt"/>
              <a:cs typeface="+mn-lt"/>
            </a:endParaRPr>
          </a:p>
          <a:p>
            <a:r>
              <a:rPr lang="en-US" sz="2000" b="1" dirty="0">
                <a:cs typeface="Calibri"/>
              </a:rPr>
              <a:t>Format of Application</a:t>
            </a:r>
          </a:p>
          <a:p>
            <a:pPr marL="800100" lvl="1" indent="-342900">
              <a:buFont typeface="Arial"/>
              <a:buChar char="•"/>
            </a:pPr>
            <a:r>
              <a:rPr lang="en-US" sz="1900" dirty="0">
                <a:cs typeface="Calibri"/>
              </a:rPr>
              <a:t>Excel format with capacity to complete application</a:t>
            </a:r>
          </a:p>
          <a:p>
            <a:pPr marL="1257300" lvl="2" indent="-342900">
              <a:buFont typeface="Courier New"/>
              <a:buChar char="o"/>
            </a:pPr>
            <a:r>
              <a:rPr lang="en-US" sz="1900" i="1" dirty="0">
                <a:cs typeface="Calibri"/>
              </a:rPr>
              <a:t>Please do NOT alter Excel format</a:t>
            </a:r>
            <a:endParaRPr lang="en-US" sz="1900" i="1" u="sng" dirty="0">
              <a:cs typeface="Calibri"/>
            </a:endParaRPr>
          </a:p>
          <a:p>
            <a:r>
              <a:rPr lang="en-US" sz="2000" b="1" dirty="0">
                <a:cs typeface="Calibri"/>
              </a:rPr>
              <a:t>Submitting Application </a:t>
            </a:r>
            <a:r>
              <a:rPr lang="en-US" sz="1700" b="1" i="1" dirty="0">
                <a:solidFill>
                  <a:srgbClr val="FF0000"/>
                </a:solidFill>
                <a:cs typeface="Calibri"/>
              </a:rPr>
              <a:t>**</a:t>
            </a:r>
            <a:r>
              <a:rPr lang="en-US" sz="1700" i="1" dirty="0">
                <a:solidFill>
                  <a:srgbClr val="FF0000"/>
                </a:solidFill>
                <a:ea typeface="+mn-lt"/>
                <a:cs typeface="+mn-lt"/>
              </a:rPr>
              <a:t>IMPORTANT NOTE: Applications may be disqualified if they are missing fundamental elements (e.g., unanswered questions; inadequately answered questions).  </a:t>
            </a:r>
          </a:p>
          <a:p>
            <a:pPr marL="800100" lvl="1" indent="-342900">
              <a:buFont typeface="Arial"/>
              <a:buChar char="•"/>
            </a:pPr>
            <a:r>
              <a:rPr lang="en-US" sz="1900" dirty="0">
                <a:cs typeface="Calibri"/>
              </a:rPr>
              <a:t>Application </a:t>
            </a:r>
            <a:endParaRPr lang="en-US" sz="1900" b="1" dirty="0">
              <a:cs typeface="Calibri"/>
            </a:endParaRPr>
          </a:p>
          <a:p>
            <a:pPr marL="800100" lvl="1" indent="-342900">
              <a:buFont typeface="Arial"/>
              <a:buChar char="•"/>
            </a:pPr>
            <a:r>
              <a:rPr lang="en-US" sz="1900" dirty="0">
                <a:cs typeface="Calibri"/>
              </a:rPr>
              <a:t>Attestation</a:t>
            </a:r>
          </a:p>
          <a:p>
            <a:pPr marL="800100" lvl="1" indent="-342900">
              <a:buFont typeface="Arial"/>
              <a:buChar char="•"/>
            </a:pPr>
            <a:r>
              <a:rPr lang="en-US" sz="1900" dirty="0">
                <a:cs typeface="Calibri"/>
              </a:rPr>
              <a:t>Employee and Recruited Rosters </a:t>
            </a:r>
          </a:p>
          <a:p>
            <a:pPr marL="1257300" lvl="2" indent="-342900">
              <a:buFont typeface="Courier New"/>
              <a:buChar char="o"/>
            </a:pPr>
            <a:r>
              <a:rPr lang="en-US" sz="1900" dirty="0">
                <a:cs typeface="Calibri"/>
              </a:rPr>
              <a:t>Submit completed applications to </a:t>
            </a:r>
            <a:r>
              <a:rPr lang="en-US" sz="1900" dirty="0">
                <a:cs typeface="Calibri"/>
                <a:hlinkClick r:id="rId3"/>
              </a:rPr>
              <a:t>KDADS.Workforce@ks.gov</a:t>
            </a:r>
            <a:r>
              <a:rPr lang="en-US" sz="1900" dirty="0">
                <a:cs typeface="Calibri"/>
              </a:rPr>
              <a:t> </a:t>
            </a:r>
            <a:endParaRPr lang="en-US" sz="2000" dirty="0">
              <a:cs typeface="Calibri"/>
            </a:endParaRPr>
          </a:p>
          <a:p>
            <a:pPr marL="342900" indent="-342900">
              <a:buFont typeface="Arial"/>
              <a:buChar char="•"/>
            </a:pPr>
            <a:endParaRPr lang="en-US" sz="2000" dirty="0">
              <a:cs typeface="Calibri"/>
            </a:endParaRPr>
          </a:p>
          <a:p>
            <a:endParaRPr lang="en-US" dirty="0">
              <a:cs typeface="Calibri"/>
            </a:endParaRPr>
          </a:p>
        </p:txBody>
      </p:sp>
    </p:spTree>
    <p:extLst>
      <p:ext uri="{BB962C8B-B14F-4D97-AF65-F5344CB8AC3E}">
        <p14:creationId xmlns:p14="http://schemas.microsoft.com/office/powerpoint/2010/main" val="468064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ink xmlns="cd4a4504-354a-4e06-9973-7e22bc0d9fca">
      <Url xsi:nil="true"/>
      <Description xsi:nil="true"/>
    </link>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461715BED8E541806A1A2EE0331312" ma:contentTypeVersion="14" ma:contentTypeDescription="Create a new document." ma:contentTypeScope="" ma:versionID="a582f91dd881156b68ffca176d6e3412">
  <xsd:schema xmlns:xsd="http://www.w3.org/2001/XMLSchema" xmlns:xs="http://www.w3.org/2001/XMLSchema" xmlns:p="http://schemas.microsoft.com/office/2006/metadata/properties" xmlns:ns2="cd4a4504-354a-4e06-9973-7e22bc0d9fca" xmlns:ns3="b9ee68d5-dd0f-4c4d-a877-de65b32be8c5" targetNamespace="http://schemas.microsoft.com/office/2006/metadata/properties" ma:root="true" ma:fieldsID="fa2c510d3cdbd3d8dc56e578b3a10b03" ns2:_="" ns3:_="">
    <xsd:import namespace="cd4a4504-354a-4e06-9973-7e22bc0d9fca"/>
    <xsd:import namespace="b9ee68d5-dd0f-4c4d-a877-de65b32be8c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link"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4a4504-354a-4e06-9973-7e22bc0d9f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ink" ma:index="20"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9ee68d5-dd0f-4c4d-a877-de65b32be8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EFFE9C-8982-4D4C-9F41-A6F0C61EF9F3}">
  <ds:schemaRefs>
    <ds:schemaRef ds:uri="http://schemas.microsoft.com/sharepoint/v3/contenttype/forms"/>
  </ds:schemaRefs>
</ds:datastoreItem>
</file>

<file path=customXml/itemProps2.xml><?xml version="1.0" encoding="utf-8"?>
<ds:datastoreItem xmlns:ds="http://schemas.openxmlformats.org/officeDocument/2006/customXml" ds:itemID="{D395968B-749D-480C-80BD-0EF98A33A713}">
  <ds:schemaRefs>
    <ds:schemaRef ds:uri="http://schemas.microsoft.com/office/infopath/2007/PartnerControls"/>
    <ds:schemaRef ds:uri="b9ee68d5-dd0f-4c4d-a877-de65b32be8c5"/>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 ds:uri="http://schemas.openxmlformats.org/package/2006/metadata/core-properties"/>
    <ds:schemaRef ds:uri="cd4a4504-354a-4e06-9973-7e22bc0d9fca"/>
    <ds:schemaRef ds:uri="http://purl.org/dc/terms/"/>
  </ds:schemaRefs>
</ds:datastoreItem>
</file>

<file path=customXml/itemProps3.xml><?xml version="1.0" encoding="utf-8"?>
<ds:datastoreItem xmlns:ds="http://schemas.openxmlformats.org/officeDocument/2006/customXml" ds:itemID="{68B72E23-FC3F-4668-88CF-9F6FD1E4E069}">
  <ds:schemaRefs>
    <ds:schemaRef ds:uri="b9ee68d5-dd0f-4c4d-a877-de65b32be8c5"/>
    <ds:schemaRef ds:uri="cd4a4504-354a-4e06-9973-7e22bc0d9f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132</TotalTime>
  <Words>1659</Words>
  <Application>Microsoft Office PowerPoint</Application>
  <PresentationFormat>Widescreen</PresentationFormat>
  <Paragraphs>182</Paragraphs>
  <Slides>15</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Arial,Sans-Serif</vt:lpstr>
      <vt:lpstr>Bahnschrift</vt:lpstr>
      <vt:lpstr>Calibri</vt:lpstr>
      <vt:lpstr>Calibri Light</vt:lpstr>
      <vt:lpstr>Courier New</vt:lpstr>
      <vt:lpstr>Times New Roman</vt:lpstr>
      <vt:lpstr>Office Theme</vt:lpstr>
      <vt:lpstr>PowerPoint Presentation</vt:lpstr>
      <vt:lpstr>Agenda</vt:lpstr>
      <vt:lpstr>Overview </vt:lpstr>
      <vt:lpstr>Program Eligibility</vt:lpstr>
      <vt:lpstr>Eligibility and Amount of Bonuses</vt:lpstr>
      <vt:lpstr>Eligibility and Amount of Bonuses</vt:lpstr>
      <vt:lpstr>Eligibility and Amount of Bonuses</vt:lpstr>
      <vt:lpstr>Eligibility and Amount of Bonuses</vt:lpstr>
      <vt:lpstr>Application Timeline and Process</vt:lpstr>
      <vt:lpstr>Program Guidance and Instructions </vt:lpstr>
      <vt:lpstr>Application Requirements</vt:lpstr>
      <vt:lpstr>Application Requirements</vt:lpstr>
      <vt:lpstr>Application Requirements</vt:lpstr>
      <vt:lpstr>Compliance Requirements</vt:lpstr>
      <vt:lpstr>Contact Information/Questions?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Lacey Hunter [KDADS]</dc:creator>
  <cp:lastModifiedBy>Veronica Peralta-Torres</cp:lastModifiedBy>
  <cp:revision>457</cp:revision>
  <dcterms:created xsi:type="dcterms:W3CDTF">2020-06-15T12:30:14Z</dcterms:created>
  <dcterms:modified xsi:type="dcterms:W3CDTF">2022-03-21T17:41:32Z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0x0101001D461715BED8E541806A1A2EE0331312</vt:lpwstr>
  </property>
</Properties>
</file>