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76" r:id="rId5"/>
    <p:sldId id="390" r:id="rId6"/>
    <p:sldId id="379" r:id="rId7"/>
    <p:sldId id="391" r:id="rId8"/>
    <p:sldId id="399" r:id="rId9"/>
    <p:sldId id="400" r:id="rId10"/>
    <p:sldId id="401" r:id="rId11"/>
    <p:sldId id="402" r:id="rId12"/>
    <p:sldId id="394" r:id="rId13"/>
    <p:sldId id="395" r:id="rId14"/>
    <p:sldId id="396" r:id="rId15"/>
    <p:sldId id="397" r:id="rId16"/>
    <p:sldId id="393" r:id="rId17"/>
    <p:sldId id="398" r:id="rId18"/>
    <p:sldId id="3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517F92-EF96-1FF0-1DD6-2CE5E56ED9FB}" name="Veronica Peralta-Torres" initials="VP" userId="S::vperaltatorres@wittobriens.com::42698f03-c971-4beb-8aac-24f9a49f559d" providerId="AD"/>
  <p188:author id="{D29A9E9E-31B7-8AF0-9B82-31EAADD4A629}" name="Sandra HestandPuett [KDADS]" initials="SH[" userId="S::Sandra.HestandPuett@dcf.ks.gov::291254de-a4d9-4ceb-a687-5015ac7f0d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E176-7B9A-483A-BA83-2769F57EBEA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1645-CDC2-4E73-9BC5-3C1FC592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955FD-0658-4295-B62A-AC86017A7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955FD-0658-4295-B62A-AC86017A7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2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F234-E789-46FC-8213-68FC6B1F7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107F3-4951-4FAB-83D6-E628D45DB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CB60-953B-40C5-A72A-69A71697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8D8E-5EAB-484B-B45D-2092C80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1E30B-942A-4FCF-8EC4-041C2C26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E32D-4E2B-4273-939B-D032C9CF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0F594-48FE-4102-B74E-4F4A1A759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15A60-36C6-47A3-89E7-47DEA91E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57604-F981-4517-8D71-DD84F56C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F8D9-0478-47AC-B9AF-07BC2B37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52C01-8F06-4335-B277-08FA9F40C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96B47-C9A3-471A-BB7A-658F5470A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7E2C-8C3D-435B-ABBC-BD30864E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A005-D396-45A3-961B-896FAE56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10FB-AC40-4CD8-A0A6-89928903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DAD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F6C632-E64A-4ACF-8917-4806B4258F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1E417C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BFED782-5E41-4B75-BD47-50E1B41744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70448"/>
            <a:ext cx="12192000" cy="987552"/>
          </a:xfrm>
          <a:prstGeom prst="rect">
            <a:avLst/>
          </a:prstGeom>
          <a:solidFill>
            <a:srgbClr val="1E417C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557C3-8AD6-4093-9E8A-2AC2D75557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19200"/>
            <a:ext cx="12192000" cy="228600"/>
          </a:xfrm>
          <a:prstGeom prst="rect">
            <a:avLst/>
          </a:prstGeom>
          <a:solidFill>
            <a:srgbClr val="FDB825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BC9A4A-8A6E-442C-94A3-003DB2D69E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69768"/>
            <a:ext cx="12192000" cy="73832"/>
          </a:xfrm>
          <a:prstGeom prst="rect">
            <a:avLst/>
          </a:prstGeom>
          <a:solidFill>
            <a:srgbClr val="FDB825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69F68-357F-423C-9BDF-935AE5589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" y="6033250"/>
            <a:ext cx="1529860" cy="7710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9BA474-4401-4172-856B-5931DAB5C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04623" y="87151"/>
            <a:ext cx="10182757" cy="63705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DCB1990-E5C8-4319-85F6-A8B321EB3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05419" y="723901"/>
            <a:ext cx="10181167" cy="5050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16D49-91C7-4780-A2F6-C05E5BC497FA}"/>
              </a:ext>
            </a:extLst>
          </p:cNvPr>
          <p:cNvCxnSpPr>
            <a:cxnSpLocks/>
          </p:cNvCxnSpPr>
          <p:nvPr userDrawn="1"/>
        </p:nvCxnSpPr>
        <p:spPr>
          <a:xfrm>
            <a:off x="1016000" y="732661"/>
            <a:ext cx="10160000" cy="0"/>
          </a:xfrm>
          <a:prstGeom prst="line">
            <a:avLst/>
          </a:prstGeom>
          <a:ln w="12700">
            <a:solidFill>
              <a:srgbClr val="FDB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1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1CEF-0FE3-428B-8800-5EA71C0F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61CD-FC5D-44C8-8484-D751A9C0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E24A4-04FC-425C-B651-11C14F14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55CC7-B598-46AB-A8A3-4E69DE8E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B77F-EC5D-453B-8200-41A66971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A0D2-45C2-4264-8CF1-94A0AC6C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DCCB-9392-41FD-9DDE-7791CFB1E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57AEF-782F-47D3-A4A3-26F9B342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1675F-6B79-418D-9CBF-7A398A65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D89F-C640-426D-A320-A61F70E7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620B-F7B9-4CBF-88C0-82924F25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894E-E213-44CF-BA88-8A52EB834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3A74-4876-4984-94C8-8BAF46981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4D8BF-1E6A-45BE-8D44-331DCAE6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EE75F-ABBE-4B86-88AA-377F7E31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AF36B-1389-4FC3-B0B4-B66B88A9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C5B0-F5D2-4A7F-B62B-BB21E719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3B011-1CF4-4709-9ADA-C8D2F8B01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5AAE1-B02C-453B-BDCE-AA35F82E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2F4D7-82B8-4AEF-AD2B-7B1768318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9CCA5-1AC4-4C4F-94EC-0B66A388B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D701A-8A9A-4CE2-8AE1-B18A108A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0F534-DDC9-4F71-AA48-2CE27CD5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A5C0C-BFF6-45A9-9BF2-900A7F92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3742-2AFC-4B39-BE2F-6F682004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8C02-8077-4A7A-B816-64A4E060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7A7B-5F0E-43E4-A87B-E931F0BD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564E-D106-4217-8BCE-E799DF92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0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5A533-A599-488A-8464-5AA8E834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5A755-A7DF-46CB-A6C8-F43F4098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5E7E1-3872-4A94-B7F6-73F07CB4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4EE4-91A0-4F2E-8AFF-FA132599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2846-C49A-4BC5-ABA1-0CB3EDB8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1E809-CE2E-4767-A9E4-398A03A7D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E867-89AD-4D9F-9F24-7D69D5F0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5863E-4713-4E59-9ADA-4186DCE1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89F18-5ADD-4365-8EEB-E5928FFC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7B3B-87B8-42D1-AA8E-089C9554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EB9DB-90A7-4F41-B661-4479D8F1C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792F9-C19E-4616-BD4A-397BE8D1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F17CF-6275-4DC5-A82D-1832D550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13294-BCC1-483C-BFE2-FC32D4E6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7FC0-3050-491A-899B-D202EE76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7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919676-2BC5-41F0-9F35-E4CC39C0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A6DB-3434-44B1-AFE9-941797B3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06243-0420-405B-B663-063AA67B9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E291-09E6-4ABC-97B8-B88A4BC4301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E93D-64FC-4A25-BB7B-370345A0C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92766-FA30-4501-9190-F9DBD22DF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srevenue.gov/pdf/k-69.pd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Ferguson@ks.gov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Hestandpuett@ks.gov" TargetMode="External"/><Relationship Id="rId7" Type="http://schemas.openxmlformats.org/officeDocument/2006/relationships/hyperlink" Target="mailto:Mandy.Flower@ks.gov" TargetMode="External"/><Relationship Id="rId2" Type="http://schemas.openxmlformats.org/officeDocument/2006/relationships/hyperlink" Target="mailto:Mitzie.Tyree@ks.g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amie.Katsbulas@ks.gov" TargetMode="External"/><Relationship Id="rId5" Type="http://schemas.openxmlformats.org/officeDocument/2006/relationships/hyperlink" Target="mailto:Christina.Ferguson@ks.gov" TargetMode="External"/><Relationship Id="rId4" Type="http://schemas.openxmlformats.org/officeDocument/2006/relationships/hyperlink" Target="mailto:Megan.Shepard@ks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CD058-A42F-4649-915B-254FFC827C94}"/>
              </a:ext>
            </a:extLst>
          </p:cNvPr>
          <p:cNvSpPr txBox="1"/>
          <p:nvPr/>
        </p:nvSpPr>
        <p:spPr>
          <a:xfrm>
            <a:off x="2252566" y="2011055"/>
            <a:ext cx="730586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atin typeface="Bahnschrift" panose="020B0502040204020203" pitchFamily="34" charset="0"/>
              </a:rPr>
              <a:t>Kansas Department of Aging and Disabilities Services</a:t>
            </a:r>
          </a:p>
          <a:p>
            <a:pPr algn="ctr"/>
            <a:endParaRPr lang="en-US" sz="3600" b="1" dirty="0">
              <a:latin typeface="Bahnschrift" panose="020B0502040204020203" pitchFamily="34" charset="0"/>
            </a:endParaRPr>
          </a:p>
          <a:p>
            <a:pPr algn="ctr"/>
            <a:r>
              <a:rPr lang="en-US" sz="3600" b="1" dirty="0">
                <a:latin typeface="Bahnschrift" panose="020B0502040204020203" pitchFamily="34" charset="0"/>
              </a:rPr>
              <a:t> Employment First Initiative </a:t>
            </a:r>
            <a:endParaRPr lang="en-US" sz="3200" b="1" dirty="0">
              <a:latin typeface="Bahnschrift" panose="020B0502040204020203" pitchFamily="34" charset="0"/>
            </a:endParaRPr>
          </a:p>
          <a:p>
            <a:pPr algn="ctr"/>
            <a:r>
              <a:rPr lang="en-US" sz="2400" i="1" dirty="0">
                <a:latin typeface="Bahnschrift" panose="020B0502040204020203" pitchFamily="34" charset="0"/>
              </a:rPr>
              <a:t>January 26, 2023</a:t>
            </a:r>
          </a:p>
          <a:p>
            <a:pPr algn="ctr"/>
            <a:endParaRPr lang="en-US" sz="2400" i="1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0A708-3957-41AA-8605-A4873ED5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906" y="6150710"/>
            <a:ext cx="6465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Protecting Kansans, Promoting Recovery &amp; Supporting Self-Sufficiency</a:t>
            </a:r>
          </a:p>
        </p:txBody>
      </p:sp>
    </p:spTree>
    <p:extLst>
      <p:ext uri="{BB962C8B-B14F-4D97-AF65-F5344CB8AC3E}">
        <p14:creationId xmlns:p14="http://schemas.microsoft.com/office/powerpoint/2010/main" val="278290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066061-7129-B4B6-8FD1-7039F7B69A50}"/>
              </a:ext>
            </a:extLst>
          </p:cNvPr>
          <p:cNvSpPr txBox="1">
            <a:spLocks/>
          </p:cNvSpPr>
          <p:nvPr/>
        </p:nvSpPr>
        <p:spPr>
          <a:xfrm>
            <a:off x="446394" y="1762606"/>
            <a:ext cx="4663440" cy="3779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What makes an employer eligible?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3683DA6-79AB-B2EC-6DA3-AB3FCA886414}"/>
              </a:ext>
            </a:extLst>
          </p:cNvPr>
          <p:cNvSpPr txBox="1">
            <a:spLocks/>
          </p:cNvSpPr>
          <p:nvPr/>
        </p:nvSpPr>
        <p:spPr>
          <a:xfrm>
            <a:off x="446394" y="2314491"/>
            <a:ext cx="4663440" cy="316382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Targeted Employment Business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en-US"/>
              <a:t>=For profit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US"/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en-US"/>
              <a:t>=Providing competitive, integrated employment (per WIOA)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US"/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en-US"/>
              <a:t>=Employs individual with identified intellectual or developmental disability 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US"/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en-US"/>
              <a:t>=Completed single form during tax season to claim the credit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US"/>
          </a:p>
          <a:p>
            <a:pPr marL="27432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45A6BB4-EC46-D438-DA3C-DC35A213FF84}"/>
              </a:ext>
            </a:extLst>
          </p:cNvPr>
          <p:cNvSpPr txBox="1">
            <a:spLocks/>
          </p:cNvSpPr>
          <p:nvPr/>
        </p:nvSpPr>
        <p:spPr>
          <a:xfrm>
            <a:off x="6096000" y="1762605"/>
            <a:ext cx="4984588" cy="3779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Is it really that easy? What about…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A617D27-9CEF-26F1-BCBD-0576F6FA1B51}"/>
              </a:ext>
            </a:extLst>
          </p:cNvPr>
          <p:cNvSpPr txBox="1">
            <a:spLocks/>
          </p:cNvSpPr>
          <p:nvPr/>
        </p:nvSpPr>
        <p:spPr>
          <a:xfrm>
            <a:off x="6095999" y="2349211"/>
            <a:ext cx="4984587" cy="316450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Minimum hours? </a:t>
            </a:r>
          </a:p>
          <a:p>
            <a:pPr lvl="1"/>
            <a:r>
              <a:rPr lang="en-US" dirty="0"/>
              <a:t>There is not a minimum expectation of hours worked by eligible individual</a:t>
            </a:r>
          </a:p>
          <a:p>
            <a:r>
              <a:rPr lang="en-US" dirty="0"/>
              <a:t>Benefits? </a:t>
            </a:r>
          </a:p>
          <a:p>
            <a:pPr lvl="1"/>
            <a:r>
              <a:rPr lang="en-US" dirty="0"/>
              <a:t>Employers are only required to offer same benefits they offer any other employee that works the same hours/position</a:t>
            </a:r>
          </a:p>
          <a:p>
            <a:r>
              <a:rPr lang="en-US" dirty="0"/>
              <a:t>Services? What if they need help? </a:t>
            </a:r>
          </a:p>
          <a:p>
            <a:pPr lvl="1"/>
            <a:r>
              <a:rPr lang="en-US" dirty="0"/>
              <a:t>If the individual needs job coaching supports or services, they can receive them during employment and still be considered an eligible employee. 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61B059-0D55-609A-5978-382A6A82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23" y="87151"/>
            <a:ext cx="10182757" cy="637057"/>
          </a:xfrm>
        </p:spPr>
        <p:txBody>
          <a:bodyPr>
            <a:normAutofit fontScale="90000"/>
          </a:bodyPr>
          <a:lstStyle/>
          <a:p>
            <a:r>
              <a:rPr lang="en-US" dirty="0"/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427245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E1F1-BD12-F971-1BB0-5257FB35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Eligibility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B442C-8D31-94C4-6142-8103389DC7BC}"/>
              </a:ext>
            </a:extLst>
          </p:cNvPr>
          <p:cNvSpPr txBox="1"/>
          <p:nvPr/>
        </p:nvSpPr>
        <p:spPr>
          <a:xfrm>
            <a:off x="3418274" y="1953422"/>
            <a:ext cx="8089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of a tax credit is an employer eligible for?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4F06F1-29A4-A31D-FB5D-846B59ECCE51}"/>
              </a:ext>
            </a:extLst>
          </p:cNvPr>
          <p:cNvSpPr txBox="1">
            <a:spLocks/>
          </p:cNvSpPr>
          <p:nvPr/>
        </p:nvSpPr>
        <p:spPr>
          <a:xfrm>
            <a:off x="1905698" y="2657564"/>
            <a:ext cx="8380603" cy="2766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Targeted Employment Businesses are eligible to receive </a:t>
            </a:r>
          </a:p>
          <a:p>
            <a:pPr lvl="1"/>
            <a:r>
              <a:rPr lang="en-US" sz="1800"/>
              <a:t>50% of total wages paid, per hour worked, to each eligible employee. </a:t>
            </a:r>
          </a:p>
          <a:p>
            <a:pPr lvl="2"/>
            <a:r>
              <a:rPr lang="en-US" sz="1600"/>
              <a:t>Up to $15 per hour [$7.50 in credit]</a:t>
            </a:r>
          </a:p>
          <a:p>
            <a:pPr lvl="2"/>
            <a:endParaRPr lang="en-US" sz="1600"/>
          </a:p>
          <a:p>
            <a:r>
              <a:rPr lang="en-US" sz="2000"/>
              <a:t>Targeted Employment Businesses can include </a:t>
            </a:r>
          </a:p>
          <a:p>
            <a:pPr lvl="1"/>
            <a:r>
              <a:rPr lang="en-US" sz="1800"/>
              <a:t>Businesses that are outsourcing their work to a non-profit employer that meets the definition of competitive and integrated employer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C06D-979A-C7EA-06D1-8AC41F54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-460768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+mj-lt"/>
              </a:rPr>
              <a:t>How to Apply</a:t>
            </a:r>
            <a:endParaRPr lang="en-US" sz="3700" kern="12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D13B-2003-F08D-99D7-B7280816E171}"/>
              </a:ext>
            </a:extLst>
          </p:cNvPr>
          <p:cNvSpPr txBox="1">
            <a:spLocks/>
          </p:cNvSpPr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During tax filing, fill out the</a:t>
            </a:r>
          </a:p>
          <a:p>
            <a:r>
              <a:rPr lang="en-US" sz="2000" dirty="0"/>
              <a:t> K-69 Form</a:t>
            </a:r>
          </a:p>
          <a:p>
            <a:endParaRPr lang="en-US" sz="2000" dirty="0"/>
          </a:p>
          <a:p>
            <a:r>
              <a:rPr lang="en-US" sz="2000" dirty="0"/>
              <a:t>You can find it here-</a:t>
            </a:r>
          </a:p>
          <a:p>
            <a:r>
              <a:rPr lang="en-US" sz="2000" dirty="0">
                <a:hlinkClick r:id="rId2"/>
              </a:rPr>
              <a:t>https://www.ksrevenue.gov/pdf/k-69.pdf</a:t>
            </a:r>
            <a:r>
              <a:rPr lang="en-US" sz="2000" dirty="0"/>
              <a:t>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0472516-8672-6D8F-7C80-2E00FB639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07" t="23474" r="34593" b="13785"/>
          <a:stretch/>
        </p:blipFill>
        <p:spPr>
          <a:xfrm>
            <a:off x="6040102" y="807593"/>
            <a:ext cx="4750850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47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CF95-66DA-4CD0-96A9-6DC60C2B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E564-7F73-58D0-5524-2A9A94876992}"/>
              </a:ext>
            </a:extLst>
          </p:cNvPr>
          <p:cNvSpPr txBox="1">
            <a:spLocks/>
          </p:cNvSpPr>
          <p:nvPr/>
        </p:nvSpPr>
        <p:spPr>
          <a:xfrm>
            <a:off x="703385" y="1448972"/>
            <a:ext cx="10421815" cy="3671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bill sunsets </a:t>
            </a:r>
          </a:p>
          <a:p>
            <a:pPr lvl="1"/>
            <a:r>
              <a:rPr lang="en-US" sz="2000" dirty="0"/>
              <a:t>2027 is the final tax season targeted employment businesses will be eligible to receive the tax credit, at this time</a:t>
            </a:r>
          </a:p>
          <a:p>
            <a:pPr lvl="1"/>
            <a:endParaRPr lang="en-US" sz="2000" dirty="0"/>
          </a:p>
          <a:p>
            <a:r>
              <a:rPr lang="en-US" sz="2000" dirty="0"/>
              <a:t>In order to extend/codify the bill long term, we need to be able to show it is effective</a:t>
            </a:r>
          </a:p>
          <a:p>
            <a:pPr lvl="1"/>
            <a:r>
              <a:rPr lang="en-US" sz="2000" dirty="0"/>
              <a:t>We do that by displaying utilization and impact of that utilization</a:t>
            </a:r>
          </a:p>
          <a:p>
            <a:pPr lvl="1"/>
            <a:endParaRPr lang="en-US" sz="2000" dirty="0"/>
          </a:p>
          <a:p>
            <a:r>
              <a:rPr lang="en-US" sz="2000" dirty="0"/>
              <a:t>Eligible employers/employees will be asked to provide feedback during the first 5 years</a:t>
            </a:r>
          </a:p>
          <a:p>
            <a:pPr lvl="1"/>
            <a:r>
              <a:rPr lang="en-US" sz="2000" dirty="0"/>
              <a:t>Feedback will provide KDADs evidence of the impact of employment on tax subsidy reliance</a:t>
            </a:r>
          </a:p>
          <a:p>
            <a:pPr lvl="1"/>
            <a:r>
              <a:rPr lang="en-US" sz="2000" dirty="0"/>
              <a:t>Information may include:</a:t>
            </a:r>
          </a:p>
          <a:p>
            <a:pPr lvl="2"/>
            <a:r>
              <a:rPr lang="en-US" dirty="0"/>
              <a:t>Amount of tax subsidies received by individual before and during employment</a:t>
            </a:r>
          </a:p>
          <a:p>
            <a:pPr lvl="2"/>
            <a:r>
              <a:rPr lang="en-US" dirty="0"/>
              <a:t>Impact of employment on employee such as: social, emotional, and physical </a:t>
            </a:r>
          </a:p>
          <a:p>
            <a:pPr lvl="2"/>
            <a:r>
              <a:rPr lang="en-US" dirty="0"/>
              <a:t>Impact of employment on targeted employment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4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0943-B2FD-BD7D-898A-7492275B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Questions/Discussion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27516-D584-BB5E-4BFA-E7460A657EDD}"/>
              </a:ext>
            </a:extLst>
          </p:cNvPr>
          <p:cNvSpPr txBox="1"/>
          <p:nvPr/>
        </p:nvSpPr>
        <p:spPr>
          <a:xfrm>
            <a:off x="1674055" y="3198167"/>
            <a:ext cx="994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use this time to ask questions/give input for these updates.</a:t>
            </a:r>
          </a:p>
        </p:txBody>
      </p:sp>
    </p:spTree>
    <p:extLst>
      <p:ext uri="{BB962C8B-B14F-4D97-AF65-F5344CB8AC3E}">
        <p14:creationId xmlns:p14="http://schemas.microsoft.com/office/powerpoint/2010/main" val="124980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F31D-8482-44F7-AA97-2C95EC47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Information/Questions?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5A547-757E-4290-9D15-4103390004ED}"/>
              </a:ext>
            </a:extLst>
          </p:cNvPr>
          <p:cNvSpPr txBox="1"/>
          <p:nvPr/>
        </p:nvSpPr>
        <p:spPr>
          <a:xfrm>
            <a:off x="2181448" y="1551563"/>
            <a:ext cx="782910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sz="2400" dirty="0">
              <a:ea typeface="+mn-lt"/>
              <a:cs typeface="+mn-lt"/>
            </a:endParaRPr>
          </a:p>
          <a:p>
            <a:pPr algn="ctr"/>
            <a:r>
              <a:rPr lang="en-US" sz="2400" b="1" dirty="0">
                <a:ea typeface="+mn-lt"/>
                <a:cs typeface="+mn-lt"/>
              </a:rPr>
              <a:t>General Questions : </a:t>
            </a:r>
            <a:r>
              <a:rPr lang="en-US" sz="2400" b="1" u="sng" dirty="0">
                <a:solidFill>
                  <a:srgbClr val="00B0F0"/>
                </a:solidFill>
                <a:ea typeface="+mn-lt"/>
                <a:cs typeface="+mn-lt"/>
              </a:rPr>
              <a:t>Christina.Ferguson@ks.gov</a:t>
            </a:r>
            <a:endParaRPr lang="en-US" sz="2400" u="sng" dirty="0">
              <a:solidFill>
                <a:srgbClr val="00B0F0"/>
              </a:solidFill>
              <a:ea typeface="+mn-lt"/>
              <a:cs typeface="+mn-lt"/>
            </a:endParaRPr>
          </a:p>
          <a:p>
            <a:pPr algn="ctr"/>
            <a:endParaRPr lang="en-US" sz="2400" u="sng" dirty="0">
              <a:solidFill>
                <a:srgbClr val="00B0F0"/>
              </a:solidFill>
              <a:ea typeface="+mn-lt"/>
              <a:cs typeface="+mn-lt"/>
            </a:endParaRPr>
          </a:p>
          <a:p>
            <a:pPr algn="ctr"/>
            <a:r>
              <a:rPr lang="en-US" sz="2400" dirty="0">
                <a:ea typeface="+mn-lt"/>
                <a:cs typeface="+mn-lt"/>
              </a:rPr>
              <a:t>For future projects, please see KDADS website: </a:t>
            </a:r>
          </a:p>
          <a:p>
            <a:pPr algn="ctr"/>
            <a:r>
              <a:rPr lang="en-US" sz="2400" u="sng" dirty="0">
                <a:solidFill>
                  <a:srgbClr val="00B0F0"/>
                </a:solidFill>
                <a:ea typeface="+mn-lt"/>
                <a:cs typeface="+mn-lt"/>
              </a:rPr>
              <a:t>Kdads.ks.gov</a:t>
            </a:r>
          </a:p>
          <a:p>
            <a:pPr algn="ctr"/>
            <a:r>
              <a:rPr lang="en-US" sz="2000" dirty="0">
                <a:ea typeface="+mn-lt"/>
                <a:cs typeface="+mn-lt"/>
              </a:rPr>
              <a:t>________________________________________________________</a:t>
            </a:r>
            <a:endParaRPr lang="en-US" sz="2000" dirty="0">
              <a:cs typeface="Calibri"/>
            </a:endParaRPr>
          </a:p>
          <a:p>
            <a:pPr algn="ctr"/>
            <a:endParaRPr lang="en-US" sz="2000" b="1" i="1" dirty="0">
              <a:ea typeface="+mn-lt"/>
              <a:cs typeface="+mn-lt"/>
            </a:endParaRPr>
          </a:p>
          <a:p>
            <a:pPr algn="ctr"/>
            <a:endParaRPr lang="en-US" sz="2000" b="1" i="1" dirty="0">
              <a:ea typeface="+mn-lt"/>
              <a:cs typeface="+mn-lt"/>
            </a:endParaRPr>
          </a:p>
          <a:p>
            <a:pPr algn="ctr"/>
            <a:endParaRPr lang="en-US" sz="2000" b="1" i="1" dirty="0">
              <a:ea typeface="+mn-lt"/>
              <a:cs typeface="+mn-lt"/>
            </a:endParaRPr>
          </a:p>
          <a:p>
            <a:pPr algn="ctr"/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24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8C7160-474D-4F66-9196-829CB0C1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23" y="87151"/>
            <a:ext cx="10182757" cy="63705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/>
              </a:rPr>
              <a:t>Agenda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FAEED-0D2F-40C8-8284-932505B6FEAD}"/>
              </a:ext>
            </a:extLst>
          </p:cNvPr>
          <p:cNvSpPr txBox="1"/>
          <p:nvPr/>
        </p:nvSpPr>
        <p:spPr>
          <a:xfrm>
            <a:off x="728134" y="1767007"/>
            <a:ext cx="10735733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1.  National Expansion of Employment Opportunities Network (NEON) Technical Assistance Award 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2. Employment 1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Initiative RFP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3. Recurring E1st Stakeholder Meetings – 4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Thursday of every month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4. Kansas Targeted Employment Act 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42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3F52-C639-4A9D-9033-2C8F8ED4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hnschrift"/>
              </a:rPr>
              <a:t>Stakeholders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4A751-D6B1-4676-8D57-A1ACC32D6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Bahnschrift"/>
              </a:rPr>
              <a:t>How to make Employment First a Reality in Kansas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46702-05CA-4A38-A569-21EE01D6013B}"/>
              </a:ext>
            </a:extLst>
          </p:cNvPr>
          <p:cNvSpPr txBox="1"/>
          <p:nvPr/>
        </p:nvSpPr>
        <p:spPr>
          <a:xfrm>
            <a:off x="304800" y="1905506"/>
            <a:ext cx="1159368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Currently represented by known subject matter experts throughout the state of Kansas:</a:t>
            </a:r>
          </a:p>
          <a:p>
            <a:r>
              <a:rPr lang="en-US" sz="2400" dirty="0">
                <a:cs typeface="Calibri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Calibri"/>
              </a:rPr>
              <a:t>Introduce self with name and representative agency in chat box.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Calibri"/>
              </a:rPr>
              <a:t>To maintain respect for others, please raise hand for questions and 	   	     comments.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Calibri"/>
              </a:rPr>
              <a:t>We want to hear from as many individuals as possible, so please be mindful of time when speaking and send additional questions to Christina Ferguson at </a:t>
            </a:r>
            <a:r>
              <a:rPr lang="en-US" sz="2400" dirty="0">
                <a:cs typeface="Calibri"/>
                <a:hlinkClick r:id="rId2"/>
              </a:rPr>
              <a:t>Christina.Ferguson@ks.gov</a:t>
            </a:r>
            <a:r>
              <a:rPr lang="en-US" sz="2400" dirty="0">
                <a:cs typeface="Calibri"/>
              </a:rPr>
              <a:t>. </a:t>
            </a: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07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94BF5-A07A-4972-9AEE-0C6F29FF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96" y="84032"/>
            <a:ext cx="7337521" cy="733039"/>
          </a:xfrm>
        </p:spPr>
        <p:txBody>
          <a:bodyPr>
            <a:normAutofit/>
          </a:bodyPr>
          <a:lstStyle/>
          <a:p>
            <a:r>
              <a:rPr lang="en-US" dirty="0"/>
              <a:t>KDADS HCBS Initiatives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6B2DE-DBEC-44F5-8732-9E0E927541A1}"/>
              </a:ext>
            </a:extLst>
          </p:cNvPr>
          <p:cNvSpPr txBox="1"/>
          <p:nvPr/>
        </p:nvSpPr>
        <p:spPr>
          <a:xfrm>
            <a:off x="468004" y="1606134"/>
            <a:ext cx="58671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Mitzie Tyree</a:t>
            </a:r>
          </a:p>
          <a:p>
            <a:pPr marL="0" indent="0">
              <a:buNone/>
            </a:pPr>
            <a:r>
              <a:rPr lang="en-US" sz="2400" dirty="0"/>
              <a:t>Director of HCBS Initiatives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Mitzie.Tyree@ks.gov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Sandy </a:t>
            </a:r>
            <a:r>
              <a:rPr lang="en-US" sz="2400" dirty="0" err="1"/>
              <a:t>Hestand</a:t>
            </a:r>
            <a:r>
              <a:rPr lang="en-US" sz="2400" dirty="0"/>
              <a:t> </a:t>
            </a:r>
            <a:r>
              <a:rPr lang="en-US" sz="2400" dirty="0" err="1"/>
              <a:t>Puett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HCBS Project Manager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Sandra.Hestandpuett@ks.gov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Megan Shepard</a:t>
            </a:r>
          </a:p>
          <a:p>
            <a:pPr marL="0" indent="0">
              <a:buNone/>
            </a:pPr>
            <a:r>
              <a:rPr lang="en-US" sz="2400" dirty="0"/>
              <a:t>Training and Programming Grant Coordinator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Megan.Shepard@ks.gov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013EC-0796-5994-9004-E5DA90276D32}"/>
              </a:ext>
            </a:extLst>
          </p:cNvPr>
          <p:cNvSpPr txBox="1"/>
          <p:nvPr/>
        </p:nvSpPr>
        <p:spPr>
          <a:xfrm>
            <a:off x="6879100" y="1606134"/>
            <a:ext cx="496120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Christina Ferguson</a:t>
            </a:r>
          </a:p>
          <a:p>
            <a:pPr marL="0" indent="0">
              <a:buNone/>
            </a:pPr>
            <a:r>
              <a:rPr lang="en-US" sz="2400" dirty="0"/>
              <a:t>Workforce Employment 1</a:t>
            </a:r>
            <a:r>
              <a:rPr lang="en-US" sz="2400" baseline="30000" dirty="0"/>
              <a:t>st</a:t>
            </a:r>
            <a:r>
              <a:rPr lang="en-US" sz="2400" dirty="0"/>
              <a:t> Specialist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Christina.Ferguson@ks.gov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Jamie Katsbulas</a:t>
            </a:r>
          </a:p>
          <a:p>
            <a:pPr marL="0" indent="0">
              <a:buNone/>
            </a:pPr>
            <a:r>
              <a:rPr lang="en-US" sz="2400" dirty="0"/>
              <a:t>Waitlist/TCM Study Coordinator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Jamie.Katsbulas@ks.gov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Mandy Flower</a:t>
            </a:r>
          </a:p>
          <a:p>
            <a:pPr marL="0" indent="0">
              <a:buNone/>
            </a:pPr>
            <a:r>
              <a:rPr lang="en-US" sz="2400" dirty="0"/>
              <a:t>Interim Commissioner LTSS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7"/>
              </a:rPr>
              <a:t>Mandy.Flower@ks.gov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55D1-721E-58FD-501F-4DB48F89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21" y="607413"/>
            <a:ext cx="10182757" cy="637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National Expansion of Employment Opportunities Network (NEON) Technical Assistance Award </a:t>
            </a:r>
            <a:br>
              <a:rPr lang="en-US" sz="4000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B5F7D-2AF3-AE93-3A96-3B2E7AD0CD49}"/>
              </a:ext>
            </a:extLst>
          </p:cNvPr>
          <p:cNvSpPr txBox="1"/>
          <p:nvPr/>
        </p:nvSpPr>
        <p:spPr>
          <a:xfrm>
            <a:off x="1004621" y="1781504"/>
            <a:ext cx="294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NEON?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0DD70-10E5-7D7D-42AD-89AF17AC1182}"/>
              </a:ext>
            </a:extLst>
          </p:cNvPr>
          <p:cNvSpPr txBox="1"/>
          <p:nvPr/>
        </p:nvSpPr>
        <p:spPr>
          <a:xfrm>
            <a:off x="1004621" y="2905780"/>
            <a:ext cx="8717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WHY is this important for KS Employment 1</a:t>
            </a:r>
            <a:r>
              <a:rPr lang="en-US" sz="2800" baseline="30000" dirty="0"/>
              <a:t>st</a:t>
            </a:r>
            <a:r>
              <a:rPr lang="en-US" sz="2800" dirty="0"/>
              <a:t> initiative?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C2F36-2C4A-0C1B-15A6-B29AD032CABC}"/>
              </a:ext>
            </a:extLst>
          </p:cNvPr>
          <p:cNvSpPr txBox="1"/>
          <p:nvPr/>
        </p:nvSpPr>
        <p:spPr>
          <a:xfrm>
            <a:off x="1004621" y="4030056"/>
            <a:ext cx="360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can you help? </a:t>
            </a:r>
          </a:p>
        </p:txBody>
      </p:sp>
    </p:spTree>
    <p:extLst>
      <p:ext uri="{BB962C8B-B14F-4D97-AF65-F5344CB8AC3E}">
        <p14:creationId xmlns:p14="http://schemas.microsoft.com/office/powerpoint/2010/main" val="245918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DABA-030A-E672-66BE-1FB2CBE9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1</a:t>
            </a:r>
            <a:r>
              <a:rPr lang="en-US" baseline="30000" dirty="0"/>
              <a:t>st</a:t>
            </a:r>
            <a:r>
              <a:rPr lang="en-US" dirty="0"/>
              <a:t> Initiative RFP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EBB18-9F91-64E7-8E1B-5E44AE386FD5}"/>
              </a:ext>
            </a:extLst>
          </p:cNvPr>
          <p:cNvSpPr txBox="1"/>
          <p:nvPr/>
        </p:nvSpPr>
        <p:spPr>
          <a:xfrm flipH="1">
            <a:off x="1308538" y="2435772"/>
            <a:ext cx="214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02936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E220-4182-F78B-F4DD-E5E3159E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Recurring Employment 1</a:t>
            </a:r>
            <a:r>
              <a:rPr lang="en-US" baseline="30000" dirty="0"/>
              <a:t>st</a:t>
            </a:r>
            <a:r>
              <a:rPr lang="en-US" dirty="0"/>
              <a:t> Stakeholder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08924-6CE6-D5BB-AA32-DF1C5F1A42F0}"/>
              </a:ext>
            </a:extLst>
          </p:cNvPr>
          <p:cNvSpPr txBox="1"/>
          <p:nvPr/>
        </p:nvSpPr>
        <p:spPr>
          <a:xfrm>
            <a:off x="1166648" y="1781504"/>
            <a:ext cx="51339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Held every 4</a:t>
            </a:r>
            <a:r>
              <a:rPr lang="en-US" sz="2400" baseline="30000" dirty="0"/>
              <a:t>th</a:t>
            </a:r>
            <a:r>
              <a:rPr lang="en-US" sz="2400" dirty="0"/>
              <a:t> Thursday of the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February 23,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March 23,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April 27,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May 25,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June 22,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July 27,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August 24,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September 28,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October 26,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9E078-7D0B-B94F-A79D-F1022C2D4464}"/>
              </a:ext>
            </a:extLst>
          </p:cNvPr>
          <p:cNvSpPr txBox="1"/>
          <p:nvPr/>
        </p:nvSpPr>
        <p:spPr>
          <a:xfrm>
            <a:off x="8071946" y="3112243"/>
            <a:ext cx="338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November and December 2023 Meetings are TBD.</a:t>
            </a:r>
          </a:p>
        </p:txBody>
      </p:sp>
    </p:spTree>
    <p:extLst>
      <p:ext uri="{BB962C8B-B14F-4D97-AF65-F5344CB8AC3E}">
        <p14:creationId xmlns:p14="http://schemas.microsoft.com/office/powerpoint/2010/main" val="83081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1D1C-632E-27ED-1D1C-8B2C212A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Kansas Targeted Employment Act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8F63-DED7-9836-D664-7CAA5884B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Presenter: Rachel Neumann, COF Training Services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81894-2771-8CD1-910C-593CCBCF0719}"/>
              </a:ext>
            </a:extLst>
          </p:cNvPr>
          <p:cNvSpPr txBox="1"/>
          <p:nvPr/>
        </p:nvSpPr>
        <p:spPr>
          <a:xfrm>
            <a:off x="813519" y="1714504"/>
            <a:ext cx="411465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  <a:p>
            <a:r>
              <a:rPr lang="en-US" sz="3200" b="1" dirty="0"/>
              <a:t>Rachel Neumann </a:t>
            </a:r>
          </a:p>
          <a:p>
            <a:r>
              <a:rPr lang="en-US" sz="3200" dirty="0"/>
              <a:t>Chief Operating Officer </a:t>
            </a:r>
          </a:p>
          <a:p>
            <a:r>
              <a:rPr lang="en-US" sz="3200" dirty="0"/>
              <a:t>COF Training Services</a:t>
            </a:r>
          </a:p>
          <a:p>
            <a:r>
              <a:rPr lang="en-US" sz="3200" dirty="0"/>
              <a:t>rneumann@cofts.org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9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B338-A7F2-1BA5-AAA5-B3776247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KANSAS TARGETED EMPLOYMENT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A0DB0-CF23-44F3-D155-3D34C1621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HB 2703 Sec 1-6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C1682-261C-F4E1-22D3-F8CF5738D0D5}"/>
              </a:ext>
            </a:extLst>
          </p:cNvPr>
          <p:cNvSpPr txBox="1"/>
          <p:nvPr/>
        </p:nvSpPr>
        <p:spPr>
          <a:xfrm>
            <a:off x="1004623" y="1865705"/>
            <a:ext cx="346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tax years 2022-2027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78D85-509D-9A3E-D389-7DF3A6E7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314" y="1573868"/>
            <a:ext cx="5955359" cy="42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3C937E679D0418558B1098BA6B67F" ma:contentTypeVersion="11" ma:contentTypeDescription="Create a new document." ma:contentTypeScope="" ma:versionID="f0a49bb2ff67aa06599f807056f2fb20">
  <xsd:schema xmlns:xsd="http://www.w3.org/2001/XMLSchema" xmlns:xs="http://www.w3.org/2001/XMLSchema" xmlns:p="http://schemas.microsoft.com/office/2006/metadata/properties" xmlns:ns3="7341ff73-2e28-44c2-b11f-493306ab0fe8" xmlns:ns4="3f4a1aa6-c7d6-483a-98cd-9dfd371573d2" targetNamespace="http://schemas.microsoft.com/office/2006/metadata/properties" ma:root="true" ma:fieldsID="396c7a84a593d6bbc6d5c9bb58ea5e02" ns3:_="" ns4:_="">
    <xsd:import namespace="7341ff73-2e28-44c2-b11f-493306ab0fe8"/>
    <xsd:import namespace="3f4a1aa6-c7d6-483a-98cd-9dfd37157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1ff73-2e28-44c2-b11f-493306ab0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a1aa6-c7d6-483a-98cd-9dfd37157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EFFE9C-8982-4D4C-9F41-A6F0C61EF9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D32FDF-540B-4026-9198-576A8D4BA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41ff73-2e28-44c2-b11f-493306ab0fe8"/>
    <ds:schemaRef ds:uri="3f4a1aa6-c7d6-483a-98cd-9dfd37157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95968B-749D-480C-80BD-0EF98A33A71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341ff73-2e28-44c2-b11f-493306ab0fe8"/>
    <ds:schemaRef ds:uri="http://purl.org/dc/elements/1.1/"/>
    <ds:schemaRef ds:uri="http://schemas.microsoft.com/office/2006/metadata/properties"/>
    <ds:schemaRef ds:uri="http://schemas.microsoft.com/office/infopath/2007/PartnerControls"/>
    <ds:schemaRef ds:uri="3f4a1aa6-c7d6-483a-98cd-9dfd371573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759</Words>
  <Application>Microsoft Office PowerPoint</Application>
  <PresentationFormat>Widescreen</PresentationFormat>
  <Paragraphs>132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Times New Roman</vt:lpstr>
      <vt:lpstr>Wingdings</vt:lpstr>
      <vt:lpstr>Office Theme</vt:lpstr>
      <vt:lpstr>PowerPoint Presentation</vt:lpstr>
      <vt:lpstr>Agenda</vt:lpstr>
      <vt:lpstr>Stakeholders</vt:lpstr>
      <vt:lpstr>KDADS HCBS Initiatives Team</vt:lpstr>
      <vt:lpstr>National Expansion of Employment Opportunities Network (NEON) Technical Assistance Award  </vt:lpstr>
      <vt:lpstr>Employment 1st Initiative RFP </vt:lpstr>
      <vt:lpstr>Recurring Employment 1st Stakeholder Meeting</vt:lpstr>
      <vt:lpstr>Kansas Targeted Employment Act </vt:lpstr>
      <vt:lpstr>KANSAS TARGETED EMPLOYMENT ACT</vt:lpstr>
      <vt:lpstr>Eligibility</vt:lpstr>
      <vt:lpstr>Eligibility</vt:lpstr>
      <vt:lpstr>How to Apply</vt:lpstr>
      <vt:lpstr>Additional Information </vt:lpstr>
      <vt:lpstr>Questions/Discussion</vt:lpstr>
      <vt:lpstr>Contact Information/Questions?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Hunter [KDADS]</dc:creator>
  <cp:lastModifiedBy>Christina Ferguson [KDADS]</cp:lastModifiedBy>
  <cp:revision>22</cp:revision>
  <dcterms:created xsi:type="dcterms:W3CDTF">2020-06-15T12:30:14Z</dcterms:created>
  <dcterms:modified xsi:type="dcterms:W3CDTF">2023-01-26T15:00:15Z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0x010100DC13C937E679D0418558B1098BA6B67F</vt:lpwstr>
  </property>
</Properties>
</file>