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523" r:id="rId5"/>
    <p:sldId id="2147308497" r:id="rId6"/>
    <p:sldId id="2147308499" r:id="rId7"/>
    <p:sldId id="2147308501" r:id="rId8"/>
    <p:sldId id="2147308500" r:id="rId9"/>
    <p:sldId id="2147308502" r:id="rId10"/>
    <p:sldId id="2147308503" r:id="rId11"/>
    <p:sldId id="2147308508" r:id="rId12"/>
    <p:sldId id="2147308505" r:id="rId13"/>
    <p:sldId id="2147308509" r:id="rId14"/>
    <p:sldId id="2147308510" r:id="rId15"/>
    <p:sldId id="2147308511" r:id="rId16"/>
    <p:sldId id="2147308512" r:id="rId17"/>
    <p:sldId id="2147308513" r:id="rId18"/>
    <p:sldId id="2147308514" r:id="rId19"/>
    <p:sldId id="214730851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FDB89E-B0A8-44EB-96C6-471744325278}" v="43" dt="2024-06-27T16:00:38.9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0" d="100"/>
          <a:sy n="110" d="100"/>
        </p:scale>
        <p:origin x="49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E24ECC-1C3B-4813-BE5D-F37998A6D74C}" type="datetimeFigureOut">
              <a:rPr lang="en-US" smtClean="0"/>
              <a:t>7/15/2024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3E4440-ADB8-420D-AC01-37FDF1BD0018}" type="slidenum">
              <a:rPr lang="en-US" smtClean="0"/>
              <a:t>‹#›</a:t>
            </a:fld>
            <a:endParaRPr lang="en-US"/>
          </a:p>
        </p:txBody>
      </p:sp>
    </p:spTree>
    <p:extLst>
      <p:ext uri="{BB962C8B-B14F-4D97-AF65-F5344CB8AC3E}">
        <p14:creationId xmlns:p14="http://schemas.microsoft.com/office/powerpoint/2010/main" val="2876122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3811AC-DDDF-4D57-94CD-34F32A7D5E8F}" type="slidenum">
              <a:rPr lang="en-US" smtClean="0"/>
              <a:t>1</a:t>
            </a:fld>
            <a:endParaRPr lang="en-US"/>
          </a:p>
        </p:txBody>
      </p:sp>
    </p:spTree>
    <p:extLst>
      <p:ext uri="{BB962C8B-B14F-4D97-AF65-F5344CB8AC3E}">
        <p14:creationId xmlns:p14="http://schemas.microsoft.com/office/powerpoint/2010/main" val="955022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811AC-DDDF-4D57-94CD-34F32A7D5E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6137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811AC-DDDF-4D57-94CD-34F32A7D5E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7020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811AC-DDDF-4D57-94CD-34F32A7D5E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9283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811AC-DDDF-4D57-94CD-34F32A7D5E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829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811AC-DDDF-4D57-94CD-34F32A7D5E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733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811AC-DDDF-4D57-94CD-34F32A7D5E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807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811AC-DDDF-4D57-94CD-34F32A7D5E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1316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811AC-DDDF-4D57-94CD-34F32A7D5E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8882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811AC-DDDF-4D57-94CD-34F32A7D5E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2202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811AC-DDDF-4D57-94CD-34F32A7D5E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0889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811AC-DDDF-4D57-94CD-34F32A7D5E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5190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811AC-DDDF-4D57-94CD-34F32A7D5E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4958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811AC-DDDF-4D57-94CD-34F32A7D5E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2274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811AC-DDDF-4D57-94CD-34F32A7D5E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783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811AC-DDDF-4D57-94CD-34F32A7D5E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909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D4396-055D-3924-E324-30208A180F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9891D9-59F4-98B5-B056-A998C0E34A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A181D7-FF3D-9088-FFB5-75C83C695010}"/>
              </a:ext>
            </a:extLst>
          </p:cNvPr>
          <p:cNvSpPr>
            <a:spLocks noGrp="1"/>
          </p:cNvSpPr>
          <p:nvPr>
            <p:ph type="dt" sz="half" idx="10"/>
          </p:nvPr>
        </p:nvSpPr>
        <p:spPr/>
        <p:txBody>
          <a:bodyPr/>
          <a:lstStyle/>
          <a:p>
            <a:fld id="{3A7C3238-C9C6-419B-B0A9-EA2D2123D56D}" type="datetimeFigureOut">
              <a:rPr lang="en-US" smtClean="0"/>
              <a:t>7/15/2024</a:t>
            </a:fld>
            <a:endParaRPr lang="en-US"/>
          </a:p>
        </p:txBody>
      </p:sp>
      <p:sp>
        <p:nvSpPr>
          <p:cNvPr id="5" name="Footer Placeholder 4">
            <a:extLst>
              <a:ext uri="{FF2B5EF4-FFF2-40B4-BE49-F238E27FC236}">
                <a16:creationId xmlns:a16="http://schemas.microsoft.com/office/drawing/2014/main" id="{A0FF6C72-9E2D-6BF2-D495-103E3AD9F7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306BE8-6042-5D53-A5EC-89248A73CF27}"/>
              </a:ext>
            </a:extLst>
          </p:cNvPr>
          <p:cNvSpPr>
            <a:spLocks noGrp="1"/>
          </p:cNvSpPr>
          <p:nvPr>
            <p:ph type="sldNum" sz="quarter" idx="12"/>
          </p:nvPr>
        </p:nvSpPr>
        <p:spPr/>
        <p:txBody>
          <a:bodyPr/>
          <a:lstStyle/>
          <a:p>
            <a:fld id="{FE5D924E-AF1B-449D-95D9-F2C9F11D4473}" type="slidenum">
              <a:rPr lang="en-US" smtClean="0"/>
              <a:t>‹#›</a:t>
            </a:fld>
            <a:endParaRPr lang="en-US"/>
          </a:p>
        </p:txBody>
      </p:sp>
    </p:spTree>
    <p:extLst>
      <p:ext uri="{BB962C8B-B14F-4D97-AF65-F5344CB8AC3E}">
        <p14:creationId xmlns:p14="http://schemas.microsoft.com/office/powerpoint/2010/main" val="1339363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C268F-A78B-8B1F-91AB-092C5D92A1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C2C355-F238-0B91-6C8D-7BED5B3428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DB8CAB-6241-6DFC-DF8E-AECFAE7440CF}"/>
              </a:ext>
            </a:extLst>
          </p:cNvPr>
          <p:cNvSpPr>
            <a:spLocks noGrp="1"/>
          </p:cNvSpPr>
          <p:nvPr>
            <p:ph type="dt" sz="half" idx="10"/>
          </p:nvPr>
        </p:nvSpPr>
        <p:spPr/>
        <p:txBody>
          <a:bodyPr/>
          <a:lstStyle/>
          <a:p>
            <a:fld id="{3A7C3238-C9C6-419B-B0A9-EA2D2123D56D}" type="datetimeFigureOut">
              <a:rPr lang="en-US" smtClean="0"/>
              <a:t>7/15/2024</a:t>
            </a:fld>
            <a:endParaRPr lang="en-US"/>
          </a:p>
        </p:txBody>
      </p:sp>
      <p:sp>
        <p:nvSpPr>
          <p:cNvPr id="5" name="Footer Placeholder 4">
            <a:extLst>
              <a:ext uri="{FF2B5EF4-FFF2-40B4-BE49-F238E27FC236}">
                <a16:creationId xmlns:a16="http://schemas.microsoft.com/office/drawing/2014/main" id="{A9B23E1F-4DCA-8475-6737-10DBEBA904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839150-0BA0-2BFB-D4BD-3BC9ABAA4AE7}"/>
              </a:ext>
            </a:extLst>
          </p:cNvPr>
          <p:cNvSpPr>
            <a:spLocks noGrp="1"/>
          </p:cNvSpPr>
          <p:nvPr>
            <p:ph type="sldNum" sz="quarter" idx="12"/>
          </p:nvPr>
        </p:nvSpPr>
        <p:spPr/>
        <p:txBody>
          <a:bodyPr/>
          <a:lstStyle/>
          <a:p>
            <a:fld id="{FE5D924E-AF1B-449D-95D9-F2C9F11D4473}" type="slidenum">
              <a:rPr lang="en-US" smtClean="0"/>
              <a:t>‹#›</a:t>
            </a:fld>
            <a:endParaRPr lang="en-US"/>
          </a:p>
        </p:txBody>
      </p:sp>
    </p:spTree>
    <p:extLst>
      <p:ext uri="{BB962C8B-B14F-4D97-AF65-F5344CB8AC3E}">
        <p14:creationId xmlns:p14="http://schemas.microsoft.com/office/powerpoint/2010/main" val="2989616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E1C128-B595-903F-6F38-DE5F3BFB29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127508-AAE3-3C8C-8805-697F6F6076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C0D321-B3BE-9C94-11A0-CC986493D22E}"/>
              </a:ext>
            </a:extLst>
          </p:cNvPr>
          <p:cNvSpPr>
            <a:spLocks noGrp="1"/>
          </p:cNvSpPr>
          <p:nvPr>
            <p:ph type="dt" sz="half" idx="10"/>
          </p:nvPr>
        </p:nvSpPr>
        <p:spPr/>
        <p:txBody>
          <a:bodyPr/>
          <a:lstStyle/>
          <a:p>
            <a:fld id="{3A7C3238-C9C6-419B-B0A9-EA2D2123D56D}" type="datetimeFigureOut">
              <a:rPr lang="en-US" smtClean="0"/>
              <a:t>7/15/2024</a:t>
            </a:fld>
            <a:endParaRPr lang="en-US"/>
          </a:p>
        </p:txBody>
      </p:sp>
      <p:sp>
        <p:nvSpPr>
          <p:cNvPr id="5" name="Footer Placeholder 4">
            <a:extLst>
              <a:ext uri="{FF2B5EF4-FFF2-40B4-BE49-F238E27FC236}">
                <a16:creationId xmlns:a16="http://schemas.microsoft.com/office/drawing/2014/main" id="{3FA8FD1B-AA4A-F2B6-A641-A4F99B31E4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CDA4B1-D1DD-08EA-2774-0B3A0779262E}"/>
              </a:ext>
            </a:extLst>
          </p:cNvPr>
          <p:cNvSpPr>
            <a:spLocks noGrp="1"/>
          </p:cNvSpPr>
          <p:nvPr>
            <p:ph type="sldNum" sz="quarter" idx="12"/>
          </p:nvPr>
        </p:nvSpPr>
        <p:spPr/>
        <p:txBody>
          <a:bodyPr/>
          <a:lstStyle/>
          <a:p>
            <a:fld id="{FE5D924E-AF1B-449D-95D9-F2C9F11D4473}" type="slidenum">
              <a:rPr lang="en-US" smtClean="0"/>
              <a:t>‹#›</a:t>
            </a:fld>
            <a:endParaRPr lang="en-US"/>
          </a:p>
        </p:txBody>
      </p:sp>
    </p:spTree>
    <p:extLst>
      <p:ext uri="{BB962C8B-B14F-4D97-AF65-F5344CB8AC3E}">
        <p14:creationId xmlns:p14="http://schemas.microsoft.com/office/powerpoint/2010/main" val="4149770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KDADS Footer">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1F6C632-E64A-4ACF-8917-4806B4258FD4}"/>
              </a:ext>
            </a:extLst>
          </p:cNvPr>
          <p:cNvSpPr>
            <a:spLocks noChangeArrowheads="1"/>
          </p:cNvSpPr>
          <p:nvPr userDrawn="1"/>
        </p:nvSpPr>
        <p:spPr bwMode="auto">
          <a:xfrm>
            <a:off x="0" y="0"/>
            <a:ext cx="12192000" cy="1295400"/>
          </a:xfrm>
          <a:prstGeom prst="rect">
            <a:avLst/>
          </a:prstGeom>
          <a:solidFill>
            <a:srgbClr val="1E417C"/>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sz="1800"/>
          </a:p>
        </p:txBody>
      </p:sp>
      <p:sp>
        <p:nvSpPr>
          <p:cNvPr id="3" name="Rectangle 6">
            <a:extLst>
              <a:ext uri="{FF2B5EF4-FFF2-40B4-BE49-F238E27FC236}">
                <a16:creationId xmlns:a16="http://schemas.microsoft.com/office/drawing/2014/main" id="{DBFED782-5E41-4B75-BD47-50E1B417448A}"/>
              </a:ext>
            </a:extLst>
          </p:cNvPr>
          <p:cNvSpPr>
            <a:spLocks noChangeArrowheads="1"/>
          </p:cNvSpPr>
          <p:nvPr userDrawn="1"/>
        </p:nvSpPr>
        <p:spPr bwMode="auto">
          <a:xfrm>
            <a:off x="0" y="5870448"/>
            <a:ext cx="12192000" cy="987552"/>
          </a:xfrm>
          <a:prstGeom prst="rect">
            <a:avLst/>
          </a:prstGeom>
          <a:solidFill>
            <a:srgbClr val="1E417C"/>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sz="1800"/>
          </a:p>
        </p:txBody>
      </p:sp>
      <p:sp>
        <p:nvSpPr>
          <p:cNvPr id="4" name="Rectangle 3">
            <a:extLst>
              <a:ext uri="{FF2B5EF4-FFF2-40B4-BE49-F238E27FC236}">
                <a16:creationId xmlns:a16="http://schemas.microsoft.com/office/drawing/2014/main" id="{AD2557C3-8AD6-4093-9E8A-2AC2D7555701}"/>
              </a:ext>
            </a:extLst>
          </p:cNvPr>
          <p:cNvSpPr>
            <a:spLocks noChangeArrowheads="1"/>
          </p:cNvSpPr>
          <p:nvPr userDrawn="1"/>
        </p:nvSpPr>
        <p:spPr bwMode="auto">
          <a:xfrm>
            <a:off x="0" y="1219200"/>
            <a:ext cx="12192000" cy="228600"/>
          </a:xfrm>
          <a:prstGeom prst="rect">
            <a:avLst/>
          </a:prstGeom>
          <a:solidFill>
            <a:srgbClr val="FDB825"/>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sz="1800"/>
          </a:p>
        </p:txBody>
      </p:sp>
      <p:sp>
        <p:nvSpPr>
          <p:cNvPr id="5" name="Rectangle 3">
            <a:extLst>
              <a:ext uri="{FF2B5EF4-FFF2-40B4-BE49-F238E27FC236}">
                <a16:creationId xmlns:a16="http://schemas.microsoft.com/office/drawing/2014/main" id="{C1BC9A4A-8A6E-442C-94A3-003DB2D69E77}"/>
              </a:ext>
            </a:extLst>
          </p:cNvPr>
          <p:cNvSpPr>
            <a:spLocks noChangeArrowheads="1"/>
          </p:cNvSpPr>
          <p:nvPr userDrawn="1"/>
        </p:nvSpPr>
        <p:spPr bwMode="auto">
          <a:xfrm>
            <a:off x="0" y="5869768"/>
            <a:ext cx="12192000" cy="73832"/>
          </a:xfrm>
          <a:prstGeom prst="rect">
            <a:avLst/>
          </a:prstGeom>
          <a:solidFill>
            <a:srgbClr val="FDB825"/>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sz="1800"/>
          </a:p>
        </p:txBody>
      </p:sp>
      <p:pic>
        <p:nvPicPr>
          <p:cNvPr id="7" name="Picture 6">
            <a:extLst>
              <a:ext uri="{FF2B5EF4-FFF2-40B4-BE49-F238E27FC236}">
                <a16:creationId xmlns:a16="http://schemas.microsoft.com/office/drawing/2014/main" id="{9ED69F68-357F-423C-9BDF-935AE5589B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458" y="6033250"/>
            <a:ext cx="1529860" cy="771063"/>
          </a:xfrm>
          <a:prstGeom prst="rect">
            <a:avLst/>
          </a:prstGeom>
        </p:spPr>
      </p:pic>
      <p:sp>
        <p:nvSpPr>
          <p:cNvPr id="9" name="Title 1">
            <a:extLst>
              <a:ext uri="{FF2B5EF4-FFF2-40B4-BE49-F238E27FC236}">
                <a16:creationId xmlns:a16="http://schemas.microsoft.com/office/drawing/2014/main" id="{EA9BA474-4401-4172-856B-5931DAB5CDD0}"/>
              </a:ext>
            </a:extLst>
          </p:cNvPr>
          <p:cNvSpPr>
            <a:spLocks noGrp="1"/>
          </p:cNvSpPr>
          <p:nvPr>
            <p:ph type="title" hasCustomPrompt="1"/>
          </p:nvPr>
        </p:nvSpPr>
        <p:spPr bwMode="white">
          <a:xfrm>
            <a:off x="1004623" y="87151"/>
            <a:ext cx="10182757" cy="637057"/>
          </a:xfrm>
          <a:prstGeom prst="rect">
            <a:avLst/>
          </a:prstGeom>
        </p:spPr>
        <p:txBody>
          <a:bodyPr/>
          <a:lstStyle>
            <a:lvl1pPr>
              <a:defRPr sz="4000">
                <a:solidFill>
                  <a:schemeClr val="bg1"/>
                </a:solidFill>
                <a:latin typeface="Bahnschrift" panose="020B0502040204020203" pitchFamily="34" charset="0"/>
              </a:defRPr>
            </a:lvl1pPr>
          </a:lstStyle>
          <a:p>
            <a:r>
              <a:rPr lang="en-US"/>
              <a:t>Slide Title</a:t>
            </a:r>
          </a:p>
        </p:txBody>
      </p:sp>
      <p:sp>
        <p:nvSpPr>
          <p:cNvPr id="10" name="Text Placeholder 8">
            <a:extLst>
              <a:ext uri="{FF2B5EF4-FFF2-40B4-BE49-F238E27FC236}">
                <a16:creationId xmlns:a16="http://schemas.microsoft.com/office/drawing/2014/main" id="{2DCB1990-E5C8-4319-85F6-A8B321EB363D}"/>
              </a:ext>
            </a:extLst>
          </p:cNvPr>
          <p:cNvSpPr>
            <a:spLocks noGrp="1"/>
          </p:cNvSpPr>
          <p:nvPr>
            <p:ph type="body" sz="quarter" idx="11" hasCustomPrompt="1"/>
          </p:nvPr>
        </p:nvSpPr>
        <p:spPr bwMode="white">
          <a:xfrm>
            <a:off x="1005419" y="723901"/>
            <a:ext cx="10181167" cy="505054"/>
          </a:xfrm>
          <a:prstGeom prst="rect">
            <a:avLst/>
          </a:prstGeom>
        </p:spPr>
        <p:txBody>
          <a:bodyPr/>
          <a:lstStyle>
            <a:lvl1pPr marL="0" indent="0" algn="r">
              <a:buNone/>
              <a:defRPr sz="3000">
                <a:solidFill>
                  <a:schemeClr val="bg1"/>
                </a:solidFill>
                <a:latin typeface="Bahnschrift" panose="020B0502040204020203" pitchFamily="34" charset="0"/>
              </a:defRPr>
            </a:lvl1pPr>
          </a:lstStyle>
          <a:p>
            <a:pPr lvl="0"/>
            <a:r>
              <a:rPr lang="en-US"/>
              <a:t>Slide Subtitle</a:t>
            </a:r>
          </a:p>
        </p:txBody>
      </p:sp>
      <p:cxnSp>
        <p:nvCxnSpPr>
          <p:cNvPr id="11" name="Straight Connector 10">
            <a:extLst>
              <a:ext uri="{FF2B5EF4-FFF2-40B4-BE49-F238E27FC236}">
                <a16:creationId xmlns:a16="http://schemas.microsoft.com/office/drawing/2014/main" id="{19916D49-91C7-4780-A2F6-C05E5BC497FA}"/>
              </a:ext>
            </a:extLst>
          </p:cNvPr>
          <p:cNvCxnSpPr>
            <a:cxnSpLocks/>
          </p:cNvCxnSpPr>
          <p:nvPr userDrawn="1"/>
        </p:nvCxnSpPr>
        <p:spPr>
          <a:xfrm>
            <a:off x="1016000" y="732661"/>
            <a:ext cx="10160000" cy="0"/>
          </a:xfrm>
          <a:prstGeom prst="line">
            <a:avLst/>
          </a:prstGeom>
          <a:ln w="12700">
            <a:solidFill>
              <a:srgbClr val="FDB8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723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2678E-9DA9-3603-B3B5-5AA6129CFF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773E0C-8D57-D5F9-FF75-7E8EB4CFD2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C80FE-A3AC-1D82-BDE2-D85D9FB2638C}"/>
              </a:ext>
            </a:extLst>
          </p:cNvPr>
          <p:cNvSpPr>
            <a:spLocks noGrp="1"/>
          </p:cNvSpPr>
          <p:nvPr>
            <p:ph type="dt" sz="half" idx="10"/>
          </p:nvPr>
        </p:nvSpPr>
        <p:spPr/>
        <p:txBody>
          <a:bodyPr/>
          <a:lstStyle/>
          <a:p>
            <a:fld id="{3A7C3238-C9C6-419B-B0A9-EA2D2123D56D}" type="datetimeFigureOut">
              <a:rPr lang="en-US" smtClean="0"/>
              <a:t>7/15/2024</a:t>
            </a:fld>
            <a:endParaRPr lang="en-US"/>
          </a:p>
        </p:txBody>
      </p:sp>
      <p:sp>
        <p:nvSpPr>
          <p:cNvPr id="5" name="Footer Placeholder 4">
            <a:extLst>
              <a:ext uri="{FF2B5EF4-FFF2-40B4-BE49-F238E27FC236}">
                <a16:creationId xmlns:a16="http://schemas.microsoft.com/office/drawing/2014/main" id="{111104C4-DF43-7C58-C86E-4BEF491240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8706FA-E6EE-5AC9-EC57-C7217E6C1752}"/>
              </a:ext>
            </a:extLst>
          </p:cNvPr>
          <p:cNvSpPr>
            <a:spLocks noGrp="1"/>
          </p:cNvSpPr>
          <p:nvPr>
            <p:ph type="sldNum" sz="quarter" idx="12"/>
          </p:nvPr>
        </p:nvSpPr>
        <p:spPr/>
        <p:txBody>
          <a:bodyPr/>
          <a:lstStyle/>
          <a:p>
            <a:fld id="{FE5D924E-AF1B-449D-95D9-F2C9F11D4473}" type="slidenum">
              <a:rPr lang="en-US" smtClean="0"/>
              <a:t>‹#›</a:t>
            </a:fld>
            <a:endParaRPr lang="en-US"/>
          </a:p>
        </p:txBody>
      </p:sp>
    </p:spTree>
    <p:extLst>
      <p:ext uri="{BB962C8B-B14F-4D97-AF65-F5344CB8AC3E}">
        <p14:creationId xmlns:p14="http://schemas.microsoft.com/office/powerpoint/2010/main" val="843060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8DA3-D120-F056-D71D-2A5514865A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DD0294-B6D4-DC3A-0E88-ACF8CC0702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2837B6-F7EB-7D5F-6E77-C246E3BD6761}"/>
              </a:ext>
            </a:extLst>
          </p:cNvPr>
          <p:cNvSpPr>
            <a:spLocks noGrp="1"/>
          </p:cNvSpPr>
          <p:nvPr>
            <p:ph type="dt" sz="half" idx="10"/>
          </p:nvPr>
        </p:nvSpPr>
        <p:spPr/>
        <p:txBody>
          <a:bodyPr/>
          <a:lstStyle/>
          <a:p>
            <a:fld id="{3A7C3238-C9C6-419B-B0A9-EA2D2123D56D}" type="datetimeFigureOut">
              <a:rPr lang="en-US" smtClean="0"/>
              <a:t>7/15/2024</a:t>
            </a:fld>
            <a:endParaRPr lang="en-US"/>
          </a:p>
        </p:txBody>
      </p:sp>
      <p:sp>
        <p:nvSpPr>
          <p:cNvPr id="5" name="Footer Placeholder 4">
            <a:extLst>
              <a:ext uri="{FF2B5EF4-FFF2-40B4-BE49-F238E27FC236}">
                <a16:creationId xmlns:a16="http://schemas.microsoft.com/office/drawing/2014/main" id="{714FBC49-36D7-0384-FB3A-9A6BBFAF4A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EE6FC1-3F4B-C015-9D4F-476E6EAB70B7}"/>
              </a:ext>
            </a:extLst>
          </p:cNvPr>
          <p:cNvSpPr>
            <a:spLocks noGrp="1"/>
          </p:cNvSpPr>
          <p:nvPr>
            <p:ph type="sldNum" sz="quarter" idx="12"/>
          </p:nvPr>
        </p:nvSpPr>
        <p:spPr/>
        <p:txBody>
          <a:bodyPr/>
          <a:lstStyle/>
          <a:p>
            <a:fld id="{FE5D924E-AF1B-449D-95D9-F2C9F11D4473}" type="slidenum">
              <a:rPr lang="en-US" smtClean="0"/>
              <a:t>‹#›</a:t>
            </a:fld>
            <a:endParaRPr lang="en-US"/>
          </a:p>
        </p:txBody>
      </p:sp>
    </p:spTree>
    <p:extLst>
      <p:ext uri="{BB962C8B-B14F-4D97-AF65-F5344CB8AC3E}">
        <p14:creationId xmlns:p14="http://schemas.microsoft.com/office/powerpoint/2010/main" val="3252107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A57AA-43AD-D1C6-A037-99CD282202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58786B-B4D6-4683-C31F-B90D5C9C7C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4A2B2B-6846-A6E5-F0C7-7B935D9C68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687E65-C952-A263-9989-38D893D59641}"/>
              </a:ext>
            </a:extLst>
          </p:cNvPr>
          <p:cNvSpPr>
            <a:spLocks noGrp="1"/>
          </p:cNvSpPr>
          <p:nvPr>
            <p:ph type="dt" sz="half" idx="10"/>
          </p:nvPr>
        </p:nvSpPr>
        <p:spPr/>
        <p:txBody>
          <a:bodyPr/>
          <a:lstStyle/>
          <a:p>
            <a:fld id="{3A7C3238-C9C6-419B-B0A9-EA2D2123D56D}" type="datetimeFigureOut">
              <a:rPr lang="en-US" smtClean="0"/>
              <a:t>7/15/2024</a:t>
            </a:fld>
            <a:endParaRPr lang="en-US"/>
          </a:p>
        </p:txBody>
      </p:sp>
      <p:sp>
        <p:nvSpPr>
          <p:cNvPr id="6" name="Footer Placeholder 5">
            <a:extLst>
              <a:ext uri="{FF2B5EF4-FFF2-40B4-BE49-F238E27FC236}">
                <a16:creationId xmlns:a16="http://schemas.microsoft.com/office/drawing/2014/main" id="{A9428010-910D-A3EF-2B67-6DA352B421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F90724-213F-8EA8-4B09-B75F8EB8BF96}"/>
              </a:ext>
            </a:extLst>
          </p:cNvPr>
          <p:cNvSpPr>
            <a:spLocks noGrp="1"/>
          </p:cNvSpPr>
          <p:nvPr>
            <p:ph type="sldNum" sz="quarter" idx="12"/>
          </p:nvPr>
        </p:nvSpPr>
        <p:spPr/>
        <p:txBody>
          <a:bodyPr/>
          <a:lstStyle/>
          <a:p>
            <a:fld id="{FE5D924E-AF1B-449D-95D9-F2C9F11D4473}" type="slidenum">
              <a:rPr lang="en-US" smtClean="0"/>
              <a:t>‹#›</a:t>
            </a:fld>
            <a:endParaRPr lang="en-US"/>
          </a:p>
        </p:txBody>
      </p:sp>
    </p:spTree>
    <p:extLst>
      <p:ext uri="{BB962C8B-B14F-4D97-AF65-F5344CB8AC3E}">
        <p14:creationId xmlns:p14="http://schemas.microsoft.com/office/powerpoint/2010/main" val="2250819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F4867-A5C0-2696-5E85-CBC4BA0D73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5FE3DE-CBFE-58CB-6BD1-88777A887E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AB200-B798-C2B2-E916-501A180AD5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EB8E9E-8688-C00D-DF84-3E9EBE140F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0BE106-FE0A-A41F-ADA8-039AA116BA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7491B4-5211-2213-6AD4-4D0D48EDB238}"/>
              </a:ext>
            </a:extLst>
          </p:cNvPr>
          <p:cNvSpPr>
            <a:spLocks noGrp="1"/>
          </p:cNvSpPr>
          <p:nvPr>
            <p:ph type="dt" sz="half" idx="10"/>
          </p:nvPr>
        </p:nvSpPr>
        <p:spPr/>
        <p:txBody>
          <a:bodyPr/>
          <a:lstStyle/>
          <a:p>
            <a:fld id="{3A7C3238-C9C6-419B-B0A9-EA2D2123D56D}" type="datetimeFigureOut">
              <a:rPr lang="en-US" smtClean="0"/>
              <a:t>7/15/2024</a:t>
            </a:fld>
            <a:endParaRPr lang="en-US"/>
          </a:p>
        </p:txBody>
      </p:sp>
      <p:sp>
        <p:nvSpPr>
          <p:cNvPr id="8" name="Footer Placeholder 7">
            <a:extLst>
              <a:ext uri="{FF2B5EF4-FFF2-40B4-BE49-F238E27FC236}">
                <a16:creationId xmlns:a16="http://schemas.microsoft.com/office/drawing/2014/main" id="{5A1D6585-1CFC-F18A-9366-5F9FB5E6B6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275774-BABB-2A37-9D27-A6F00B8D47D6}"/>
              </a:ext>
            </a:extLst>
          </p:cNvPr>
          <p:cNvSpPr>
            <a:spLocks noGrp="1"/>
          </p:cNvSpPr>
          <p:nvPr>
            <p:ph type="sldNum" sz="quarter" idx="12"/>
          </p:nvPr>
        </p:nvSpPr>
        <p:spPr/>
        <p:txBody>
          <a:bodyPr/>
          <a:lstStyle/>
          <a:p>
            <a:fld id="{FE5D924E-AF1B-449D-95D9-F2C9F11D4473}" type="slidenum">
              <a:rPr lang="en-US" smtClean="0"/>
              <a:t>‹#›</a:t>
            </a:fld>
            <a:endParaRPr lang="en-US"/>
          </a:p>
        </p:txBody>
      </p:sp>
    </p:spTree>
    <p:extLst>
      <p:ext uri="{BB962C8B-B14F-4D97-AF65-F5344CB8AC3E}">
        <p14:creationId xmlns:p14="http://schemas.microsoft.com/office/powerpoint/2010/main" val="1544597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AA9C1-63CE-5E19-44F5-614DF2E10F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B0A548-D16F-598E-7248-A986A196A244}"/>
              </a:ext>
            </a:extLst>
          </p:cNvPr>
          <p:cNvSpPr>
            <a:spLocks noGrp="1"/>
          </p:cNvSpPr>
          <p:nvPr>
            <p:ph type="dt" sz="half" idx="10"/>
          </p:nvPr>
        </p:nvSpPr>
        <p:spPr/>
        <p:txBody>
          <a:bodyPr/>
          <a:lstStyle/>
          <a:p>
            <a:fld id="{3A7C3238-C9C6-419B-B0A9-EA2D2123D56D}" type="datetimeFigureOut">
              <a:rPr lang="en-US" smtClean="0"/>
              <a:t>7/15/2024</a:t>
            </a:fld>
            <a:endParaRPr lang="en-US"/>
          </a:p>
        </p:txBody>
      </p:sp>
      <p:sp>
        <p:nvSpPr>
          <p:cNvPr id="4" name="Footer Placeholder 3">
            <a:extLst>
              <a:ext uri="{FF2B5EF4-FFF2-40B4-BE49-F238E27FC236}">
                <a16:creationId xmlns:a16="http://schemas.microsoft.com/office/drawing/2014/main" id="{09D4E389-E212-92DA-6F82-D838830C2A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47A44F-6C4F-3D1C-083E-8E4818AE380C}"/>
              </a:ext>
            </a:extLst>
          </p:cNvPr>
          <p:cNvSpPr>
            <a:spLocks noGrp="1"/>
          </p:cNvSpPr>
          <p:nvPr>
            <p:ph type="sldNum" sz="quarter" idx="12"/>
          </p:nvPr>
        </p:nvSpPr>
        <p:spPr/>
        <p:txBody>
          <a:bodyPr/>
          <a:lstStyle/>
          <a:p>
            <a:fld id="{FE5D924E-AF1B-449D-95D9-F2C9F11D4473}" type="slidenum">
              <a:rPr lang="en-US" smtClean="0"/>
              <a:t>‹#›</a:t>
            </a:fld>
            <a:endParaRPr lang="en-US"/>
          </a:p>
        </p:txBody>
      </p:sp>
    </p:spTree>
    <p:extLst>
      <p:ext uri="{BB962C8B-B14F-4D97-AF65-F5344CB8AC3E}">
        <p14:creationId xmlns:p14="http://schemas.microsoft.com/office/powerpoint/2010/main" val="1873514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E3D7D7-39D6-187E-F30D-0874C16D7C79}"/>
              </a:ext>
            </a:extLst>
          </p:cNvPr>
          <p:cNvSpPr>
            <a:spLocks noGrp="1"/>
          </p:cNvSpPr>
          <p:nvPr>
            <p:ph type="dt" sz="half" idx="10"/>
          </p:nvPr>
        </p:nvSpPr>
        <p:spPr/>
        <p:txBody>
          <a:bodyPr/>
          <a:lstStyle/>
          <a:p>
            <a:fld id="{3A7C3238-C9C6-419B-B0A9-EA2D2123D56D}" type="datetimeFigureOut">
              <a:rPr lang="en-US" smtClean="0"/>
              <a:t>7/15/2024</a:t>
            </a:fld>
            <a:endParaRPr lang="en-US"/>
          </a:p>
        </p:txBody>
      </p:sp>
      <p:sp>
        <p:nvSpPr>
          <p:cNvPr id="3" name="Footer Placeholder 2">
            <a:extLst>
              <a:ext uri="{FF2B5EF4-FFF2-40B4-BE49-F238E27FC236}">
                <a16:creationId xmlns:a16="http://schemas.microsoft.com/office/drawing/2014/main" id="{494A4CF2-AF29-331E-BBD5-492B9B4086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DAF340-0CAD-EB05-9749-9A15078402D3}"/>
              </a:ext>
            </a:extLst>
          </p:cNvPr>
          <p:cNvSpPr>
            <a:spLocks noGrp="1"/>
          </p:cNvSpPr>
          <p:nvPr>
            <p:ph type="sldNum" sz="quarter" idx="12"/>
          </p:nvPr>
        </p:nvSpPr>
        <p:spPr/>
        <p:txBody>
          <a:bodyPr/>
          <a:lstStyle/>
          <a:p>
            <a:fld id="{FE5D924E-AF1B-449D-95D9-F2C9F11D4473}" type="slidenum">
              <a:rPr lang="en-US" smtClean="0"/>
              <a:t>‹#›</a:t>
            </a:fld>
            <a:endParaRPr lang="en-US"/>
          </a:p>
        </p:txBody>
      </p:sp>
    </p:spTree>
    <p:extLst>
      <p:ext uri="{BB962C8B-B14F-4D97-AF65-F5344CB8AC3E}">
        <p14:creationId xmlns:p14="http://schemas.microsoft.com/office/powerpoint/2010/main" val="218879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512D-4C75-7A95-E35B-817F148F3F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442569-F3BC-FD16-B5BC-D0CD6AC5EC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79C269-1F84-C1E8-FD55-A7721A4242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8E2ECA-3721-4545-1282-A2B2EB5774D1}"/>
              </a:ext>
            </a:extLst>
          </p:cNvPr>
          <p:cNvSpPr>
            <a:spLocks noGrp="1"/>
          </p:cNvSpPr>
          <p:nvPr>
            <p:ph type="dt" sz="half" idx="10"/>
          </p:nvPr>
        </p:nvSpPr>
        <p:spPr/>
        <p:txBody>
          <a:bodyPr/>
          <a:lstStyle/>
          <a:p>
            <a:fld id="{3A7C3238-C9C6-419B-B0A9-EA2D2123D56D}" type="datetimeFigureOut">
              <a:rPr lang="en-US" smtClean="0"/>
              <a:t>7/15/2024</a:t>
            </a:fld>
            <a:endParaRPr lang="en-US"/>
          </a:p>
        </p:txBody>
      </p:sp>
      <p:sp>
        <p:nvSpPr>
          <p:cNvPr id="6" name="Footer Placeholder 5">
            <a:extLst>
              <a:ext uri="{FF2B5EF4-FFF2-40B4-BE49-F238E27FC236}">
                <a16:creationId xmlns:a16="http://schemas.microsoft.com/office/drawing/2014/main" id="{74A4E09F-06FF-2D3B-241D-EE1B2C3A7B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00102B-9616-5E53-1D0E-FC62A7775DA8}"/>
              </a:ext>
            </a:extLst>
          </p:cNvPr>
          <p:cNvSpPr>
            <a:spLocks noGrp="1"/>
          </p:cNvSpPr>
          <p:nvPr>
            <p:ph type="sldNum" sz="quarter" idx="12"/>
          </p:nvPr>
        </p:nvSpPr>
        <p:spPr/>
        <p:txBody>
          <a:bodyPr/>
          <a:lstStyle/>
          <a:p>
            <a:fld id="{FE5D924E-AF1B-449D-95D9-F2C9F11D4473}" type="slidenum">
              <a:rPr lang="en-US" smtClean="0"/>
              <a:t>‹#›</a:t>
            </a:fld>
            <a:endParaRPr lang="en-US"/>
          </a:p>
        </p:txBody>
      </p:sp>
    </p:spTree>
    <p:extLst>
      <p:ext uri="{BB962C8B-B14F-4D97-AF65-F5344CB8AC3E}">
        <p14:creationId xmlns:p14="http://schemas.microsoft.com/office/powerpoint/2010/main" val="2526451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E49E8-D9C7-BDC3-6AE9-9D94F93BB6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5FD286-C12E-9B09-21A9-750C8A06FB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CEC269-7783-62A0-12EC-485DCB5A6E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40D539-2938-B609-2954-78F5C93B4F12}"/>
              </a:ext>
            </a:extLst>
          </p:cNvPr>
          <p:cNvSpPr>
            <a:spLocks noGrp="1"/>
          </p:cNvSpPr>
          <p:nvPr>
            <p:ph type="dt" sz="half" idx="10"/>
          </p:nvPr>
        </p:nvSpPr>
        <p:spPr/>
        <p:txBody>
          <a:bodyPr/>
          <a:lstStyle/>
          <a:p>
            <a:fld id="{3A7C3238-C9C6-419B-B0A9-EA2D2123D56D}" type="datetimeFigureOut">
              <a:rPr lang="en-US" smtClean="0"/>
              <a:t>7/15/2024</a:t>
            </a:fld>
            <a:endParaRPr lang="en-US"/>
          </a:p>
        </p:txBody>
      </p:sp>
      <p:sp>
        <p:nvSpPr>
          <p:cNvPr id="6" name="Footer Placeholder 5">
            <a:extLst>
              <a:ext uri="{FF2B5EF4-FFF2-40B4-BE49-F238E27FC236}">
                <a16:creationId xmlns:a16="http://schemas.microsoft.com/office/drawing/2014/main" id="{C3D3C07C-3DFC-AC44-1DDB-F59CC79053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109F6F-4562-9734-D1CC-EBC4CF699660}"/>
              </a:ext>
            </a:extLst>
          </p:cNvPr>
          <p:cNvSpPr>
            <a:spLocks noGrp="1"/>
          </p:cNvSpPr>
          <p:nvPr>
            <p:ph type="sldNum" sz="quarter" idx="12"/>
          </p:nvPr>
        </p:nvSpPr>
        <p:spPr/>
        <p:txBody>
          <a:bodyPr/>
          <a:lstStyle/>
          <a:p>
            <a:fld id="{FE5D924E-AF1B-449D-95D9-F2C9F11D4473}" type="slidenum">
              <a:rPr lang="en-US" smtClean="0"/>
              <a:t>‹#›</a:t>
            </a:fld>
            <a:endParaRPr lang="en-US"/>
          </a:p>
        </p:txBody>
      </p:sp>
    </p:spTree>
    <p:extLst>
      <p:ext uri="{BB962C8B-B14F-4D97-AF65-F5344CB8AC3E}">
        <p14:creationId xmlns:p14="http://schemas.microsoft.com/office/powerpoint/2010/main" val="176147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9DA8A9-A86C-7348-3A24-B1A1B59BD5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1A5FF2-3AE1-9948-AC9E-85E30A7069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796386-A4E2-F748-54BA-4796FB460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7C3238-C9C6-419B-B0A9-EA2D2123D56D}" type="datetimeFigureOut">
              <a:rPr lang="en-US" smtClean="0"/>
              <a:t>7/15/2024</a:t>
            </a:fld>
            <a:endParaRPr lang="en-US"/>
          </a:p>
        </p:txBody>
      </p:sp>
      <p:sp>
        <p:nvSpPr>
          <p:cNvPr id="5" name="Footer Placeholder 4">
            <a:extLst>
              <a:ext uri="{FF2B5EF4-FFF2-40B4-BE49-F238E27FC236}">
                <a16:creationId xmlns:a16="http://schemas.microsoft.com/office/drawing/2014/main" id="{DFB9FC1C-3ED3-6204-4B96-5826B6CD4E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34F12E-DB5A-F56D-DFC3-E038AD0080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5D924E-AF1B-449D-95D9-F2C9F11D4473}" type="slidenum">
              <a:rPr lang="en-US" smtClean="0"/>
              <a:t>‹#›</a:t>
            </a:fld>
            <a:endParaRPr lang="en-US"/>
          </a:p>
        </p:txBody>
      </p:sp>
    </p:spTree>
    <p:extLst>
      <p:ext uri="{BB962C8B-B14F-4D97-AF65-F5344CB8AC3E}">
        <p14:creationId xmlns:p14="http://schemas.microsoft.com/office/powerpoint/2010/main" val="2683559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emf"/><Relationship Id="rId5" Type="http://schemas.openxmlformats.org/officeDocument/2006/relationships/hyperlink" Target="https://www.kslegislature.org/li/b2023_24/measures/documents/sb28_enrolled.pdf"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emf"/><Relationship Id="rId5" Type="http://schemas.openxmlformats.org/officeDocument/2006/relationships/hyperlink" Target="https://www.kslegislature.org/li/b2023_24/measures/documents/sb28_enrolled.pdf"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hyperlink" Target="https://www.kslegislature.org/li/b2023_24/measures/documents/sb28_enrolled.pdf"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hyperlink" Target="https://www.kslegislature.org/li/b2023_24/measures/documents/sb28_enrolled.pdf"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emf"/><Relationship Id="rId5" Type="http://schemas.openxmlformats.org/officeDocument/2006/relationships/hyperlink" Target="https://www.kslegislature.org/li/b2023_24/measures/documents/sb28_enrolled.pdf"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hyperlink" Target="https://www.kslegislature.org/li/b2023_24/measures/documents/sb28_enrolled.pdf"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hyperlink" Target="https://www.kslegislature.org/li/b2023_24/measures/documents/sb28_enrolled.pdf" TargetMode="External"/><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hyperlink" Target="https://www.kslegislature.org/li/b2023_24/measures/documents/sb28_enrolled.pdf"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hyperlink" Target="https://www.kslegislature.org/li/b2023_24/measures/documents/sb28_enrolled.pdf"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hyperlink" Target="https://www.kslegislature.org/li/b2023_24/measures/documents/sb28_enrolled.pdf"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hyperlink" Target="https://www.kslegislature.org/li/b2023_24/measures/documents/sb28_enrolled.pdf"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hyperlink" Target="https://www.kslegislature.org/li/b2023_24/measures/documents/sb28_enrolled.pdf"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hyperlink" Target="https://www.kslegislature.org/li/b2023_24/measures/documents/sb28_enrolled.pdf"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emf"/><Relationship Id="rId5" Type="http://schemas.openxmlformats.org/officeDocument/2006/relationships/hyperlink" Target="https://www.kslegislature.org/li/b2023_24/measures/documents/sb28_enrolled.pdf"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emf"/><Relationship Id="rId5" Type="http://schemas.openxmlformats.org/officeDocument/2006/relationships/hyperlink" Target="https://www.kslegislature.org/li/b2023_24/measures/documents/sb28_enrolled.pdf"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05D2E-73C3-4CB0-84EC-99F32234102D}"/>
              </a:ext>
            </a:extLst>
          </p:cNvPr>
          <p:cNvSpPr>
            <a:spLocks noGrp="1"/>
          </p:cNvSpPr>
          <p:nvPr>
            <p:ph type="title"/>
          </p:nvPr>
        </p:nvSpPr>
        <p:spPr bwMode="white"/>
        <p:txBody>
          <a:bodyPr>
            <a:normAutofit fontScale="90000"/>
          </a:bodyPr>
          <a:lstStyle/>
          <a:p>
            <a:pPr algn="ctr"/>
            <a:br>
              <a:rPr lang="en-US" sz="3600" b="1"/>
            </a:br>
            <a:endParaRPr lang="en-US" sz="3600"/>
          </a:p>
        </p:txBody>
      </p:sp>
      <p:sp>
        <p:nvSpPr>
          <p:cNvPr id="12" name="Text Placeholder 4">
            <a:extLst>
              <a:ext uri="{FF2B5EF4-FFF2-40B4-BE49-F238E27FC236}">
                <a16:creationId xmlns:a16="http://schemas.microsoft.com/office/drawing/2014/main" id="{98956E6C-46EE-41A0-918D-97EC43E9822A}"/>
              </a:ext>
            </a:extLst>
          </p:cNvPr>
          <p:cNvSpPr txBox="1">
            <a:spLocks/>
          </p:cNvSpPr>
          <p:nvPr/>
        </p:nvSpPr>
        <p:spPr bwMode="white">
          <a:xfrm>
            <a:off x="7778496" y="6194251"/>
            <a:ext cx="2392744" cy="563169"/>
          </a:xfrm>
          <a:prstGeom prst="rect">
            <a:avLst/>
          </a:prstGeom>
        </p:spPr>
        <p:txBody>
          <a:bodyPr/>
          <a:lstStyle>
            <a:lvl1pPr marL="0" indent="0" algn="r" defTabSz="914400" rtl="0" eaLnBrk="1" latinLnBrk="0" hangingPunct="1">
              <a:lnSpc>
                <a:spcPct val="90000"/>
              </a:lnSpc>
              <a:spcBef>
                <a:spcPts val="0"/>
              </a:spcBef>
              <a:buFont typeface="Arial" panose="020B0604020202020204" pitchFamily="34" charset="0"/>
              <a:buNone/>
              <a:defRPr sz="1200" i="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4" name="TextBox 3">
            <a:extLst>
              <a:ext uri="{FF2B5EF4-FFF2-40B4-BE49-F238E27FC236}">
                <a16:creationId xmlns:a16="http://schemas.microsoft.com/office/drawing/2014/main" id="{B09706B5-A5B0-4B86-9568-3C652C6ECB2E}"/>
              </a:ext>
            </a:extLst>
          </p:cNvPr>
          <p:cNvSpPr txBox="1"/>
          <p:nvPr/>
        </p:nvSpPr>
        <p:spPr>
          <a:xfrm>
            <a:off x="1213291" y="687935"/>
            <a:ext cx="9511990" cy="548640"/>
          </a:xfrm>
          <a:prstGeom prst="rect">
            <a:avLst/>
          </a:prstGeom>
          <a:noFill/>
        </p:spPr>
        <p:txBody>
          <a:bodyPr wrap="square" rtlCol="0">
            <a:spAutoFit/>
          </a:bodyPr>
          <a:lstStyle/>
          <a:p>
            <a:pPr algn="ctr"/>
            <a:endParaRPr lang="en-US" sz="3600" b="1">
              <a:solidFill>
                <a:schemeClr val="bg1"/>
              </a:solidFill>
              <a:latin typeface="Arial" panose="020B0604020202020204" pitchFamily="34" charset="0"/>
              <a:cs typeface="Arial" panose="020B0604020202020204" pitchFamily="34" charset="0"/>
            </a:endParaRPr>
          </a:p>
          <a:p>
            <a:pPr algn="ctr"/>
            <a:endParaRPr lang="en-US" sz="3600" b="1">
              <a:solidFill>
                <a:schemeClr val="bg1"/>
              </a:solidFill>
              <a:latin typeface="Arial" panose="020B060402020202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6DE02C8C-4302-4621-B7B7-014413EA094D}"/>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031036-EC6C-4BAE-B118-D8B183F01E36}" type="slidenum">
              <a:rPr lang="en-US" smtClean="0"/>
              <a:pPr/>
              <a:t>1</a:t>
            </a:fld>
            <a:endParaRPr lang="en-US"/>
          </a:p>
        </p:txBody>
      </p:sp>
      <p:sp>
        <p:nvSpPr>
          <p:cNvPr id="9" name="TextBox 8">
            <a:extLst>
              <a:ext uri="{FF2B5EF4-FFF2-40B4-BE49-F238E27FC236}">
                <a16:creationId xmlns:a16="http://schemas.microsoft.com/office/drawing/2014/main" id="{30100DE3-AC36-415F-A04E-B48A4F956EFA}"/>
              </a:ext>
            </a:extLst>
          </p:cNvPr>
          <p:cNvSpPr txBox="1"/>
          <p:nvPr/>
        </p:nvSpPr>
        <p:spPr>
          <a:xfrm>
            <a:off x="1340005" y="109514"/>
            <a:ext cx="9511990" cy="646331"/>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Involuntary Discharge Reporting </a:t>
            </a:r>
            <a:endParaRPr lang="en-US" sz="3600"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00B1427-9079-4881-932E-E03DF6DE4213}"/>
              </a:ext>
            </a:extLst>
          </p:cNvPr>
          <p:cNvSpPr txBox="1"/>
          <p:nvPr/>
        </p:nvSpPr>
        <p:spPr>
          <a:xfrm>
            <a:off x="1297172" y="1663882"/>
            <a:ext cx="9511990" cy="255454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Presentation to</a:t>
            </a:r>
          </a:p>
          <a:p>
            <a:pPr algn="ctr"/>
            <a:r>
              <a:rPr lang="en-US" sz="3200" b="1" dirty="0">
                <a:latin typeface="Arial" panose="020B0604020202020204" pitchFamily="34" charset="0"/>
                <a:cs typeface="Arial" panose="020B0604020202020204" pitchFamily="34" charset="0"/>
              </a:rPr>
              <a:t>Assisted Living, Boarding Care Home, Home Plus &amp; Residential Healthcare Facility Operators</a:t>
            </a:r>
          </a:p>
          <a:p>
            <a:pPr algn="ctr"/>
            <a:endParaRPr lang="en-US" sz="3200" b="1" dirty="0">
              <a:latin typeface="Arial" panose="020B0604020202020204" pitchFamily="34" charset="0"/>
              <a:cs typeface="Arial" panose="020B0604020202020204" pitchFamily="34" charset="0"/>
            </a:endParaRPr>
          </a:p>
          <a:p>
            <a:pPr algn="ctr"/>
            <a:r>
              <a:rPr lang="en-US" sz="3200" b="1" dirty="0">
                <a:latin typeface="Arial" panose="020B0604020202020204" pitchFamily="34" charset="0"/>
                <a:cs typeface="Arial" panose="020B0604020202020204" pitchFamily="34" charset="0"/>
              </a:rPr>
              <a:t>June 28, 2024</a:t>
            </a:r>
          </a:p>
        </p:txBody>
      </p:sp>
      <p:sp>
        <p:nvSpPr>
          <p:cNvPr id="6" name="TextBox 5">
            <a:extLst>
              <a:ext uri="{FF2B5EF4-FFF2-40B4-BE49-F238E27FC236}">
                <a16:creationId xmlns:a16="http://schemas.microsoft.com/office/drawing/2014/main" id="{2524E9E5-A429-4E34-9458-BB14E73FF8A6}"/>
              </a:ext>
            </a:extLst>
          </p:cNvPr>
          <p:cNvSpPr txBox="1"/>
          <p:nvPr/>
        </p:nvSpPr>
        <p:spPr>
          <a:xfrm>
            <a:off x="2626210" y="5816118"/>
            <a:ext cx="8182952" cy="923330"/>
          </a:xfrm>
          <a:prstGeom prst="rect">
            <a:avLst/>
          </a:prstGeom>
          <a:noFill/>
        </p:spPr>
        <p:txBody>
          <a:bodyPr wrap="square" rtlCol="0">
            <a:spAutoFit/>
          </a:bodyPr>
          <a:lstStyle/>
          <a:p>
            <a:pPr algn="ctr"/>
            <a:endParaRPr lang="en-US" dirty="0">
              <a:latin typeface="Arial" panose="020B0604020202020204" pitchFamily="34" charset="0"/>
              <a:cs typeface="Arial" panose="020B0604020202020204" pitchFamily="34" charset="0"/>
            </a:endParaRPr>
          </a:p>
          <a:p>
            <a:pPr algn="ctr"/>
            <a:r>
              <a:rPr lang="en-US" b="1" dirty="0">
                <a:solidFill>
                  <a:schemeClr val="bg1"/>
                </a:solidFill>
                <a:latin typeface="Arial" panose="020B0604020202020204" pitchFamily="34" charset="0"/>
                <a:cs typeface="Arial" panose="020B0604020202020204" pitchFamily="34" charset="0"/>
              </a:rPr>
              <a:t>Presentation Narrated by: Lacey Hunter, Survey, Certification &amp; Credentialing Commissioner, KDADS</a:t>
            </a:r>
          </a:p>
        </p:txBody>
      </p:sp>
      <p:pic>
        <p:nvPicPr>
          <p:cNvPr id="15" name="Audio 14">
            <a:hlinkClick r:id="" action="ppaction://media"/>
            <a:extLst>
              <a:ext uri="{FF2B5EF4-FFF2-40B4-BE49-F238E27FC236}">
                <a16:creationId xmlns:a16="http://schemas.microsoft.com/office/drawing/2014/main" id="{F8A8ECDA-E070-33DC-A0F0-C349EDCDEB8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21137111"/>
      </p:ext>
    </p:extLst>
  </p:cSld>
  <p:clrMapOvr>
    <a:masterClrMapping/>
  </p:clrMapOvr>
  <mc:AlternateContent xmlns:mc="http://schemas.openxmlformats.org/markup-compatibility/2006" xmlns:p14="http://schemas.microsoft.com/office/powerpoint/2010/main">
    <mc:Choice Requires="p14">
      <p:transition spd="slow" p14:dur="2000" advTm="18464"/>
    </mc:Choice>
    <mc:Fallback xmlns="">
      <p:transition spd="slow" advTm="18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05D2E-73C3-4CB0-84EC-99F32234102D}"/>
              </a:ext>
            </a:extLst>
          </p:cNvPr>
          <p:cNvSpPr>
            <a:spLocks noGrp="1"/>
          </p:cNvSpPr>
          <p:nvPr>
            <p:ph type="title"/>
          </p:nvPr>
        </p:nvSpPr>
        <p:spPr bwMode="white"/>
        <p:txBody>
          <a:bodyPr>
            <a:normAutofit fontScale="90000"/>
          </a:bodyPr>
          <a:lstStyle/>
          <a:p>
            <a:pPr algn="ctr"/>
            <a:br>
              <a:rPr lang="en-US" sz="3600" b="1"/>
            </a:br>
            <a:endParaRPr lang="en-US" sz="3600"/>
          </a:p>
        </p:txBody>
      </p:sp>
      <p:sp>
        <p:nvSpPr>
          <p:cNvPr id="12" name="Text Placeholder 4">
            <a:extLst>
              <a:ext uri="{FF2B5EF4-FFF2-40B4-BE49-F238E27FC236}">
                <a16:creationId xmlns:a16="http://schemas.microsoft.com/office/drawing/2014/main" id="{98956E6C-46EE-41A0-918D-97EC43E9822A}"/>
              </a:ext>
            </a:extLst>
          </p:cNvPr>
          <p:cNvSpPr txBox="1">
            <a:spLocks/>
          </p:cNvSpPr>
          <p:nvPr/>
        </p:nvSpPr>
        <p:spPr bwMode="white">
          <a:xfrm>
            <a:off x="7778496" y="6194251"/>
            <a:ext cx="2392744" cy="563169"/>
          </a:xfrm>
          <a:prstGeom prst="rect">
            <a:avLst/>
          </a:prstGeom>
        </p:spPr>
        <p:txBody>
          <a:bodyPr/>
          <a:lstStyle>
            <a:lvl1pPr marL="0" indent="0" algn="r" defTabSz="914400" rtl="0" eaLnBrk="1" latinLnBrk="0" hangingPunct="1">
              <a:lnSpc>
                <a:spcPct val="90000"/>
              </a:lnSpc>
              <a:spcBef>
                <a:spcPts val="0"/>
              </a:spcBef>
              <a:buFont typeface="Arial" panose="020B0604020202020204" pitchFamily="34" charset="0"/>
              <a:buNone/>
              <a:defRPr sz="1200" i="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200"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3D43877-ED3B-47CD-917A-25E21253B638}"/>
              </a:ext>
            </a:extLst>
          </p:cNvPr>
          <p:cNvSpPr/>
          <p:nvPr/>
        </p:nvSpPr>
        <p:spPr>
          <a:xfrm>
            <a:off x="791307" y="4461247"/>
            <a:ext cx="10609385"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3600" b="1" i="0" u="none" strike="noStrike" kern="0" cap="all" spc="0" normalizeH="0" baseline="0" noProof="0">
                <a:ln>
                  <a:noFill/>
                </a:ln>
                <a:solidFill>
                  <a:prstClr val="black"/>
                </a:solidFill>
                <a:effectLst/>
                <a:uLnTx/>
                <a:uFillTx/>
                <a:latin typeface="Bahnschrift"/>
                <a:ea typeface="+mn-ea"/>
                <a:cs typeface="Arial" panose="020B0604020202020204" pitchFamily="34" charset="0"/>
              </a:rPr>
            </a:b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 Placeholder 4">
            <a:extLst>
              <a:ext uri="{FF2B5EF4-FFF2-40B4-BE49-F238E27FC236}">
                <a16:creationId xmlns:a16="http://schemas.microsoft.com/office/drawing/2014/main" id="{37F2B05A-B351-401E-A335-30CAB1D37BC2}"/>
              </a:ext>
            </a:extLst>
          </p:cNvPr>
          <p:cNvSpPr txBox="1">
            <a:spLocks/>
          </p:cNvSpPr>
          <p:nvPr/>
        </p:nvSpPr>
        <p:spPr bwMode="white">
          <a:xfrm>
            <a:off x="9128728" y="6207680"/>
            <a:ext cx="2392744" cy="563169"/>
          </a:xfrm>
          <a:prstGeom prst="rect">
            <a:avLst/>
          </a:prstGeom>
        </p:spPr>
        <p:txBody>
          <a:bodyPr/>
          <a:lstStyle>
            <a:lvl1pPr marL="0" indent="0" algn="r" defTabSz="914400" rtl="0" eaLnBrk="1" latinLnBrk="0" hangingPunct="1">
              <a:lnSpc>
                <a:spcPct val="90000"/>
              </a:lnSpc>
              <a:spcBef>
                <a:spcPts val="0"/>
              </a:spcBef>
              <a:buFont typeface="Arial" panose="020B0604020202020204" pitchFamily="34" charset="0"/>
              <a:buNone/>
              <a:defRPr sz="1200" i="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200"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023DFAD-5AD0-4155-9DF1-214EBA76C85F}"/>
              </a:ext>
            </a:extLst>
          </p:cNvPr>
          <p:cNvSpPr>
            <a:spLocks noGrp="1"/>
          </p:cNvSpPr>
          <p:nvPr>
            <p:ph type="sldNum" sz="quarter" idx="12"/>
          </p:nvPr>
        </p:nvSpPr>
        <p:spPr>
          <a:xfrm>
            <a:off x="8534400" y="62298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A031036-EC6C-4BAE-B118-D8B183F01E3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727C632-5E20-6B3E-317A-CCB7DFE3CD0E}"/>
              </a:ext>
            </a:extLst>
          </p:cNvPr>
          <p:cNvSpPr txBox="1"/>
          <p:nvPr/>
        </p:nvSpPr>
        <p:spPr>
          <a:xfrm>
            <a:off x="2523788" y="173637"/>
            <a:ext cx="5530681" cy="584775"/>
          </a:xfrm>
          <a:prstGeom prst="rect">
            <a:avLst/>
          </a:prstGeom>
          <a:noFill/>
        </p:spPr>
        <p:txBody>
          <a:bodyPr wrap="none" rtlCol="0">
            <a:spAutoFit/>
          </a:bodyPr>
          <a:lstStyle/>
          <a:p>
            <a:pPr algn="ctr"/>
            <a:r>
              <a:rPr lang="en-US" sz="3200" dirty="0">
                <a:solidFill>
                  <a:schemeClr val="bg1"/>
                </a:solidFill>
              </a:rPr>
              <a:t>Involuntary Discharge Reporting</a:t>
            </a:r>
          </a:p>
        </p:txBody>
      </p:sp>
      <p:sp>
        <p:nvSpPr>
          <p:cNvPr id="10" name="TextBox 9">
            <a:extLst>
              <a:ext uri="{FF2B5EF4-FFF2-40B4-BE49-F238E27FC236}">
                <a16:creationId xmlns:a16="http://schemas.microsoft.com/office/drawing/2014/main" id="{91598CC3-2AD4-D002-B3B0-6E540ED41F69}"/>
              </a:ext>
            </a:extLst>
          </p:cNvPr>
          <p:cNvSpPr txBox="1"/>
          <p:nvPr/>
        </p:nvSpPr>
        <p:spPr>
          <a:xfrm>
            <a:off x="6133563" y="701583"/>
            <a:ext cx="5212966" cy="461665"/>
          </a:xfrm>
          <a:prstGeom prst="rect">
            <a:avLst/>
          </a:prstGeom>
          <a:noFill/>
        </p:spPr>
        <p:txBody>
          <a:bodyPr wrap="none" rtlCol="0">
            <a:spAutoFit/>
          </a:bodyPr>
          <a:lstStyle/>
          <a:p>
            <a:r>
              <a:rPr lang="en-US" sz="2400" b="1" dirty="0">
                <a:solidFill>
                  <a:schemeClr val="bg1"/>
                </a:solidFill>
              </a:rPr>
              <a:t>As authorized by: </a:t>
            </a:r>
            <a:r>
              <a:rPr lang="en-US" sz="2400" b="1" dirty="0">
                <a:solidFill>
                  <a:schemeClr val="accent1">
                    <a:lumMod val="40000"/>
                    <a:lumOff val="60000"/>
                  </a:schemeClr>
                </a:solidFill>
                <a:hlinkClick r:id="rId5">
                  <a:extLst>
                    <a:ext uri="{A12FA001-AC4F-418D-AE19-62706E023703}">
                      <ahyp:hlinkClr xmlns:ahyp="http://schemas.microsoft.com/office/drawing/2018/hyperlinkcolor" val="tx"/>
                    </a:ext>
                  </a:extLst>
                </a:hlinkClick>
              </a:rPr>
              <a:t>Kansas Senate Bill 28</a:t>
            </a:r>
            <a:endParaRPr lang="en-US" sz="2400" b="1" dirty="0">
              <a:solidFill>
                <a:schemeClr val="accent1">
                  <a:lumMod val="40000"/>
                  <a:lumOff val="60000"/>
                </a:schemeClr>
              </a:solidFill>
            </a:endParaRPr>
          </a:p>
        </p:txBody>
      </p:sp>
      <p:sp>
        <p:nvSpPr>
          <p:cNvPr id="5" name="TextBox 4">
            <a:extLst>
              <a:ext uri="{FF2B5EF4-FFF2-40B4-BE49-F238E27FC236}">
                <a16:creationId xmlns:a16="http://schemas.microsoft.com/office/drawing/2014/main" id="{E7B0E756-0D30-10DC-0BE5-235281FC333B}"/>
              </a:ext>
            </a:extLst>
          </p:cNvPr>
          <p:cNvSpPr txBox="1"/>
          <p:nvPr/>
        </p:nvSpPr>
        <p:spPr>
          <a:xfrm>
            <a:off x="139700" y="1163248"/>
            <a:ext cx="1854200" cy="4832092"/>
          </a:xfrm>
          <a:prstGeom prst="rect">
            <a:avLst/>
          </a:prstGeom>
          <a:noFill/>
        </p:spPr>
        <p:txBody>
          <a:bodyPr wrap="square">
            <a:spAutoFit/>
          </a:bodyPr>
          <a:lstStyle/>
          <a:p>
            <a:pPr algn="l"/>
            <a:endParaRPr lang="en-US" sz="20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3. If you are reporting no involuntary discharges/transfers for a particular month, select the </a:t>
            </a:r>
            <a:r>
              <a:rPr lang="en-US" sz="1800" b="0" i="1" u="none" strike="noStrike" baseline="0" dirty="0">
                <a:solidFill>
                  <a:srgbClr val="000000"/>
                </a:solidFill>
                <a:latin typeface="Calibri" panose="020F0502020204030204" pitchFamily="34" charset="0"/>
              </a:rPr>
              <a:t>Year </a:t>
            </a:r>
            <a:r>
              <a:rPr lang="en-US" sz="1800" b="0" i="0" u="none" strike="noStrike" baseline="0" dirty="0">
                <a:solidFill>
                  <a:srgbClr val="000000"/>
                </a:solidFill>
                <a:latin typeface="Calibri" panose="020F0502020204030204" pitchFamily="34" charset="0"/>
              </a:rPr>
              <a:t>and the </a:t>
            </a:r>
            <a:r>
              <a:rPr lang="en-US" sz="1800" b="0" i="1" u="none" strike="noStrike" baseline="0" dirty="0">
                <a:solidFill>
                  <a:srgbClr val="000000"/>
                </a:solidFill>
                <a:latin typeface="Calibri" panose="020F0502020204030204" pitchFamily="34" charset="0"/>
              </a:rPr>
              <a:t>Month </a:t>
            </a:r>
            <a:r>
              <a:rPr lang="en-US" sz="1800" b="0" i="0" u="none" strike="noStrike" baseline="0" dirty="0">
                <a:solidFill>
                  <a:srgbClr val="000000"/>
                </a:solidFill>
                <a:latin typeface="Calibri" panose="020F0502020204030204" pitchFamily="34" charset="0"/>
              </a:rPr>
              <a:t>for which you are reporting no involuntary discharges/transfers and click the </a:t>
            </a:r>
            <a:r>
              <a:rPr lang="en-US" sz="1800" b="1" i="1" u="none" strike="noStrike" baseline="0" dirty="0">
                <a:solidFill>
                  <a:srgbClr val="000000"/>
                </a:solidFill>
                <a:latin typeface="Calibri" panose="020F0502020204030204" pitchFamily="34" charset="0"/>
              </a:rPr>
              <a:t>Submit to KDADS </a:t>
            </a:r>
            <a:r>
              <a:rPr lang="en-US" sz="1800" b="0" i="0" u="none" strike="noStrike" baseline="0" dirty="0">
                <a:solidFill>
                  <a:srgbClr val="000000"/>
                </a:solidFill>
                <a:latin typeface="Calibri" panose="020F0502020204030204" pitchFamily="34" charset="0"/>
              </a:rPr>
              <a:t>button, as shown </a:t>
            </a:r>
            <a:r>
              <a:rPr lang="en-US" dirty="0">
                <a:solidFill>
                  <a:srgbClr val="000000"/>
                </a:solidFill>
                <a:latin typeface="Calibri" panose="020F0502020204030204" pitchFamily="34" charset="0"/>
              </a:rPr>
              <a:t>to the right</a:t>
            </a:r>
            <a:r>
              <a:rPr lang="en-US" sz="1800" b="0" i="0" u="none" strike="noStrike" baseline="0" dirty="0">
                <a:solidFill>
                  <a:srgbClr val="000000"/>
                </a:solidFill>
                <a:latin typeface="Calibri" panose="020F0502020204030204" pitchFamily="34" charset="0"/>
              </a:rPr>
              <a:t>. </a:t>
            </a:r>
          </a:p>
        </p:txBody>
      </p:sp>
      <p:pic>
        <p:nvPicPr>
          <p:cNvPr id="11" name="Picture 10">
            <a:extLst>
              <a:ext uri="{FF2B5EF4-FFF2-40B4-BE49-F238E27FC236}">
                <a16:creationId xmlns:a16="http://schemas.microsoft.com/office/drawing/2014/main" id="{2E32E0C7-A585-CE31-E583-2A3EF7CF5BD1}"/>
              </a:ext>
            </a:extLst>
          </p:cNvPr>
          <p:cNvPicPr>
            <a:picLocks noChangeAspect="1"/>
          </p:cNvPicPr>
          <p:nvPr/>
        </p:nvPicPr>
        <p:blipFill>
          <a:blip r:embed="rId6"/>
          <a:stretch>
            <a:fillRect/>
          </a:stretch>
        </p:blipFill>
        <p:spPr>
          <a:xfrm>
            <a:off x="2218876" y="2001145"/>
            <a:ext cx="9756601" cy="3484227"/>
          </a:xfrm>
          <a:prstGeom prst="rect">
            <a:avLst/>
          </a:prstGeom>
        </p:spPr>
      </p:pic>
      <p:pic>
        <p:nvPicPr>
          <p:cNvPr id="14" name="Audio 13">
            <a:hlinkClick r:id="" action="ppaction://media"/>
            <a:extLst>
              <a:ext uri="{FF2B5EF4-FFF2-40B4-BE49-F238E27FC236}">
                <a16:creationId xmlns:a16="http://schemas.microsoft.com/office/drawing/2014/main" id="{3FBE1F05-CD1A-026A-F967-50AA93196E9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87465257"/>
      </p:ext>
    </p:extLst>
  </p:cSld>
  <p:clrMapOvr>
    <a:masterClrMapping/>
  </p:clrMapOvr>
  <mc:AlternateContent xmlns:mc="http://schemas.openxmlformats.org/markup-compatibility/2006" xmlns:p14="http://schemas.microsoft.com/office/powerpoint/2010/main">
    <mc:Choice Requires="p14">
      <p:transition spd="slow" p14:dur="2000" advTm="22886"/>
    </mc:Choice>
    <mc:Fallback xmlns="">
      <p:transition spd="slow" advTm="22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05D2E-73C3-4CB0-84EC-99F32234102D}"/>
              </a:ext>
            </a:extLst>
          </p:cNvPr>
          <p:cNvSpPr>
            <a:spLocks noGrp="1"/>
          </p:cNvSpPr>
          <p:nvPr>
            <p:ph type="title"/>
          </p:nvPr>
        </p:nvSpPr>
        <p:spPr bwMode="white"/>
        <p:txBody>
          <a:bodyPr>
            <a:normAutofit fontScale="90000"/>
          </a:bodyPr>
          <a:lstStyle/>
          <a:p>
            <a:pPr algn="ctr"/>
            <a:br>
              <a:rPr lang="en-US" sz="3600" b="1"/>
            </a:br>
            <a:endParaRPr lang="en-US" sz="3600"/>
          </a:p>
        </p:txBody>
      </p:sp>
      <p:sp>
        <p:nvSpPr>
          <p:cNvPr id="12" name="Text Placeholder 4">
            <a:extLst>
              <a:ext uri="{FF2B5EF4-FFF2-40B4-BE49-F238E27FC236}">
                <a16:creationId xmlns:a16="http://schemas.microsoft.com/office/drawing/2014/main" id="{98956E6C-46EE-41A0-918D-97EC43E9822A}"/>
              </a:ext>
            </a:extLst>
          </p:cNvPr>
          <p:cNvSpPr txBox="1">
            <a:spLocks/>
          </p:cNvSpPr>
          <p:nvPr/>
        </p:nvSpPr>
        <p:spPr bwMode="white">
          <a:xfrm>
            <a:off x="7778496" y="6194251"/>
            <a:ext cx="2392744" cy="563169"/>
          </a:xfrm>
          <a:prstGeom prst="rect">
            <a:avLst/>
          </a:prstGeom>
        </p:spPr>
        <p:txBody>
          <a:bodyPr/>
          <a:lstStyle>
            <a:lvl1pPr marL="0" indent="0" algn="r" defTabSz="914400" rtl="0" eaLnBrk="1" latinLnBrk="0" hangingPunct="1">
              <a:lnSpc>
                <a:spcPct val="90000"/>
              </a:lnSpc>
              <a:spcBef>
                <a:spcPts val="0"/>
              </a:spcBef>
              <a:buFont typeface="Arial" panose="020B0604020202020204" pitchFamily="34" charset="0"/>
              <a:buNone/>
              <a:defRPr sz="1200" i="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200"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3D43877-ED3B-47CD-917A-25E21253B638}"/>
              </a:ext>
            </a:extLst>
          </p:cNvPr>
          <p:cNvSpPr/>
          <p:nvPr/>
        </p:nvSpPr>
        <p:spPr>
          <a:xfrm>
            <a:off x="791307" y="4461247"/>
            <a:ext cx="10609385"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3600" b="1" i="0" u="none" strike="noStrike" kern="0" cap="all" spc="0" normalizeH="0" baseline="0" noProof="0">
                <a:ln>
                  <a:noFill/>
                </a:ln>
                <a:solidFill>
                  <a:prstClr val="black"/>
                </a:solidFill>
                <a:effectLst/>
                <a:uLnTx/>
                <a:uFillTx/>
                <a:latin typeface="Bahnschrift"/>
                <a:ea typeface="+mn-ea"/>
                <a:cs typeface="Arial" panose="020B0604020202020204" pitchFamily="34" charset="0"/>
              </a:rPr>
            </a:b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 Placeholder 4">
            <a:extLst>
              <a:ext uri="{FF2B5EF4-FFF2-40B4-BE49-F238E27FC236}">
                <a16:creationId xmlns:a16="http://schemas.microsoft.com/office/drawing/2014/main" id="{37F2B05A-B351-401E-A335-30CAB1D37BC2}"/>
              </a:ext>
            </a:extLst>
          </p:cNvPr>
          <p:cNvSpPr txBox="1">
            <a:spLocks/>
          </p:cNvSpPr>
          <p:nvPr/>
        </p:nvSpPr>
        <p:spPr bwMode="white">
          <a:xfrm>
            <a:off x="9128728" y="6207680"/>
            <a:ext cx="2392744" cy="563169"/>
          </a:xfrm>
          <a:prstGeom prst="rect">
            <a:avLst/>
          </a:prstGeom>
        </p:spPr>
        <p:txBody>
          <a:bodyPr/>
          <a:lstStyle>
            <a:lvl1pPr marL="0" indent="0" algn="r" defTabSz="914400" rtl="0" eaLnBrk="1" latinLnBrk="0" hangingPunct="1">
              <a:lnSpc>
                <a:spcPct val="90000"/>
              </a:lnSpc>
              <a:spcBef>
                <a:spcPts val="0"/>
              </a:spcBef>
              <a:buFont typeface="Arial" panose="020B0604020202020204" pitchFamily="34" charset="0"/>
              <a:buNone/>
              <a:defRPr sz="1200" i="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200"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023DFAD-5AD0-4155-9DF1-214EBA76C85F}"/>
              </a:ext>
            </a:extLst>
          </p:cNvPr>
          <p:cNvSpPr>
            <a:spLocks noGrp="1"/>
          </p:cNvSpPr>
          <p:nvPr>
            <p:ph type="sldNum" sz="quarter" idx="12"/>
          </p:nvPr>
        </p:nvSpPr>
        <p:spPr>
          <a:xfrm>
            <a:off x="8534400" y="62298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A031036-EC6C-4BAE-B118-D8B183F01E3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727C632-5E20-6B3E-317A-CCB7DFE3CD0E}"/>
              </a:ext>
            </a:extLst>
          </p:cNvPr>
          <p:cNvSpPr txBox="1"/>
          <p:nvPr/>
        </p:nvSpPr>
        <p:spPr>
          <a:xfrm>
            <a:off x="2523788" y="173637"/>
            <a:ext cx="5530681" cy="584775"/>
          </a:xfrm>
          <a:prstGeom prst="rect">
            <a:avLst/>
          </a:prstGeom>
          <a:noFill/>
        </p:spPr>
        <p:txBody>
          <a:bodyPr wrap="none" rtlCol="0">
            <a:spAutoFit/>
          </a:bodyPr>
          <a:lstStyle/>
          <a:p>
            <a:pPr algn="ctr"/>
            <a:r>
              <a:rPr lang="en-US" sz="3200" dirty="0">
                <a:solidFill>
                  <a:schemeClr val="bg1"/>
                </a:solidFill>
              </a:rPr>
              <a:t>Involuntary Discharge Reporting</a:t>
            </a:r>
          </a:p>
        </p:txBody>
      </p:sp>
      <p:sp>
        <p:nvSpPr>
          <p:cNvPr id="10" name="TextBox 9">
            <a:extLst>
              <a:ext uri="{FF2B5EF4-FFF2-40B4-BE49-F238E27FC236}">
                <a16:creationId xmlns:a16="http://schemas.microsoft.com/office/drawing/2014/main" id="{91598CC3-2AD4-D002-B3B0-6E540ED41F69}"/>
              </a:ext>
            </a:extLst>
          </p:cNvPr>
          <p:cNvSpPr txBox="1"/>
          <p:nvPr/>
        </p:nvSpPr>
        <p:spPr>
          <a:xfrm>
            <a:off x="6133563" y="701583"/>
            <a:ext cx="5212966" cy="461665"/>
          </a:xfrm>
          <a:prstGeom prst="rect">
            <a:avLst/>
          </a:prstGeom>
          <a:noFill/>
        </p:spPr>
        <p:txBody>
          <a:bodyPr wrap="none" rtlCol="0">
            <a:spAutoFit/>
          </a:bodyPr>
          <a:lstStyle/>
          <a:p>
            <a:r>
              <a:rPr lang="en-US" sz="2400" b="1" dirty="0">
                <a:solidFill>
                  <a:schemeClr val="bg1"/>
                </a:solidFill>
              </a:rPr>
              <a:t>As authorized by: </a:t>
            </a:r>
            <a:r>
              <a:rPr lang="en-US" sz="2400" b="1" dirty="0">
                <a:solidFill>
                  <a:schemeClr val="accent1">
                    <a:lumMod val="40000"/>
                    <a:lumOff val="60000"/>
                  </a:schemeClr>
                </a:solidFill>
                <a:hlinkClick r:id="rId5">
                  <a:extLst>
                    <a:ext uri="{A12FA001-AC4F-418D-AE19-62706E023703}">
                      <ahyp:hlinkClr xmlns:ahyp="http://schemas.microsoft.com/office/drawing/2018/hyperlinkcolor" val="tx"/>
                    </a:ext>
                  </a:extLst>
                </a:hlinkClick>
              </a:rPr>
              <a:t>Kansas Senate Bill 28</a:t>
            </a:r>
            <a:endParaRPr lang="en-US" sz="2400" b="1" dirty="0">
              <a:solidFill>
                <a:schemeClr val="accent1">
                  <a:lumMod val="40000"/>
                  <a:lumOff val="60000"/>
                </a:schemeClr>
              </a:solidFill>
            </a:endParaRPr>
          </a:p>
        </p:txBody>
      </p:sp>
      <p:sp>
        <p:nvSpPr>
          <p:cNvPr id="5" name="TextBox 4">
            <a:extLst>
              <a:ext uri="{FF2B5EF4-FFF2-40B4-BE49-F238E27FC236}">
                <a16:creationId xmlns:a16="http://schemas.microsoft.com/office/drawing/2014/main" id="{6990973F-BDDF-33C1-19A3-37E8AA06857F}"/>
              </a:ext>
            </a:extLst>
          </p:cNvPr>
          <p:cNvSpPr txBox="1"/>
          <p:nvPr/>
        </p:nvSpPr>
        <p:spPr>
          <a:xfrm>
            <a:off x="39423" y="1291148"/>
            <a:ext cx="1930400" cy="3447098"/>
          </a:xfrm>
          <a:prstGeom prst="rect">
            <a:avLst/>
          </a:prstGeom>
          <a:noFill/>
        </p:spPr>
        <p:txBody>
          <a:bodyPr wrap="square">
            <a:spAutoFit/>
          </a:bodyPr>
          <a:lstStyle/>
          <a:p>
            <a:pPr algn="l"/>
            <a:endParaRPr lang="en-US" sz="2000" i="0" u="none" strike="noStrike" baseline="0" dirty="0">
              <a:solidFill>
                <a:srgbClr val="000000"/>
              </a:solidFill>
              <a:latin typeface="Calibri" panose="020F0502020204030204" pitchFamily="34" charset="0"/>
            </a:endParaRPr>
          </a:p>
          <a:p>
            <a:r>
              <a:rPr lang="en-US" sz="1800" i="0" u="none" strike="noStrike" baseline="0" dirty="0">
                <a:solidFill>
                  <a:srgbClr val="000000"/>
                </a:solidFill>
                <a:latin typeface="Calibri" panose="020F0502020204030204" pitchFamily="34" charset="0"/>
              </a:rPr>
              <a:t>4. If you are reporting an involuntary discharge/transfer, then complete all fields on the survey form and click the </a:t>
            </a:r>
            <a:r>
              <a:rPr lang="en-US" sz="1800" b="1" i="1" u="none" strike="noStrike" baseline="0" dirty="0">
                <a:solidFill>
                  <a:srgbClr val="000000"/>
                </a:solidFill>
                <a:latin typeface="Calibri" panose="020F0502020204030204" pitchFamily="34" charset="0"/>
              </a:rPr>
              <a:t>Submit to KDADS </a:t>
            </a:r>
            <a:r>
              <a:rPr lang="en-US" sz="1800" i="0" u="none" strike="noStrike" baseline="0" dirty="0">
                <a:solidFill>
                  <a:srgbClr val="000000"/>
                </a:solidFill>
                <a:latin typeface="Calibri" panose="020F0502020204030204" pitchFamily="34" charset="0"/>
              </a:rPr>
              <a:t>button, as shown to the right. </a:t>
            </a:r>
          </a:p>
        </p:txBody>
      </p:sp>
      <p:pic>
        <p:nvPicPr>
          <p:cNvPr id="11" name="Picture 10">
            <a:extLst>
              <a:ext uri="{FF2B5EF4-FFF2-40B4-BE49-F238E27FC236}">
                <a16:creationId xmlns:a16="http://schemas.microsoft.com/office/drawing/2014/main" id="{342D6247-B9AB-764D-A224-75B49E23F562}"/>
              </a:ext>
            </a:extLst>
          </p:cNvPr>
          <p:cNvPicPr>
            <a:picLocks noChangeAspect="1"/>
          </p:cNvPicPr>
          <p:nvPr/>
        </p:nvPicPr>
        <p:blipFill>
          <a:blip r:embed="rId6"/>
          <a:stretch>
            <a:fillRect/>
          </a:stretch>
        </p:blipFill>
        <p:spPr>
          <a:xfrm>
            <a:off x="2416301" y="1489670"/>
            <a:ext cx="8537912" cy="4359943"/>
          </a:xfrm>
          <a:prstGeom prst="rect">
            <a:avLst/>
          </a:prstGeom>
        </p:spPr>
      </p:pic>
      <p:sp>
        <p:nvSpPr>
          <p:cNvPr id="14" name="TextBox 13">
            <a:extLst>
              <a:ext uri="{FF2B5EF4-FFF2-40B4-BE49-F238E27FC236}">
                <a16:creationId xmlns:a16="http://schemas.microsoft.com/office/drawing/2014/main" id="{9546F7CA-F551-CD04-D636-834AF2C379BB}"/>
              </a:ext>
            </a:extLst>
          </p:cNvPr>
          <p:cNvSpPr txBox="1"/>
          <p:nvPr/>
        </p:nvSpPr>
        <p:spPr>
          <a:xfrm>
            <a:off x="1969823" y="5996939"/>
            <a:ext cx="8984390" cy="830997"/>
          </a:xfrm>
          <a:prstGeom prst="rect">
            <a:avLst/>
          </a:prstGeom>
          <a:noFill/>
        </p:spPr>
        <p:txBody>
          <a:bodyPr wrap="square">
            <a:spAutoFit/>
          </a:bodyPr>
          <a:lstStyle/>
          <a:p>
            <a:r>
              <a:rPr lang="en-US" sz="1600" b="0" i="0" u="none" strike="noStrike" baseline="0" dirty="0">
                <a:solidFill>
                  <a:schemeClr val="bg1"/>
                </a:solidFill>
                <a:latin typeface="Calibri" panose="020F0502020204030204" pitchFamily="34" charset="0"/>
              </a:rPr>
              <a:t>Note: Required fields are marked with a red triangle in the upper left corner of the field name or with a red asterisk at the end of the field name, depending on the field type. Additionally, depending on your answers to certain fields, you may be presented with additional fields which you must complete. </a:t>
            </a:r>
            <a:endParaRPr lang="en-US" sz="1600" dirty="0">
              <a:solidFill>
                <a:schemeClr val="bg1"/>
              </a:solidFill>
            </a:endParaRPr>
          </a:p>
        </p:txBody>
      </p:sp>
      <p:pic>
        <p:nvPicPr>
          <p:cNvPr id="16" name="Audio 15">
            <a:hlinkClick r:id="" action="ppaction://media"/>
            <a:extLst>
              <a:ext uri="{FF2B5EF4-FFF2-40B4-BE49-F238E27FC236}">
                <a16:creationId xmlns:a16="http://schemas.microsoft.com/office/drawing/2014/main" id="{D36F08BA-3F14-3247-234C-6072FABCE3E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01650220"/>
      </p:ext>
    </p:extLst>
  </p:cSld>
  <p:clrMapOvr>
    <a:masterClrMapping/>
  </p:clrMapOvr>
  <mc:AlternateContent xmlns:mc="http://schemas.openxmlformats.org/markup-compatibility/2006" xmlns:p14="http://schemas.microsoft.com/office/powerpoint/2010/main">
    <mc:Choice Requires="p14">
      <p:transition spd="slow" p14:dur="2000" advTm="23630"/>
    </mc:Choice>
    <mc:Fallback xmlns="">
      <p:transition spd="slow" advTm="23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05D2E-73C3-4CB0-84EC-99F32234102D}"/>
              </a:ext>
            </a:extLst>
          </p:cNvPr>
          <p:cNvSpPr>
            <a:spLocks noGrp="1"/>
          </p:cNvSpPr>
          <p:nvPr>
            <p:ph type="title"/>
          </p:nvPr>
        </p:nvSpPr>
        <p:spPr bwMode="white"/>
        <p:txBody>
          <a:bodyPr>
            <a:normAutofit fontScale="90000"/>
          </a:bodyPr>
          <a:lstStyle/>
          <a:p>
            <a:pPr algn="ctr"/>
            <a:br>
              <a:rPr lang="en-US" sz="3600" b="1"/>
            </a:br>
            <a:endParaRPr lang="en-US" sz="3600"/>
          </a:p>
        </p:txBody>
      </p:sp>
      <p:sp>
        <p:nvSpPr>
          <p:cNvPr id="12" name="Text Placeholder 4">
            <a:extLst>
              <a:ext uri="{FF2B5EF4-FFF2-40B4-BE49-F238E27FC236}">
                <a16:creationId xmlns:a16="http://schemas.microsoft.com/office/drawing/2014/main" id="{98956E6C-46EE-41A0-918D-97EC43E9822A}"/>
              </a:ext>
            </a:extLst>
          </p:cNvPr>
          <p:cNvSpPr txBox="1">
            <a:spLocks/>
          </p:cNvSpPr>
          <p:nvPr/>
        </p:nvSpPr>
        <p:spPr bwMode="white">
          <a:xfrm>
            <a:off x="7778496" y="6194251"/>
            <a:ext cx="2392744" cy="563169"/>
          </a:xfrm>
          <a:prstGeom prst="rect">
            <a:avLst/>
          </a:prstGeom>
        </p:spPr>
        <p:txBody>
          <a:bodyPr/>
          <a:lstStyle>
            <a:lvl1pPr marL="0" indent="0" algn="r" defTabSz="914400" rtl="0" eaLnBrk="1" latinLnBrk="0" hangingPunct="1">
              <a:lnSpc>
                <a:spcPct val="90000"/>
              </a:lnSpc>
              <a:spcBef>
                <a:spcPts val="0"/>
              </a:spcBef>
              <a:buFont typeface="Arial" panose="020B0604020202020204" pitchFamily="34" charset="0"/>
              <a:buNone/>
              <a:defRPr sz="1200" i="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200"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3D43877-ED3B-47CD-917A-25E21253B638}"/>
              </a:ext>
            </a:extLst>
          </p:cNvPr>
          <p:cNvSpPr/>
          <p:nvPr/>
        </p:nvSpPr>
        <p:spPr>
          <a:xfrm>
            <a:off x="791307" y="4461247"/>
            <a:ext cx="10609385"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3600" b="1" i="0" u="none" strike="noStrike" kern="0" cap="all" spc="0" normalizeH="0" baseline="0" noProof="0">
                <a:ln>
                  <a:noFill/>
                </a:ln>
                <a:solidFill>
                  <a:prstClr val="black"/>
                </a:solidFill>
                <a:effectLst/>
                <a:uLnTx/>
                <a:uFillTx/>
                <a:latin typeface="Bahnschrift"/>
                <a:ea typeface="+mn-ea"/>
                <a:cs typeface="Arial" panose="020B0604020202020204" pitchFamily="34" charset="0"/>
              </a:rPr>
            </a:b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 Placeholder 4">
            <a:extLst>
              <a:ext uri="{FF2B5EF4-FFF2-40B4-BE49-F238E27FC236}">
                <a16:creationId xmlns:a16="http://schemas.microsoft.com/office/drawing/2014/main" id="{37F2B05A-B351-401E-A335-30CAB1D37BC2}"/>
              </a:ext>
            </a:extLst>
          </p:cNvPr>
          <p:cNvSpPr txBox="1">
            <a:spLocks/>
          </p:cNvSpPr>
          <p:nvPr/>
        </p:nvSpPr>
        <p:spPr bwMode="white">
          <a:xfrm>
            <a:off x="9128728" y="6207680"/>
            <a:ext cx="2392744" cy="563169"/>
          </a:xfrm>
          <a:prstGeom prst="rect">
            <a:avLst/>
          </a:prstGeom>
        </p:spPr>
        <p:txBody>
          <a:bodyPr/>
          <a:lstStyle>
            <a:lvl1pPr marL="0" indent="0" algn="r" defTabSz="914400" rtl="0" eaLnBrk="1" latinLnBrk="0" hangingPunct="1">
              <a:lnSpc>
                <a:spcPct val="90000"/>
              </a:lnSpc>
              <a:spcBef>
                <a:spcPts val="0"/>
              </a:spcBef>
              <a:buFont typeface="Arial" panose="020B0604020202020204" pitchFamily="34" charset="0"/>
              <a:buNone/>
              <a:defRPr sz="1200" i="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200"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023DFAD-5AD0-4155-9DF1-214EBA76C85F}"/>
              </a:ext>
            </a:extLst>
          </p:cNvPr>
          <p:cNvSpPr>
            <a:spLocks noGrp="1"/>
          </p:cNvSpPr>
          <p:nvPr>
            <p:ph type="sldNum" sz="quarter" idx="12"/>
          </p:nvPr>
        </p:nvSpPr>
        <p:spPr>
          <a:xfrm>
            <a:off x="8534400" y="62298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A031036-EC6C-4BAE-B118-D8B183F01E3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727C632-5E20-6B3E-317A-CCB7DFE3CD0E}"/>
              </a:ext>
            </a:extLst>
          </p:cNvPr>
          <p:cNvSpPr txBox="1"/>
          <p:nvPr/>
        </p:nvSpPr>
        <p:spPr>
          <a:xfrm>
            <a:off x="2523788" y="173637"/>
            <a:ext cx="5530681" cy="584775"/>
          </a:xfrm>
          <a:prstGeom prst="rect">
            <a:avLst/>
          </a:prstGeom>
          <a:noFill/>
        </p:spPr>
        <p:txBody>
          <a:bodyPr wrap="none" rtlCol="0">
            <a:spAutoFit/>
          </a:bodyPr>
          <a:lstStyle/>
          <a:p>
            <a:pPr algn="ctr"/>
            <a:r>
              <a:rPr lang="en-US" sz="3200" dirty="0">
                <a:solidFill>
                  <a:schemeClr val="bg1"/>
                </a:solidFill>
              </a:rPr>
              <a:t>Involuntary Discharge Reporting</a:t>
            </a:r>
          </a:p>
        </p:txBody>
      </p:sp>
      <p:sp>
        <p:nvSpPr>
          <p:cNvPr id="10" name="TextBox 9">
            <a:extLst>
              <a:ext uri="{FF2B5EF4-FFF2-40B4-BE49-F238E27FC236}">
                <a16:creationId xmlns:a16="http://schemas.microsoft.com/office/drawing/2014/main" id="{91598CC3-2AD4-D002-B3B0-6E540ED41F69}"/>
              </a:ext>
            </a:extLst>
          </p:cNvPr>
          <p:cNvSpPr txBox="1"/>
          <p:nvPr/>
        </p:nvSpPr>
        <p:spPr>
          <a:xfrm>
            <a:off x="6133563" y="701583"/>
            <a:ext cx="5212966" cy="461665"/>
          </a:xfrm>
          <a:prstGeom prst="rect">
            <a:avLst/>
          </a:prstGeom>
          <a:noFill/>
        </p:spPr>
        <p:txBody>
          <a:bodyPr wrap="none" rtlCol="0">
            <a:spAutoFit/>
          </a:bodyPr>
          <a:lstStyle/>
          <a:p>
            <a:r>
              <a:rPr lang="en-US" sz="2400" b="1" dirty="0">
                <a:solidFill>
                  <a:schemeClr val="bg1"/>
                </a:solidFill>
              </a:rPr>
              <a:t>As authorized by: </a:t>
            </a:r>
            <a:r>
              <a:rPr lang="en-US" sz="2400" b="1" dirty="0">
                <a:solidFill>
                  <a:schemeClr val="accent1">
                    <a:lumMod val="40000"/>
                    <a:lumOff val="60000"/>
                  </a:schemeClr>
                </a:solidFill>
                <a:hlinkClick r:id="rId5">
                  <a:extLst>
                    <a:ext uri="{A12FA001-AC4F-418D-AE19-62706E023703}">
                      <ahyp:hlinkClr xmlns:ahyp="http://schemas.microsoft.com/office/drawing/2018/hyperlinkcolor" val="tx"/>
                    </a:ext>
                  </a:extLst>
                </a:hlinkClick>
              </a:rPr>
              <a:t>Kansas Senate Bill 28</a:t>
            </a:r>
            <a:endParaRPr lang="en-US" sz="2400" b="1" dirty="0">
              <a:solidFill>
                <a:schemeClr val="accent1">
                  <a:lumMod val="40000"/>
                  <a:lumOff val="60000"/>
                </a:schemeClr>
              </a:solidFill>
            </a:endParaRPr>
          </a:p>
        </p:txBody>
      </p:sp>
      <p:sp>
        <p:nvSpPr>
          <p:cNvPr id="5" name="TextBox 4">
            <a:extLst>
              <a:ext uri="{FF2B5EF4-FFF2-40B4-BE49-F238E27FC236}">
                <a16:creationId xmlns:a16="http://schemas.microsoft.com/office/drawing/2014/main" id="{68F5C83F-84D2-8757-D5CD-AAA397B11761}"/>
              </a:ext>
            </a:extLst>
          </p:cNvPr>
          <p:cNvSpPr txBox="1"/>
          <p:nvPr/>
        </p:nvSpPr>
        <p:spPr>
          <a:xfrm>
            <a:off x="133220" y="4467140"/>
            <a:ext cx="7425468" cy="1231106"/>
          </a:xfrm>
          <a:prstGeom prst="rect">
            <a:avLst/>
          </a:prstGeom>
          <a:noFill/>
        </p:spPr>
        <p:txBody>
          <a:bodyPr wrap="square">
            <a:spAutoFit/>
          </a:bodyPr>
          <a:lstStyle/>
          <a:p>
            <a:pPr algn="l"/>
            <a:endParaRPr lang="en-US" sz="20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5. After you have submitted the survey form, you will be presented with a blank survey form so that you can enter the details for another involuntary discharge/transfer, if desired. </a:t>
            </a:r>
          </a:p>
        </p:txBody>
      </p:sp>
      <p:sp>
        <p:nvSpPr>
          <p:cNvPr id="15" name="TextBox 14">
            <a:extLst>
              <a:ext uri="{FF2B5EF4-FFF2-40B4-BE49-F238E27FC236}">
                <a16:creationId xmlns:a16="http://schemas.microsoft.com/office/drawing/2014/main" id="{DA862F78-1B60-71A9-F3B0-F1278891EAE2}"/>
              </a:ext>
            </a:extLst>
          </p:cNvPr>
          <p:cNvSpPr txBox="1"/>
          <p:nvPr/>
        </p:nvSpPr>
        <p:spPr>
          <a:xfrm>
            <a:off x="54311" y="3587649"/>
            <a:ext cx="7504377" cy="1231106"/>
          </a:xfrm>
          <a:prstGeom prst="rect">
            <a:avLst/>
          </a:prstGeom>
          <a:noFill/>
        </p:spPr>
        <p:txBody>
          <a:bodyPr wrap="square">
            <a:spAutoFit/>
          </a:bodyPr>
          <a:lstStyle/>
          <a:p>
            <a:pPr algn="l"/>
            <a:endParaRPr lang="en-US" sz="2000" i="0" u="none" strike="noStrike" baseline="0" dirty="0">
              <a:solidFill>
                <a:srgbClr val="000000"/>
              </a:solidFill>
              <a:latin typeface="Calibri" panose="020F0502020204030204" pitchFamily="34" charset="0"/>
            </a:endParaRPr>
          </a:p>
          <a:p>
            <a:r>
              <a:rPr lang="en-US" sz="1800" i="0" u="none" strike="noStrike" baseline="0" dirty="0">
                <a:solidFill>
                  <a:srgbClr val="000000"/>
                </a:solidFill>
                <a:latin typeface="Calibri" panose="020F0502020204030204" pitchFamily="34" charset="0"/>
              </a:rPr>
              <a:t>4. If you are reporting an involuntary discharge/transfer, then complete all fields on the survey form and click the </a:t>
            </a:r>
            <a:r>
              <a:rPr lang="en-US" sz="1800" b="1" i="1" u="none" strike="noStrike" baseline="0" dirty="0">
                <a:solidFill>
                  <a:srgbClr val="000000"/>
                </a:solidFill>
                <a:latin typeface="Calibri" panose="020F0502020204030204" pitchFamily="34" charset="0"/>
              </a:rPr>
              <a:t>Submit to KDADS </a:t>
            </a:r>
            <a:r>
              <a:rPr lang="en-US" sz="1800" i="0" u="none" strike="noStrike" baseline="0" dirty="0">
                <a:solidFill>
                  <a:srgbClr val="000000"/>
                </a:solidFill>
                <a:latin typeface="Calibri" panose="020F0502020204030204" pitchFamily="34" charset="0"/>
              </a:rPr>
              <a:t>button, as shown below. </a:t>
            </a:r>
          </a:p>
        </p:txBody>
      </p:sp>
      <p:sp>
        <p:nvSpPr>
          <p:cNvPr id="16" name="TextBox 15">
            <a:extLst>
              <a:ext uri="{FF2B5EF4-FFF2-40B4-BE49-F238E27FC236}">
                <a16:creationId xmlns:a16="http://schemas.microsoft.com/office/drawing/2014/main" id="{B16B5099-2394-7D4D-A545-02B9A70C499B}"/>
              </a:ext>
            </a:extLst>
          </p:cNvPr>
          <p:cNvSpPr txBox="1"/>
          <p:nvPr/>
        </p:nvSpPr>
        <p:spPr>
          <a:xfrm>
            <a:off x="97861" y="2695824"/>
            <a:ext cx="9256980" cy="1231106"/>
          </a:xfrm>
          <a:prstGeom prst="rect">
            <a:avLst/>
          </a:prstGeom>
          <a:noFill/>
        </p:spPr>
        <p:txBody>
          <a:bodyPr wrap="square">
            <a:spAutoFit/>
          </a:bodyPr>
          <a:lstStyle/>
          <a:p>
            <a:pPr algn="l"/>
            <a:endParaRPr lang="en-US" sz="20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3. If you are reporting no involuntary discharges/transfers for a particular month, select the </a:t>
            </a:r>
            <a:r>
              <a:rPr lang="en-US" sz="1800" b="0" i="1" u="none" strike="noStrike" baseline="0" dirty="0">
                <a:solidFill>
                  <a:srgbClr val="000000"/>
                </a:solidFill>
                <a:latin typeface="Calibri" panose="020F0502020204030204" pitchFamily="34" charset="0"/>
              </a:rPr>
              <a:t>Year </a:t>
            </a:r>
            <a:r>
              <a:rPr lang="en-US" sz="1800" b="0" i="0" u="none" strike="noStrike" baseline="0" dirty="0">
                <a:solidFill>
                  <a:srgbClr val="000000"/>
                </a:solidFill>
                <a:latin typeface="Calibri" panose="020F0502020204030204" pitchFamily="34" charset="0"/>
              </a:rPr>
              <a:t>and the </a:t>
            </a:r>
            <a:r>
              <a:rPr lang="en-US" sz="1800" b="0" i="1" u="none" strike="noStrike" baseline="0" dirty="0">
                <a:solidFill>
                  <a:srgbClr val="000000"/>
                </a:solidFill>
                <a:latin typeface="Calibri" panose="020F0502020204030204" pitchFamily="34" charset="0"/>
              </a:rPr>
              <a:t>Month </a:t>
            </a:r>
            <a:r>
              <a:rPr lang="en-US" sz="1800" b="0" i="0" u="none" strike="noStrike" baseline="0" dirty="0">
                <a:solidFill>
                  <a:srgbClr val="000000"/>
                </a:solidFill>
                <a:latin typeface="Calibri" panose="020F0502020204030204" pitchFamily="34" charset="0"/>
              </a:rPr>
              <a:t>for which you are reporting no involuntary discharges/transfers and click the </a:t>
            </a:r>
            <a:r>
              <a:rPr lang="en-US" sz="1800" b="1" i="1" u="none" strike="noStrike" baseline="0" dirty="0">
                <a:solidFill>
                  <a:srgbClr val="000000"/>
                </a:solidFill>
                <a:latin typeface="Calibri" panose="020F0502020204030204" pitchFamily="34" charset="0"/>
              </a:rPr>
              <a:t>Submit to KDADS </a:t>
            </a:r>
            <a:r>
              <a:rPr lang="en-US" sz="1800" b="0" i="0" u="none" strike="noStrike" baseline="0" dirty="0">
                <a:solidFill>
                  <a:srgbClr val="000000"/>
                </a:solidFill>
                <a:latin typeface="Calibri" panose="020F0502020204030204" pitchFamily="34" charset="0"/>
              </a:rPr>
              <a:t>button, as shown below. </a:t>
            </a:r>
          </a:p>
        </p:txBody>
      </p:sp>
      <p:sp>
        <p:nvSpPr>
          <p:cNvPr id="17" name="TextBox 16">
            <a:extLst>
              <a:ext uri="{FF2B5EF4-FFF2-40B4-BE49-F238E27FC236}">
                <a16:creationId xmlns:a16="http://schemas.microsoft.com/office/drawing/2014/main" id="{C3A8985C-97E0-A82B-4C94-33728FA3B584}"/>
              </a:ext>
            </a:extLst>
          </p:cNvPr>
          <p:cNvSpPr txBox="1"/>
          <p:nvPr/>
        </p:nvSpPr>
        <p:spPr>
          <a:xfrm>
            <a:off x="97861" y="2099225"/>
            <a:ext cx="6883400" cy="954107"/>
          </a:xfrm>
          <a:prstGeom prst="rect">
            <a:avLst/>
          </a:prstGeom>
          <a:noFill/>
        </p:spPr>
        <p:txBody>
          <a:bodyPr wrap="square">
            <a:spAutoFit/>
          </a:bodyPr>
          <a:lstStyle/>
          <a:p>
            <a:pPr algn="l"/>
            <a:endParaRPr lang="en-US" sz="20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2. Select the desired </a:t>
            </a:r>
            <a:r>
              <a:rPr lang="en-US" sz="1800" b="0" i="1" u="none" strike="noStrike" baseline="0" dirty="0">
                <a:solidFill>
                  <a:srgbClr val="000000"/>
                </a:solidFill>
                <a:latin typeface="Calibri" panose="020F0502020204030204" pitchFamily="34" charset="0"/>
              </a:rPr>
              <a:t>Survey Type </a:t>
            </a:r>
            <a:r>
              <a:rPr lang="en-US" sz="1800" b="0" i="0" u="none" strike="noStrike" baseline="0" dirty="0">
                <a:solidFill>
                  <a:srgbClr val="000000"/>
                </a:solidFill>
                <a:latin typeface="Calibri" panose="020F0502020204030204" pitchFamily="34" charset="0"/>
              </a:rPr>
              <a:t>from the two available options, as shown below. </a:t>
            </a:r>
          </a:p>
        </p:txBody>
      </p:sp>
      <p:sp>
        <p:nvSpPr>
          <p:cNvPr id="18" name="TextBox 17">
            <a:extLst>
              <a:ext uri="{FF2B5EF4-FFF2-40B4-BE49-F238E27FC236}">
                <a16:creationId xmlns:a16="http://schemas.microsoft.com/office/drawing/2014/main" id="{6C200109-6021-8AC1-B5FA-81A4CCB668EA}"/>
              </a:ext>
            </a:extLst>
          </p:cNvPr>
          <p:cNvSpPr txBox="1"/>
          <p:nvPr/>
        </p:nvSpPr>
        <p:spPr>
          <a:xfrm>
            <a:off x="133220" y="1666787"/>
            <a:ext cx="11267472" cy="646331"/>
          </a:xfrm>
          <a:prstGeom prst="rect">
            <a:avLst/>
          </a:prstGeom>
          <a:noFill/>
        </p:spPr>
        <p:txBody>
          <a:bodyPr wrap="square">
            <a:spAutoFit/>
          </a:bodyPr>
          <a:lstStyle/>
          <a:p>
            <a:r>
              <a:rPr lang="en-US" sz="1800" b="0" i="0" u="none" strike="noStrike" baseline="0" dirty="0">
                <a:solidFill>
                  <a:srgbClr val="000000"/>
                </a:solidFill>
                <a:latin typeface="Calibri" panose="020F0502020204030204" pitchFamily="34" charset="0"/>
              </a:rPr>
              <a:t>1. Once you have opened the </a:t>
            </a:r>
            <a:r>
              <a:rPr lang="en-US" sz="1800" b="0" i="1" u="none" strike="noStrike" baseline="0" dirty="0">
                <a:solidFill>
                  <a:srgbClr val="000000"/>
                </a:solidFill>
                <a:latin typeface="Calibri" panose="020F0502020204030204" pitchFamily="34" charset="0"/>
              </a:rPr>
              <a:t>ACH IDS </a:t>
            </a:r>
            <a:r>
              <a:rPr lang="en-US" sz="1800" b="0" i="0" u="none" strike="noStrike" baseline="0" dirty="0">
                <a:solidFill>
                  <a:srgbClr val="000000"/>
                </a:solidFill>
                <a:latin typeface="Calibri" panose="020F0502020204030204" pitchFamily="34" charset="0"/>
              </a:rPr>
              <a:t>application, click on the </a:t>
            </a:r>
            <a:r>
              <a:rPr lang="en-US" sz="1800" b="0" i="1" u="none" strike="noStrike" baseline="0" dirty="0">
                <a:solidFill>
                  <a:srgbClr val="000000"/>
                </a:solidFill>
                <a:latin typeface="Calibri" panose="020F0502020204030204" pitchFamily="34" charset="0"/>
              </a:rPr>
              <a:t>Discharge Survey </a:t>
            </a:r>
            <a:r>
              <a:rPr lang="en-US" sz="1800" b="0" i="0" u="none" strike="noStrike" baseline="0" dirty="0">
                <a:solidFill>
                  <a:srgbClr val="000000"/>
                </a:solidFill>
                <a:latin typeface="Calibri" panose="020F0502020204030204" pitchFamily="34" charset="0"/>
              </a:rPr>
              <a:t>menu item at the top of the page or click on the </a:t>
            </a:r>
            <a:r>
              <a:rPr lang="en-US" sz="1800" b="0" i="1" u="none" strike="noStrike" baseline="0" dirty="0">
                <a:solidFill>
                  <a:srgbClr val="000000"/>
                </a:solidFill>
                <a:latin typeface="Calibri" panose="020F0502020204030204" pitchFamily="34" charset="0"/>
              </a:rPr>
              <a:t>Discharge Survey </a:t>
            </a:r>
            <a:r>
              <a:rPr lang="en-US" sz="1800" b="0" i="0" u="none" strike="noStrike" baseline="0" dirty="0">
                <a:solidFill>
                  <a:srgbClr val="000000"/>
                </a:solidFill>
                <a:latin typeface="Calibri" panose="020F0502020204030204" pitchFamily="34" charset="0"/>
              </a:rPr>
              <a:t>block on the </a:t>
            </a:r>
            <a:r>
              <a:rPr lang="en-US" sz="1800" b="0" i="1" u="none" strike="noStrike" baseline="0" dirty="0">
                <a:solidFill>
                  <a:srgbClr val="000000"/>
                </a:solidFill>
                <a:latin typeface="Calibri" panose="020F0502020204030204" pitchFamily="34" charset="0"/>
              </a:rPr>
              <a:t>ACH IDS Home </a:t>
            </a:r>
            <a:r>
              <a:rPr lang="en-US" sz="1800" b="0" i="0" u="none" strike="noStrike" baseline="0" dirty="0">
                <a:solidFill>
                  <a:srgbClr val="000000"/>
                </a:solidFill>
                <a:latin typeface="Calibri" panose="020F0502020204030204" pitchFamily="34" charset="0"/>
              </a:rPr>
              <a:t>page, as shown below. </a:t>
            </a:r>
          </a:p>
        </p:txBody>
      </p:sp>
      <p:sp>
        <p:nvSpPr>
          <p:cNvPr id="20" name="TextBox 19">
            <a:extLst>
              <a:ext uri="{FF2B5EF4-FFF2-40B4-BE49-F238E27FC236}">
                <a16:creationId xmlns:a16="http://schemas.microsoft.com/office/drawing/2014/main" id="{882C0B41-AE3F-E4DC-AABA-44E43D2EFB39}"/>
              </a:ext>
            </a:extLst>
          </p:cNvPr>
          <p:cNvSpPr txBox="1"/>
          <p:nvPr/>
        </p:nvSpPr>
        <p:spPr>
          <a:xfrm>
            <a:off x="0" y="1134208"/>
            <a:ext cx="6134100" cy="369332"/>
          </a:xfrm>
          <a:prstGeom prst="rect">
            <a:avLst/>
          </a:prstGeom>
          <a:noFill/>
        </p:spPr>
        <p:txBody>
          <a:bodyPr wrap="square">
            <a:spAutoFit/>
          </a:bodyPr>
          <a:lstStyle/>
          <a:p>
            <a:r>
              <a:rPr lang="en-US" sz="1800" b="1" i="0" u="none" strike="noStrike" baseline="0" dirty="0">
                <a:solidFill>
                  <a:srgbClr val="000000"/>
                </a:solidFill>
                <a:latin typeface="Calibri" panose="020F0502020204030204" pitchFamily="34" charset="0"/>
              </a:rPr>
              <a:t>Submit a New Survey </a:t>
            </a:r>
            <a:endParaRPr lang="en-US" sz="1800" b="0" i="0" u="none" strike="noStrike" baseline="0" dirty="0">
              <a:solidFill>
                <a:srgbClr val="000000"/>
              </a:solidFill>
              <a:latin typeface="Calibri" panose="020F0502020204030204" pitchFamily="34" charset="0"/>
            </a:endParaRPr>
          </a:p>
        </p:txBody>
      </p:sp>
      <p:pic>
        <p:nvPicPr>
          <p:cNvPr id="22" name="Audio 21">
            <a:hlinkClick r:id="" action="ppaction://media"/>
            <a:extLst>
              <a:ext uri="{FF2B5EF4-FFF2-40B4-BE49-F238E27FC236}">
                <a16:creationId xmlns:a16="http://schemas.microsoft.com/office/drawing/2014/main" id="{51FDAC53-025A-C8C3-01F9-5CDA382B972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27122331"/>
      </p:ext>
    </p:extLst>
  </p:cSld>
  <p:clrMapOvr>
    <a:masterClrMapping/>
  </p:clrMapOvr>
  <mc:AlternateContent xmlns:mc="http://schemas.openxmlformats.org/markup-compatibility/2006" xmlns:p14="http://schemas.microsoft.com/office/powerpoint/2010/main">
    <mc:Choice Requires="p14">
      <p:transition spd="slow" p14:dur="2000" advTm="26577"/>
    </mc:Choice>
    <mc:Fallback xmlns="">
      <p:transition spd="slow" advTm="26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05D2E-73C3-4CB0-84EC-99F32234102D}"/>
              </a:ext>
            </a:extLst>
          </p:cNvPr>
          <p:cNvSpPr>
            <a:spLocks noGrp="1"/>
          </p:cNvSpPr>
          <p:nvPr>
            <p:ph type="title"/>
          </p:nvPr>
        </p:nvSpPr>
        <p:spPr bwMode="white"/>
        <p:txBody>
          <a:bodyPr>
            <a:normAutofit fontScale="90000"/>
          </a:bodyPr>
          <a:lstStyle/>
          <a:p>
            <a:pPr algn="ctr"/>
            <a:br>
              <a:rPr lang="en-US" sz="3600" b="1"/>
            </a:br>
            <a:endParaRPr lang="en-US" sz="3600"/>
          </a:p>
        </p:txBody>
      </p:sp>
      <p:sp>
        <p:nvSpPr>
          <p:cNvPr id="12" name="Text Placeholder 4">
            <a:extLst>
              <a:ext uri="{FF2B5EF4-FFF2-40B4-BE49-F238E27FC236}">
                <a16:creationId xmlns:a16="http://schemas.microsoft.com/office/drawing/2014/main" id="{98956E6C-46EE-41A0-918D-97EC43E9822A}"/>
              </a:ext>
            </a:extLst>
          </p:cNvPr>
          <p:cNvSpPr txBox="1">
            <a:spLocks/>
          </p:cNvSpPr>
          <p:nvPr/>
        </p:nvSpPr>
        <p:spPr bwMode="white">
          <a:xfrm>
            <a:off x="7778496" y="6194251"/>
            <a:ext cx="2392744" cy="563169"/>
          </a:xfrm>
          <a:prstGeom prst="rect">
            <a:avLst/>
          </a:prstGeom>
        </p:spPr>
        <p:txBody>
          <a:bodyPr/>
          <a:lstStyle>
            <a:lvl1pPr marL="0" indent="0" algn="r" defTabSz="914400" rtl="0" eaLnBrk="1" latinLnBrk="0" hangingPunct="1">
              <a:lnSpc>
                <a:spcPct val="90000"/>
              </a:lnSpc>
              <a:spcBef>
                <a:spcPts val="0"/>
              </a:spcBef>
              <a:buFont typeface="Arial" panose="020B0604020202020204" pitchFamily="34" charset="0"/>
              <a:buNone/>
              <a:defRPr sz="1200" i="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200"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3D43877-ED3B-47CD-917A-25E21253B638}"/>
              </a:ext>
            </a:extLst>
          </p:cNvPr>
          <p:cNvSpPr/>
          <p:nvPr/>
        </p:nvSpPr>
        <p:spPr>
          <a:xfrm>
            <a:off x="165100" y="3940426"/>
            <a:ext cx="10609385" cy="2031325"/>
          </a:xfrm>
          <a:prstGeom prst="rect">
            <a:avLst/>
          </a:prstGeom>
        </p:spPr>
        <p:txBody>
          <a:bodyPr wrap="square">
            <a:spAutoFit/>
          </a:bodyPr>
          <a:lstStyle/>
          <a:p>
            <a:pPr algn="l"/>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3. To open a detailed report for either the total involuntary discharges, the total discharges in violation, or the total # of no discharge surveys, click on the linked total count in the </a:t>
            </a:r>
            <a:r>
              <a:rPr lang="en-US" sz="1800" b="0" i="1" u="none" strike="noStrike" baseline="0" dirty="0">
                <a:solidFill>
                  <a:srgbClr val="000000"/>
                </a:solidFill>
                <a:latin typeface="Calibri" panose="020F0502020204030204" pitchFamily="34" charset="0"/>
              </a:rPr>
              <a:t>Dashboard </a:t>
            </a:r>
            <a:r>
              <a:rPr lang="en-US" sz="1800" b="0" i="0" u="none" strike="noStrike" baseline="0" dirty="0">
                <a:solidFill>
                  <a:srgbClr val="000000"/>
                </a:solidFill>
                <a:latin typeface="Calibri" panose="020F0502020204030204" pitchFamily="34" charset="0"/>
              </a:rPr>
              <a:t>summary region. To download the report or print the report as a PDF, use the </a:t>
            </a:r>
            <a:r>
              <a:rPr lang="en-US" sz="1800" b="0" i="1" u="none" strike="noStrike" baseline="0" dirty="0">
                <a:solidFill>
                  <a:srgbClr val="000000"/>
                </a:solidFill>
                <a:latin typeface="Calibri" panose="020F0502020204030204" pitchFamily="34" charset="0"/>
              </a:rPr>
              <a:t>Download </a:t>
            </a:r>
            <a:r>
              <a:rPr lang="en-US" sz="1800" b="0" i="0" u="none" strike="noStrike" baseline="0" dirty="0">
                <a:solidFill>
                  <a:srgbClr val="000000"/>
                </a:solidFill>
                <a:latin typeface="Calibri" panose="020F0502020204030204" pitchFamily="34" charset="0"/>
              </a:rPr>
              <a:t>option on the </a:t>
            </a:r>
            <a:r>
              <a:rPr lang="en-US" sz="1800" b="0" i="1" u="none" strike="noStrike" baseline="0" dirty="0">
                <a:solidFill>
                  <a:srgbClr val="000000"/>
                </a:solidFill>
                <a:latin typeface="Calibri" panose="020F0502020204030204" pitchFamily="34" charset="0"/>
              </a:rPr>
              <a:t>Actions </a:t>
            </a:r>
            <a:r>
              <a:rPr lang="en-US" sz="1800" b="0" i="0" u="none" strike="noStrike" baseline="0" dirty="0">
                <a:solidFill>
                  <a:srgbClr val="000000"/>
                </a:solidFill>
                <a:latin typeface="Calibri" panose="020F0502020204030204" pitchFamily="34" charset="0"/>
              </a:rPr>
              <a:t>dropdown menu after opening the desired report.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4. To return to the </a:t>
            </a:r>
            <a:r>
              <a:rPr lang="en-US" sz="1800" b="0" i="1" u="none" strike="noStrike" baseline="0" dirty="0">
                <a:solidFill>
                  <a:srgbClr val="000000"/>
                </a:solidFill>
                <a:latin typeface="Calibri" panose="020F0502020204030204" pitchFamily="34" charset="0"/>
              </a:rPr>
              <a:t>KOTA </a:t>
            </a:r>
            <a:r>
              <a:rPr lang="en-US" sz="1800" b="0" i="0" u="none" strike="noStrike" baseline="0" dirty="0">
                <a:solidFill>
                  <a:srgbClr val="000000"/>
                </a:solidFill>
                <a:latin typeface="Calibri" panose="020F0502020204030204" pitchFamily="34" charset="0"/>
              </a:rPr>
              <a:t>application, click on the </a:t>
            </a:r>
            <a:r>
              <a:rPr lang="en-US" sz="1800" b="0" i="1" u="none" strike="noStrike" baseline="0" dirty="0">
                <a:solidFill>
                  <a:srgbClr val="000000"/>
                </a:solidFill>
                <a:latin typeface="Calibri" panose="020F0502020204030204" pitchFamily="34" charset="0"/>
              </a:rPr>
              <a:t>Return to KOTA </a:t>
            </a:r>
            <a:r>
              <a:rPr lang="en-US" sz="1800" b="0" i="0" u="none" strike="noStrike" baseline="0" dirty="0">
                <a:solidFill>
                  <a:srgbClr val="000000"/>
                </a:solidFill>
                <a:latin typeface="Calibri" panose="020F0502020204030204" pitchFamily="34" charset="0"/>
              </a:rPr>
              <a:t>menu item at the top of the page. </a:t>
            </a:r>
          </a:p>
        </p:txBody>
      </p:sp>
      <p:sp>
        <p:nvSpPr>
          <p:cNvPr id="6" name="Text Placeholder 4">
            <a:extLst>
              <a:ext uri="{FF2B5EF4-FFF2-40B4-BE49-F238E27FC236}">
                <a16:creationId xmlns:a16="http://schemas.microsoft.com/office/drawing/2014/main" id="{37F2B05A-B351-401E-A335-30CAB1D37BC2}"/>
              </a:ext>
            </a:extLst>
          </p:cNvPr>
          <p:cNvSpPr txBox="1">
            <a:spLocks/>
          </p:cNvSpPr>
          <p:nvPr/>
        </p:nvSpPr>
        <p:spPr bwMode="white">
          <a:xfrm>
            <a:off x="9128728" y="6207680"/>
            <a:ext cx="2392744" cy="563169"/>
          </a:xfrm>
          <a:prstGeom prst="rect">
            <a:avLst/>
          </a:prstGeom>
        </p:spPr>
        <p:txBody>
          <a:bodyPr/>
          <a:lstStyle>
            <a:lvl1pPr marL="0" indent="0" algn="r" defTabSz="914400" rtl="0" eaLnBrk="1" latinLnBrk="0" hangingPunct="1">
              <a:lnSpc>
                <a:spcPct val="90000"/>
              </a:lnSpc>
              <a:spcBef>
                <a:spcPts val="0"/>
              </a:spcBef>
              <a:buFont typeface="Arial" panose="020B0604020202020204" pitchFamily="34" charset="0"/>
              <a:buNone/>
              <a:defRPr sz="1200" i="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200"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023DFAD-5AD0-4155-9DF1-214EBA76C85F}"/>
              </a:ext>
            </a:extLst>
          </p:cNvPr>
          <p:cNvSpPr>
            <a:spLocks noGrp="1"/>
          </p:cNvSpPr>
          <p:nvPr>
            <p:ph type="sldNum" sz="quarter" idx="12"/>
          </p:nvPr>
        </p:nvSpPr>
        <p:spPr>
          <a:xfrm>
            <a:off x="8534400" y="62298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A031036-EC6C-4BAE-B118-D8B183F01E3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727C632-5E20-6B3E-317A-CCB7DFE3CD0E}"/>
              </a:ext>
            </a:extLst>
          </p:cNvPr>
          <p:cNvSpPr txBox="1"/>
          <p:nvPr/>
        </p:nvSpPr>
        <p:spPr>
          <a:xfrm>
            <a:off x="2523788" y="173637"/>
            <a:ext cx="5530681" cy="584775"/>
          </a:xfrm>
          <a:prstGeom prst="rect">
            <a:avLst/>
          </a:prstGeom>
          <a:noFill/>
        </p:spPr>
        <p:txBody>
          <a:bodyPr wrap="none" rtlCol="0">
            <a:spAutoFit/>
          </a:bodyPr>
          <a:lstStyle/>
          <a:p>
            <a:pPr algn="ctr"/>
            <a:r>
              <a:rPr lang="en-US" sz="3200" dirty="0">
                <a:solidFill>
                  <a:schemeClr val="bg1"/>
                </a:solidFill>
              </a:rPr>
              <a:t>Involuntary Discharge Reporting</a:t>
            </a:r>
          </a:p>
        </p:txBody>
      </p:sp>
      <p:sp>
        <p:nvSpPr>
          <p:cNvPr id="10" name="TextBox 9">
            <a:extLst>
              <a:ext uri="{FF2B5EF4-FFF2-40B4-BE49-F238E27FC236}">
                <a16:creationId xmlns:a16="http://schemas.microsoft.com/office/drawing/2014/main" id="{91598CC3-2AD4-D002-B3B0-6E540ED41F69}"/>
              </a:ext>
            </a:extLst>
          </p:cNvPr>
          <p:cNvSpPr txBox="1"/>
          <p:nvPr/>
        </p:nvSpPr>
        <p:spPr>
          <a:xfrm>
            <a:off x="6133563" y="701583"/>
            <a:ext cx="5212966" cy="461665"/>
          </a:xfrm>
          <a:prstGeom prst="rect">
            <a:avLst/>
          </a:prstGeom>
          <a:noFill/>
        </p:spPr>
        <p:txBody>
          <a:bodyPr wrap="none" rtlCol="0">
            <a:spAutoFit/>
          </a:bodyPr>
          <a:lstStyle/>
          <a:p>
            <a:r>
              <a:rPr lang="en-US" sz="2400" b="1" dirty="0">
                <a:solidFill>
                  <a:schemeClr val="bg1"/>
                </a:solidFill>
              </a:rPr>
              <a:t>As authorized by: </a:t>
            </a:r>
            <a:r>
              <a:rPr lang="en-US" sz="2400" b="1" dirty="0">
                <a:solidFill>
                  <a:schemeClr val="accent1">
                    <a:lumMod val="40000"/>
                    <a:lumOff val="60000"/>
                  </a:schemeClr>
                </a:solidFill>
                <a:hlinkClick r:id="rId5">
                  <a:extLst>
                    <a:ext uri="{A12FA001-AC4F-418D-AE19-62706E023703}">
                      <ahyp:hlinkClr xmlns:ahyp="http://schemas.microsoft.com/office/drawing/2018/hyperlinkcolor" val="tx"/>
                    </a:ext>
                  </a:extLst>
                </a:hlinkClick>
              </a:rPr>
              <a:t>Kansas Senate Bill 28</a:t>
            </a:r>
            <a:endParaRPr lang="en-US" sz="2400" b="1" dirty="0">
              <a:solidFill>
                <a:schemeClr val="accent1">
                  <a:lumMod val="40000"/>
                  <a:lumOff val="60000"/>
                </a:schemeClr>
              </a:solidFill>
            </a:endParaRPr>
          </a:p>
        </p:txBody>
      </p:sp>
      <p:sp>
        <p:nvSpPr>
          <p:cNvPr id="5" name="TextBox 4">
            <a:extLst>
              <a:ext uri="{FF2B5EF4-FFF2-40B4-BE49-F238E27FC236}">
                <a16:creationId xmlns:a16="http://schemas.microsoft.com/office/drawing/2014/main" id="{89A7B972-A2B7-3B8C-B307-8AEBA88E3771}"/>
              </a:ext>
            </a:extLst>
          </p:cNvPr>
          <p:cNvSpPr txBox="1"/>
          <p:nvPr/>
        </p:nvSpPr>
        <p:spPr>
          <a:xfrm>
            <a:off x="165100" y="1163248"/>
            <a:ext cx="12026900" cy="3139321"/>
          </a:xfrm>
          <a:prstGeom prst="rect">
            <a:avLst/>
          </a:prstGeom>
          <a:noFill/>
        </p:spPr>
        <p:txBody>
          <a:bodyPr wrap="square">
            <a:spAutoFit/>
          </a:bodyPr>
          <a:lstStyle/>
          <a:p>
            <a:pPr algn="l"/>
            <a:endParaRPr lang="en-US" sz="1800" b="0" i="0" u="none" strike="noStrike" baseline="0" dirty="0">
              <a:solidFill>
                <a:srgbClr val="000000"/>
              </a:solidFill>
              <a:latin typeface="Calibri" panose="020F0502020204030204" pitchFamily="34" charset="0"/>
            </a:endParaRPr>
          </a:p>
          <a:p>
            <a:pPr marL="342900" indent="-342900">
              <a:buAutoNum type="arabicPeriod"/>
            </a:pPr>
            <a:r>
              <a:rPr lang="en-US" sz="1800" b="0" i="0" u="none" strike="noStrike" baseline="0" dirty="0">
                <a:solidFill>
                  <a:srgbClr val="000000"/>
                </a:solidFill>
                <a:latin typeface="Calibri" panose="020F0502020204030204" pitchFamily="34" charset="0"/>
              </a:rPr>
              <a:t>While in the </a:t>
            </a:r>
            <a:r>
              <a:rPr lang="en-US" sz="1800" b="0" i="1" u="none" strike="noStrike" baseline="0" dirty="0">
                <a:solidFill>
                  <a:srgbClr val="000000"/>
                </a:solidFill>
                <a:latin typeface="Calibri" panose="020F0502020204030204" pitchFamily="34" charset="0"/>
              </a:rPr>
              <a:t>ACH IDS </a:t>
            </a:r>
            <a:r>
              <a:rPr lang="en-US" sz="1800" b="0" i="0" u="none" strike="noStrike" baseline="0" dirty="0">
                <a:solidFill>
                  <a:srgbClr val="000000"/>
                </a:solidFill>
                <a:latin typeface="Calibri" panose="020F0502020204030204" pitchFamily="34" charset="0"/>
              </a:rPr>
              <a:t>application, click on the </a:t>
            </a:r>
            <a:r>
              <a:rPr lang="en-US" sz="1800" b="0" i="1" u="none" strike="noStrike" baseline="0" dirty="0">
                <a:solidFill>
                  <a:srgbClr val="000000"/>
                </a:solidFill>
                <a:latin typeface="Calibri" panose="020F0502020204030204" pitchFamily="34" charset="0"/>
              </a:rPr>
              <a:t>Dashboard </a:t>
            </a:r>
            <a:r>
              <a:rPr lang="en-US" sz="1800" b="0" i="0" u="none" strike="noStrike" baseline="0" dirty="0">
                <a:solidFill>
                  <a:srgbClr val="000000"/>
                </a:solidFill>
                <a:latin typeface="Calibri" panose="020F0502020204030204" pitchFamily="34" charset="0"/>
              </a:rPr>
              <a:t>menu item at the top of the page or click on the </a:t>
            </a:r>
            <a:r>
              <a:rPr lang="en-US" sz="1800" b="0" i="1" u="none" strike="noStrike" baseline="0" dirty="0">
                <a:solidFill>
                  <a:srgbClr val="000000"/>
                </a:solidFill>
                <a:latin typeface="Calibri" panose="020F0502020204030204" pitchFamily="34" charset="0"/>
              </a:rPr>
              <a:t>Dashboard </a:t>
            </a:r>
            <a:r>
              <a:rPr lang="en-US" sz="1800" b="0" i="0" u="none" strike="noStrike" baseline="0" dirty="0">
                <a:solidFill>
                  <a:srgbClr val="000000"/>
                </a:solidFill>
                <a:latin typeface="Calibri" panose="020F0502020204030204" pitchFamily="34" charset="0"/>
              </a:rPr>
              <a:t>block on the </a:t>
            </a:r>
            <a:r>
              <a:rPr lang="en-US" sz="1800" b="0" i="1" u="none" strike="noStrike" baseline="0" dirty="0">
                <a:solidFill>
                  <a:srgbClr val="000000"/>
                </a:solidFill>
                <a:latin typeface="Calibri" panose="020F0502020204030204" pitchFamily="34" charset="0"/>
              </a:rPr>
              <a:t>ACH IDS </a:t>
            </a:r>
            <a:r>
              <a:rPr lang="en-US" sz="1800" b="0" i="0" u="none" strike="noStrike" baseline="0" dirty="0">
                <a:solidFill>
                  <a:srgbClr val="000000"/>
                </a:solidFill>
                <a:latin typeface="Calibri" panose="020F0502020204030204" pitchFamily="34" charset="0"/>
              </a:rPr>
              <a:t>Home page. </a:t>
            </a:r>
          </a:p>
          <a:p>
            <a:pPr marL="342900" indent="-342900">
              <a:buAutoNum type="arabicPeriod"/>
            </a:pPr>
            <a:endParaRPr lang="en-US" sz="1800" b="0" i="0" u="none" strike="noStrike" baseline="0"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2. </a:t>
            </a:r>
            <a:r>
              <a:rPr lang="en-US" b="0" i="0" u="none" strike="noStrike" baseline="0" dirty="0">
                <a:solidFill>
                  <a:srgbClr val="000000"/>
                </a:solidFill>
                <a:latin typeface="Calibri" panose="020F0502020204030204" pitchFamily="34" charset="0"/>
              </a:rPr>
              <a:t>When the </a:t>
            </a:r>
            <a:r>
              <a:rPr lang="en-US" b="0" i="1" u="none" strike="noStrike" baseline="0" dirty="0">
                <a:solidFill>
                  <a:srgbClr val="000000"/>
                </a:solidFill>
                <a:latin typeface="Calibri" panose="020F0502020204030204" pitchFamily="34" charset="0"/>
              </a:rPr>
              <a:t>Dashboard </a:t>
            </a:r>
            <a:r>
              <a:rPr lang="en-US" b="0" i="0" u="none" strike="noStrike" baseline="0" dirty="0">
                <a:solidFill>
                  <a:srgbClr val="000000"/>
                </a:solidFill>
                <a:latin typeface="Calibri" panose="020F0502020204030204" pitchFamily="34" charset="0"/>
              </a:rPr>
              <a:t>page opens, you will notice that the </a:t>
            </a:r>
            <a:r>
              <a:rPr lang="en-US" b="0" i="1" u="none" strike="noStrike" baseline="0" dirty="0">
                <a:solidFill>
                  <a:srgbClr val="000000"/>
                </a:solidFill>
                <a:latin typeface="Calibri" panose="020F0502020204030204" pitchFamily="34" charset="0"/>
              </a:rPr>
              <a:t>Time Frame </a:t>
            </a:r>
            <a:r>
              <a:rPr lang="en-US" b="0" i="0" u="none" strike="noStrike" baseline="0" dirty="0">
                <a:solidFill>
                  <a:srgbClr val="000000"/>
                </a:solidFill>
                <a:latin typeface="Calibri" panose="020F0502020204030204" pitchFamily="34" charset="0"/>
              </a:rPr>
              <a:t>setting defaults to the </a:t>
            </a:r>
            <a:r>
              <a:rPr lang="en-US" b="0" i="1" u="none" strike="noStrike" baseline="0" dirty="0">
                <a:solidFill>
                  <a:srgbClr val="000000"/>
                </a:solidFill>
                <a:latin typeface="Calibri" panose="020F0502020204030204" pitchFamily="34" charset="0"/>
              </a:rPr>
              <a:t>Current YTD </a:t>
            </a:r>
            <a:r>
              <a:rPr lang="en-US" b="0" i="0" u="none" strike="noStrike" baseline="0" dirty="0">
                <a:solidFill>
                  <a:srgbClr val="000000"/>
                </a:solidFill>
                <a:latin typeface="Calibri" panose="020F0502020204030204" pitchFamily="34" charset="0"/>
              </a:rPr>
              <a:t>option. To change the </a:t>
            </a:r>
            <a:r>
              <a:rPr lang="en-US" b="0" i="1" u="none" strike="noStrike" baseline="0" dirty="0">
                <a:solidFill>
                  <a:srgbClr val="000000"/>
                </a:solidFill>
                <a:latin typeface="Calibri" panose="020F0502020204030204" pitchFamily="34" charset="0"/>
              </a:rPr>
              <a:t>Time Frame </a:t>
            </a:r>
            <a:r>
              <a:rPr lang="en-US" b="0" i="0" u="none" strike="noStrike" baseline="0" dirty="0">
                <a:solidFill>
                  <a:srgbClr val="000000"/>
                </a:solidFill>
                <a:latin typeface="Calibri" panose="020F0502020204030204" pitchFamily="34" charset="0"/>
              </a:rPr>
              <a:t>option, click one of the other available options and set any other sub-options that may appear depending on the </a:t>
            </a:r>
            <a:r>
              <a:rPr lang="en-US" b="0" i="1" u="none" strike="noStrike" baseline="0" dirty="0">
                <a:solidFill>
                  <a:srgbClr val="000000"/>
                </a:solidFill>
                <a:latin typeface="Calibri" panose="020F0502020204030204" pitchFamily="34" charset="0"/>
              </a:rPr>
              <a:t>Time Frame </a:t>
            </a:r>
            <a:r>
              <a:rPr lang="en-US" b="0" i="0" u="none" strike="noStrike" baseline="0" dirty="0">
                <a:solidFill>
                  <a:srgbClr val="000000"/>
                </a:solidFill>
                <a:latin typeface="Calibri" panose="020F0502020204030204" pitchFamily="34" charset="0"/>
              </a:rPr>
              <a:t>option you select. The </a:t>
            </a:r>
            <a:r>
              <a:rPr lang="en-US" b="0" i="1" u="none" strike="noStrike" baseline="0" dirty="0">
                <a:solidFill>
                  <a:srgbClr val="000000"/>
                </a:solidFill>
                <a:latin typeface="Calibri" panose="020F0502020204030204" pitchFamily="34" charset="0"/>
              </a:rPr>
              <a:t>Dashboard </a:t>
            </a:r>
            <a:r>
              <a:rPr lang="en-US" b="0" i="0" u="none" strike="noStrike" baseline="0" dirty="0">
                <a:solidFill>
                  <a:srgbClr val="000000"/>
                </a:solidFill>
                <a:latin typeface="Calibri" panose="020F0502020204030204" pitchFamily="34" charset="0"/>
              </a:rPr>
              <a:t>will show a count of the total involuntary discharges, the total # of discharges in violation of the 60-day reporting requirement, the total # of no discharge surveys, and the total number of months with no surveys submitted for your organization for the selected </a:t>
            </a:r>
            <a:r>
              <a:rPr lang="en-US" b="0" i="1" u="none" strike="noStrike" baseline="0" dirty="0">
                <a:solidFill>
                  <a:srgbClr val="000000"/>
                </a:solidFill>
                <a:latin typeface="Calibri" panose="020F0502020204030204" pitchFamily="34" charset="0"/>
              </a:rPr>
              <a:t>Time Frame</a:t>
            </a:r>
            <a:r>
              <a:rPr lang="en-US" b="0" i="0" u="none" strike="noStrike" baseline="0" dirty="0">
                <a:solidFill>
                  <a:srgbClr val="000000"/>
                </a:solidFill>
                <a:latin typeface="Calibri" panose="020F0502020204030204" pitchFamily="34" charset="0"/>
              </a:rPr>
              <a:t>. Additionally, the </a:t>
            </a:r>
            <a:r>
              <a:rPr lang="en-US" b="0" i="1" u="none" strike="noStrike" baseline="0" dirty="0">
                <a:solidFill>
                  <a:srgbClr val="000000"/>
                </a:solidFill>
                <a:latin typeface="Calibri" panose="020F0502020204030204" pitchFamily="34" charset="0"/>
              </a:rPr>
              <a:t>Dashboard </a:t>
            </a:r>
            <a:r>
              <a:rPr lang="en-US" b="0" i="0" u="none" strike="noStrike" baseline="0" dirty="0">
                <a:solidFill>
                  <a:srgbClr val="000000"/>
                </a:solidFill>
                <a:latin typeface="Calibri" panose="020F0502020204030204" pitchFamily="34" charset="0"/>
              </a:rPr>
              <a:t>includes a bar chart showing the </a:t>
            </a:r>
            <a:r>
              <a:rPr lang="en-US" b="0" i="0" u="none" strike="noStrike" baseline="0" dirty="0">
                <a:solidFill>
                  <a:srgbClr val="252525"/>
                </a:solidFill>
                <a:latin typeface="Segoe UI" panose="020B0502040204020203" pitchFamily="34" charset="0"/>
              </a:rPr>
              <a:t>total number of involuntary discharges reported by your facility per month for the previous year. An example </a:t>
            </a:r>
            <a:r>
              <a:rPr lang="en-US" b="0" i="1" u="none" strike="noStrike" baseline="0" dirty="0">
                <a:solidFill>
                  <a:srgbClr val="252525"/>
                </a:solidFill>
                <a:latin typeface="Segoe UI" panose="020B0502040204020203" pitchFamily="34" charset="0"/>
              </a:rPr>
              <a:t>Dashboard </a:t>
            </a:r>
            <a:r>
              <a:rPr lang="en-US" b="0" i="0" u="none" strike="noStrike" baseline="0" dirty="0">
                <a:solidFill>
                  <a:srgbClr val="252525"/>
                </a:solidFill>
                <a:latin typeface="Segoe UI" panose="020B0502040204020203" pitchFamily="34" charset="0"/>
              </a:rPr>
              <a:t>page is </a:t>
            </a:r>
            <a:r>
              <a:rPr lang="en-US" b="0" i="0" u="none" strike="noStrike" baseline="0" dirty="0">
                <a:solidFill>
                  <a:srgbClr val="000000"/>
                </a:solidFill>
                <a:latin typeface="Calibri" panose="020F0502020204030204" pitchFamily="34" charset="0"/>
              </a:rPr>
              <a:t>shown in the figure one the next slide. </a:t>
            </a:r>
            <a:endParaRPr lang="en-US" sz="1800" b="0" i="0" u="none" strike="noStrike" baseline="0" dirty="0">
              <a:solidFill>
                <a:srgbClr val="000000"/>
              </a:solidFill>
              <a:latin typeface="Calibri" panose="020F0502020204030204" pitchFamily="34" charset="0"/>
            </a:endParaRPr>
          </a:p>
        </p:txBody>
      </p:sp>
      <p:pic>
        <p:nvPicPr>
          <p:cNvPr id="20" name="Audio 19">
            <a:hlinkClick r:id="" action="ppaction://media"/>
            <a:extLst>
              <a:ext uri="{FF2B5EF4-FFF2-40B4-BE49-F238E27FC236}">
                <a16:creationId xmlns:a16="http://schemas.microsoft.com/office/drawing/2014/main" id="{1376F218-64FC-443D-A77F-004D30C6F58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71807546"/>
      </p:ext>
    </p:extLst>
  </p:cSld>
  <p:clrMapOvr>
    <a:masterClrMapping/>
  </p:clrMapOvr>
  <mc:AlternateContent xmlns:mc="http://schemas.openxmlformats.org/markup-compatibility/2006" xmlns:p14="http://schemas.microsoft.com/office/powerpoint/2010/main">
    <mc:Choice Requires="p14">
      <p:transition spd="slow" p14:dur="2000" advTm="129081"/>
    </mc:Choice>
    <mc:Fallback xmlns="">
      <p:transition spd="slow" advTm="129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05D2E-73C3-4CB0-84EC-99F32234102D}"/>
              </a:ext>
            </a:extLst>
          </p:cNvPr>
          <p:cNvSpPr>
            <a:spLocks noGrp="1"/>
          </p:cNvSpPr>
          <p:nvPr>
            <p:ph type="title"/>
          </p:nvPr>
        </p:nvSpPr>
        <p:spPr bwMode="white"/>
        <p:txBody>
          <a:bodyPr>
            <a:normAutofit fontScale="90000"/>
          </a:bodyPr>
          <a:lstStyle/>
          <a:p>
            <a:pPr algn="ctr"/>
            <a:br>
              <a:rPr lang="en-US" sz="3600" b="1"/>
            </a:br>
            <a:endParaRPr lang="en-US" sz="3600"/>
          </a:p>
        </p:txBody>
      </p:sp>
      <p:sp>
        <p:nvSpPr>
          <p:cNvPr id="12" name="Text Placeholder 4">
            <a:extLst>
              <a:ext uri="{FF2B5EF4-FFF2-40B4-BE49-F238E27FC236}">
                <a16:creationId xmlns:a16="http://schemas.microsoft.com/office/drawing/2014/main" id="{98956E6C-46EE-41A0-918D-97EC43E9822A}"/>
              </a:ext>
            </a:extLst>
          </p:cNvPr>
          <p:cNvSpPr txBox="1">
            <a:spLocks/>
          </p:cNvSpPr>
          <p:nvPr/>
        </p:nvSpPr>
        <p:spPr bwMode="white">
          <a:xfrm>
            <a:off x="7778496" y="6194251"/>
            <a:ext cx="2392744" cy="563169"/>
          </a:xfrm>
          <a:prstGeom prst="rect">
            <a:avLst/>
          </a:prstGeom>
        </p:spPr>
        <p:txBody>
          <a:bodyPr/>
          <a:lstStyle>
            <a:lvl1pPr marL="0" indent="0" algn="r" defTabSz="914400" rtl="0" eaLnBrk="1" latinLnBrk="0" hangingPunct="1">
              <a:lnSpc>
                <a:spcPct val="90000"/>
              </a:lnSpc>
              <a:spcBef>
                <a:spcPts val="0"/>
              </a:spcBef>
              <a:buFont typeface="Arial" panose="020B0604020202020204" pitchFamily="34" charset="0"/>
              <a:buNone/>
              <a:defRPr sz="1200" i="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200"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3D43877-ED3B-47CD-917A-25E21253B638}"/>
              </a:ext>
            </a:extLst>
          </p:cNvPr>
          <p:cNvSpPr/>
          <p:nvPr/>
        </p:nvSpPr>
        <p:spPr>
          <a:xfrm>
            <a:off x="791307" y="4461247"/>
            <a:ext cx="10609385"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3600" b="1" i="0" u="none" strike="noStrike" kern="0" cap="all" spc="0" normalizeH="0" baseline="0" noProof="0">
                <a:ln>
                  <a:noFill/>
                </a:ln>
                <a:solidFill>
                  <a:prstClr val="black"/>
                </a:solidFill>
                <a:effectLst/>
                <a:uLnTx/>
                <a:uFillTx/>
                <a:latin typeface="Bahnschrift"/>
                <a:ea typeface="+mn-ea"/>
                <a:cs typeface="Arial" panose="020B0604020202020204" pitchFamily="34" charset="0"/>
              </a:rPr>
            </a:b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 Placeholder 4">
            <a:extLst>
              <a:ext uri="{FF2B5EF4-FFF2-40B4-BE49-F238E27FC236}">
                <a16:creationId xmlns:a16="http://schemas.microsoft.com/office/drawing/2014/main" id="{37F2B05A-B351-401E-A335-30CAB1D37BC2}"/>
              </a:ext>
            </a:extLst>
          </p:cNvPr>
          <p:cNvSpPr txBox="1">
            <a:spLocks/>
          </p:cNvSpPr>
          <p:nvPr/>
        </p:nvSpPr>
        <p:spPr bwMode="white">
          <a:xfrm>
            <a:off x="9128728" y="6207680"/>
            <a:ext cx="2392744" cy="563169"/>
          </a:xfrm>
          <a:prstGeom prst="rect">
            <a:avLst/>
          </a:prstGeom>
        </p:spPr>
        <p:txBody>
          <a:bodyPr/>
          <a:lstStyle>
            <a:lvl1pPr marL="0" indent="0" algn="r" defTabSz="914400" rtl="0" eaLnBrk="1" latinLnBrk="0" hangingPunct="1">
              <a:lnSpc>
                <a:spcPct val="90000"/>
              </a:lnSpc>
              <a:spcBef>
                <a:spcPts val="0"/>
              </a:spcBef>
              <a:buFont typeface="Arial" panose="020B0604020202020204" pitchFamily="34" charset="0"/>
              <a:buNone/>
              <a:defRPr sz="1200" i="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200"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023DFAD-5AD0-4155-9DF1-214EBA76C85F}"/>
              </a:ext>
            </a:extLst>
          </p:cNvPr>
          <p:cNvSpPr>
            <a:spLocks noGrp="1"/>
          </p:cNvSpPr>
          <p:nvPr>
            <p:ph type="sldNum" sz="quarter" idx="12"/>
          </p:nvPr>
        </p:nvSpPr>
        <p:spPr>
          <a:xfrm>
            <a:off x="8534400" y="62298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A031036-EC6C-4BAE-B118-D8B183F01E3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727C632-5E20-6B3E-317A-CCB7DFE3CD0E}"/>
              </a:ext>
            </a:extLst>
          </p:cNvPr>
          <p:cNvSpPr txBox="1"/>
          <p:nvPr/>
        </p:nvSpPr>
        <p:spPr>
          <a:xfrm>
            <a:off x="2523788" y="173637"/>
            <a:ext cx="5530681" cy="584775"/>
          </a:xfrm>
          <a:prstGeom prst="rect">
            <a:avLst/>
          </a:prstGeom>
          <a:noFill/>
        </p:spPr>
        <p:txBody>
          <a:bodyPr wrap="none" rtlCol="0">
            <a:spAutoFit/>
          </a:bodyPr>
          <a:lstStyle/>
          <a:p>
            <a:pPr algn="ctr"/>
            <a:r>
              <a:rPr lang="en-US" sz="3200" dirty="0">
                <a:solidFill>
                  <a:schemeClr val="bg1"/>
                </a:solidFill>
              </a:rPr>
              <a:t>Involuntary Discharge Reporting</a:t>
            </a:r>
          </a:p>
        </p:txBody>
      </p:sp>
      <p:sp>
        <p:nvSpPr>
          <p:cNvPr id="10" name="TextBox 9">
            <a:extLst>
              <a:ext uri="{FF2B5EF4-FFF2-40B4-BE49-F238E27FC236}">
                <a16:creationId xmlns:a16="http://schemas.microsoft.com/office/drawing/2014/main" id="{91598CC3-2AD4-D002-B3B0-6E540ED41F69}"/>
              </a:ext>
            </a:extLst>
          </p:cNvPr>
          <p:cNvSpPr txBox="1"/>
          <p:nvPr/>
        </p:nvSpPr>
        <p:spPr>
          <a:xfrm>
            <a:off x="6133563" y="701583"/>
            <a:ext cx="5212966" cy="461665"/>
          </a:xfrm>
          <a:prstGeom prst="rect">
            <a:avLst/>
          </a:prstGeom>
          <a:noFill/>
        </p:spPr>
        <p:txBody>
          <a:bodyPr wrap="none" rtlCol="0">
            <a:spAutoFit/>
          </a:bodyPr>
          <a:lstStyle/>
          <a:p>
            <a:r>
              <a:rPr lang="en-US" sz="2400" b="1" dirty="0">
                <a:solidFill>
                  <a:schemeClr val="bg1"/>
                </a:solidFill>
              </a:rPr>
              <a:t>As authorized by: </a:t>
            </a:r>
            <a:r>
              <a:rPr lang="en-US" sz="2400" b="1" dirty="0">
                <a:solidFill>
                  <a:schemeClr val="accent1">
                    <a:lumMod val="40000"/>
                    <a:lumOff val="60000"/>
                  </a:schemeClr>
                </a:solidFill>
                <a:hlinkClick r:id="rId5">
                  <a:extLst>
                    <a:ext uri="{A12FA001-AC4F-418D-AE19-62706E023703}">
                      <ahyp:hlinkClr xmlns:ahyp="http://schemas.microsoft.com/office/drawing/2018/hyperlinkcolor" val="tx"/>
                    </a:ext>
                  </a:extLst>
                </a:hlinkClick>
              </a:rPr>
              <a:t>Kansas Senate Bill 28</a:t>
            </a:r>
            <a:endParaRPr lang="en-US" sz="2400" b="1" dirty="0">
              <a:solidFill>
                <a:schemeClr val="accent1">
                  <a:lumMod val="40000"/>
                  <a:lumOff val="60000"/>
                </a:schemeClr>
              </a:solidFill>
            </a:endParaRPr>
          </a:p>
        </p:txBody>
      </p:sp>
      <p:pic>
        <p:nvPicPr>
          <p:cNvPr id="5" name="Picture 4">
            <a:extLst>
              <a:ext uri="{FF2B5EF4-FFF2-40B4-BE49-F238E27FC236}">
                <a16:creationId xmlns:a16="http://schemas.microsoft.com/office/drawing/2014/main" id="{B8B76357-2B58-7C4D-73CD-FD8A89324CFF}"/>
              </a:ext>
            </a:extLst>
          </p:cNvPr>
          <p:cNvPicPr>
            <a:picLocks noChangeAspect="1"/>
          </p:cNvPicPr>
          <p:nvPr/>
        </p:nvPicPr>
        <p:blipFill>
          <a:blip r:embed="rId6"/>
          <a:stretch>
            <a:fillRect/>
          </a:stretch>
        </p:blipFill>
        <p:spPr>
          <a:xfrm>
            <a:off x="2762491" y="2005641"/>
            <a:ext cx="6667018" cy="2846717"/>
          </a:xfrm>
          <a:prstGeom prst="rect">
            <a:avLst/>
          </a:prstGeom>
        </p:spPr>
      </p:pic>
      <p:pic>
        <p:nvPicPr>
          <p:cNvPr id="13" name="Audio 12">
            <a:hlinkClick r:id="" action="ppaction://media"/>
            <a:extLst>
              <a:ext uri="{FF2B5EF4-FFF2-40B4-BE49-F238E27FC236}">
                <a16:creationId xmlns:a16="http://schemas.microsoft.com/office/drawing/2014/main" id="{0A5FBAF8-8073-9A35-F5EE-DBD51488DE4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55650782"/>
      </p:ext>
    </p:extLst>
  </p:cSld>
  <p:clrMapOvr>
    <a:masterClrMapping/>
  </p:clrMapOvr>
  <mc:AlternateContent xmlns:mc="http://schemas.openxmlformats.org/markup-compatibility/2006" xmlns:p14="http://schemas.microsoft.com/office/powerpoint/2010/main">
    <mc:Choice Requires="p14">
      <p:transition spd="slow" p14:dur="2000" advTm="19132"/>
    </mc:Choice>
    <mc:Fallback xmlns="">
      <p:transition spd="slow" advTm="19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05D2E-73C3-4CB0-84EC-99F32234102D}"/>
              </a:ext>
            </a:extLst>
          </p:cNvPr>
          <p:cNvSpPr>
            <a:spLocks noGrp="1"/>
          </p:cNvSpPr>
          <p:nvPr>
            <p:ph type="title"/>
          </p:nvPr>
        </p:nvSpPr>
        <p:spPr bwMode="white"/>
        <p:txBody>
          <a:bodyPr>
            <a:normAutofit fontScale="90000"/>
          </a:bodyPr>
          <a:lstStyle/>
          <a:p>
            <a:pPr algn="ctr"/>
            <a:br>
              <a:rPr lang="en-US" sz="3600" b="1"/>
            </a:br>
            <a:endParaRPr lang="en-US" sz="3600"/>
          </a:p>
        </p:txBody>
      </p:sp>
      <p:sp>
        <p:nvSpPr>
          <p:cNvPr id="12" name="Text Placeholder 4">
            <a:extLst>
              <a:ext uri="{FF2B5EF4-FFF2-40B4-BE49-F238E27FC236}">
                <a16:creationId xmlns:a16="http://schemas.microsoft.com/office/drawing/2014/main" id="{98956E6C-46EE-41A0-918D-97EC43E9822A}"/>
              </a:ext>
            </a:extLst>
          </p:cNvPr>
          <p:cNvSpPr txBox="1">
            <a:spLocks/>
          </p:cNvSpPr>
          <p:nvPr/>
        </p:nvSpPr>
        <p:spPr bwMode="white">
          <a:xfrm>
            <a:off x="7778496" y="6194251"/>
            <a:ext cx="2392744" cy="563169"/>
          </a:xfrm>
          <a:prstGeom prst="rect">
            <a:avLst/>
          </a:prstGeom>
        </p:spPr>
        <p:txBody>
          <a:bodyPr/>
          <a:lstStyle>
            <a:lvl1pPr marL="0" indent="0" algn="r" defTabSz="914400" rtl="0" eaLnBrk="1" latinLnBrk="0" hangingPunct="1">
              <a:lnSpc>
                <a:spcPct val="90000"/>
              </a:lnSpc>
              <a:spcBef>
                <a:spcPts val="0"/>
              </a:spcBef>
              <a:buFont typeface="Arial" panose="020B0604020202020204" pitchFamily="34" charset="0"/>
              <a:buNone/>
              <a:defRPr sz="1200" i="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200"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3D43877-ED3B-47CD-917A-25E21253B638}"/>
              </a:ext>
            </a:extLst>
          </p:cNvPr>
          <p:cNvSpPr/>
          <p:nvPr/>
        </p:nvSpPr>
        <p:spPr>
          <a:xfrm>
            <a:off x="791307" y="4461247"/>
            <a:ext cx="10609385"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3600" b="1" i="0" u="none" strike="noStrike" kern="0" cap="all" spc="0" normalizeH="0" baseline="0" noProof="0">
                <a:ln>
                  <a:noFill/>
                </a:ln>
                <a:solidFill>
                  <a:prstClr val="black"/>
                </a:solidFill>
                <a:effectLst/>
                <a:uLnTx/>
                <a:uFillTx/>
                <a:latin typeface="Bahnschrift"/>
                <a:ea typeface="+mn-ea"/>
                <a:cs typeface="Arial" panose="020B0604020202020204" pitchFamily="34" charset="0"/>
              </a:rPr>
            </a:b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 Placeholder 4">
            <a:extLst>
              <a:ext uri="{FF2B5EF4-FFF2-40B4-BE49-F238E27FC236}">
                <a16:creationId xmlns:a16="http://schemas.microsoft.com/office/drawing/2014/main" id="{37F2B05A-B351-401E-A335-30CAB1D37BC2}"/>
              </a:ext>
            </a:extLst>
          </p:cNvPr>
          <p:cNvSpPr txBox="1">
            <a:spLocks/>
          </p:cNvSpPr>
          <p:nvPr/>
        </p:nvSpPr>
        <p:spPr bwMode="white">
          <a:xfrm>
            <a:off x="9128728" y="6207680"/>
            <a:ext cx="2392744" cy="563169"/>
          </a:xfrm>
          <a:prstGeom prst="rect">
            <a:avLst/>
          </a:prstGeom>
        </p:spPr>
        <p:txBody>
          <a:bodyPr/>
          <a:lstStyle>
            <a:lvl1pPr marL="0" indent="0" algn="r" defTabSz="914400" rtl="0" eaLnBrk="1" latinLnBrk="0" hangingPunct="1">
              <a:lnSpc>
                <a:spcPct val="90000"/>
              </a:lnSpc>
              <a:spcBef>
                <a:spcPts val="0"/>
              </a:spcBef>
              <a:buFont typeface="Arial" panose="020B0604020202020204" pitchFamily="34" charset="0"/>
              <a:buNone/>
              <a:defRPr sz="1200" i="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200"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023DFAD-5AD0-4155-9DF1-214EBA76C85F}"/>
              </a:ext>
            </a:extLst>
          </p:cNvPr>
          <p:cNvSpPr>
            <a:spLocks noGrp="1"/>
          </p:cNvSpPr>
          <p:nvPr>
            <p:ph type="sldNum" sz="quarter" idx="12"/>
          </p:nvPr>
        </p:nvSpPr>
        <p:spPr>
          <a:xfrm>
            <a:off x="8534400" y="62298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A031036-EC6C-4BAE-B118-D8B183F01E3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727C632-5E20-6B3E-317A-CCB7DFE3CD0E}"/>
              </a:ext>
            </a:extLst>
          </p:cNvPr>
          <p:cNvSpPr txBox="1"/>
          <p:nvPr/>
        </p:nvSpPr>
        <p:spPr>
          <a:xfrm>
            <a:off x="2523788" y="173637"/>
            <a:ext cx="5530681" cy="584775"/>
          </a:xfrm>
          <a:prstGeom prst="rect">
            <a:avLst/>
          </a:prstGeom>
          <a:noFill/>
        </p:spPr>
        <p:txBody>
          <a:bodyPr wrap="none" rtlCol="0">
            <a:spAutoFit/>
          </a:bodyPr>
          <a:lstStyle/>
          <a:p>
            <a:pPr algn="ctr"/>
            <a:r>
              <a:rPr lang="en-US" sz="3200" dirty="0">
                <a:solidFill>
                  <a:schemeClr val="bg1"/>
                </a:solidFill>
              </a:rPr>
              <a:t>Involuntary Discharge Reporting</a:t>
            </a:r>
          </a:p>
        </p:txBody>
      </p:sp>
      <p:sp>
        <p:nvSpPr>
          <p:cNvPr id="10" name="TextBox 9">
            <a:extLst>
              <a:ext uri="{FF2B5EF4-FFF2-40B4-BE49-F238E27FC236}">
                <a16:creationId xmlns:a16="http://schemas.microsoft.com/office/drawing/2014/main" id="{91598CC3-2AD4-D002-B3B0-6E540ED41F69}"/>
              </a:ext>
            </a:extLst>
          </p:cNvPr>
          <p:cNvSpPr txBox="1"/>
          <p:nvPr/>
        </p:nvSpPr>
        <p:spPr>
          <a:xfrm>
            <a:off x="6133563" y="701583"/>
            <a:ext cx="5212966" cy="461665"/>
          </a:xfrm>
          <a:prstGeom prst="rect">
            <a:avLst/>
          </a:prstGeom>
          <a:noFill/>
        </p:spPr>
        <p:txBody>
          <a:bodyPr wrap="none" rtlCol="0">
            <a:spAutoFit/>
          </a:bodyPr>
          <a:lstStyle/>
          <a:p>
            <a:r>
              <a:rPr lang="en-US" sz="2400" b="1" dirty="0">
                <a:solidFill>
                  <a:schemeClr val="bg1"/>
                </a:solidFill>
              </a:rPr>
              <a:t>As authorized by: </a:t>
            </a:r>
            <a:r>
              <a:rPr lang="en-US" sz="2400" b="1" dirty="0">
                <a:solidFill>
                  <a:schemeClr val="accent1">
                    <a:lumMod val="40000"/>
                    <a:lumOff val="60000"/>
                  </a:schemeClr>
                </a:solidFill>
                <a:hlinkClick r:id="rId5">
                  <a:extLst>
                    <a:ext uri="{A12FA001-AC4F-418D-AE19-62706E023703}">
                      <ahyp:hlinkClr xmlns:ahyp="http://schemas.microsoft.com/office/drawing/2018/hyperlinkcolor" val="tx"/>
                    </a:ext>
                  </a:extLst>
                </a:hlinkClick>
              </a:rPr>
              <a:t>Kansas Senate Bill 28</a:t>
            </a:r>
            <a:endParaRPr lang="en-US" sz="2400" b="1" dirty="0">
              <a:solidFill>
                <a:schemeClr val="accent1">
                  <a:lumMod val="40000"/>
                  <a:lumOff val="60000"/>
                </a:schemeClr>
              </a:solidFill>
            </a:endParaRPr>
          </a:p>
        </p:txBody>
      </p:sp>
      <p:sp>
        <p:nvSpPr>
          <p:cNvPr id="5" name="TextBox 4">
            <a:extLst>
              <a:ext uri="{FF2B5EF4-FFF2-40B4-BE49-F238E27FC236}">
                <a16:creationId xmlns:a16="http://schemas.microsoft.com/office/drawing/2014/main" id="{50185C7F-BC32-501F-BA28-D59708D2236C}"/>
              </a:ext>
            </a:extLst>
          </p:cNvPr>
          <p:cNvSpPr txBox="1"/>
          <p:nvPr/>
        </p:nvSpPr>
        <p:spPr>
          <a:xfrm>
            <a:off x="551529" y="2622481"/>
            <a:ext cx="10795000" cy="2585323"/>
          </a:xfrm>
          <a:prstGeom prst="rect">
            <a:avLst/>
          </a:prstGeom>
          <a:noFill/>
        </p:spPr>
        <p:txBody>
          <a:bodyPr wrap="square">
            <a:spAutoFit/>
          </a:bodyPr>
          <a:lstStyle/>
          <a:p>
            <a:pPr algn="l"/>
            <a:endParaRPr lang="en-US" sz="1800" b="0" i="0" u="none" strike="noStrike" baseline="0" dirty="0">
              <a:solidFill>
                <a:srgbClr val="000000"/>
              </a:solidFill>
              <a:latin typeface="Calibri" panose="020F0502020204030204" pitchFamily="34" charset="0"/>
            </a:endParaRPr>
          </a:p>
          <a:p>
            <a:pPr marL="342900" indent="-342900">
              <a:buAutoNum type="arabicPeriod"/>
            </a:pPr>
            <a:r>
              <a:rPr lang="en-US" sz="1800" b="0" i="0" u="none" strike="noStrike" baseline="0" dirty="0">
                <a:solidFill>
                  <a:srgbClr val="000000"/>
                </a:solidFill>
                <a:latin typeface="Calibri" panose="020F0502020204030204" pitchFamily="34" charset="0"/>
              </a:rPr>
              <a:t>Follow the directions in the </a:t>
            </a:r>
            <a:r>
              <a:rPr lang="en-US" sz="1800" b="0" i="1" u="none" strike="noStrike" baseline="0" dirty="0">
                <a:solidFill>
                  <a:srgbClr val="000000"/>
                </a:solidFill>
                <a:latin typeface="Calibri" panose="020F0502020204030204" pitchFamily="34" charset="0"/>
              </a:rPr>
              <a:t>Viewing Previously Submitted Surveys </a:t>
            </a:r>
            <a:r>
              <a:rPr lang="en-US" sz="1800" b="0" i="0" u="none" strike="noStrike" baseline="0" dirty="0">
                <a:solidFill>
                  <a:srgbClr val="000000"/>
                </a:solidFill>
                <a:latin typeface="Calibri" panose="020F0502020204030204" pitchFamily="34" charset="0"/>
              </a:rPr>
              <a:t>section above to open the appropriate report to delete either a previously submitted involuntary discharge survey or a report of no involuntary discharges for a specific month. </a:t>
            </a:r>
          </a:p>
          <a:p>
            <a:endParaRPr lang="en-US" sz="1800" b="0" i="0" u="none" strike="noStrike" baseline="0"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2. A</a:t>
            </a:r>
            <a:r>
              <a:rPr lang="en-US" sz="1800" b="0" i="0" u="none" strike="noStrike" baseline="0" dirty="0">
                <a:solidFill>
                  <a:srgbClr val="000000"/>
                </a:solidFill>
                <a:latin typeface="Calibri" panose="020F0502020204030204" pitchFamily="34" charset="0"/>
              </a:rPr>
              <a:t>fter you have opened the desired report, locate the previous survey that you want to delete in the report and click on the “trash can” icon in the </a:t>
            </a:r>
            <a:r>
              <a:rPr lang="en-US" sz="1800" b="0" i="1" u="none" strike="noStrike" baseline="0" dirty="0">
                <a:solidFill>
                  <a:srgbClr val="000000"/>
                </a:solidFill>
                <a:latin typeface="Calibri" panose="020F0502020204030204" pitchFamily="34" charset="0"/>
              </a:rPr>
              <a:t>Delete </a:t>
            </a:r>
            <a:r>
              <a:rPr lang="en-US" sz="1800" b="0" i="0" u="none" strike="noStrike" baseline="0" dirty="0">
                <a:solidFill>
                  <a:srgbClr val="000000"/>
                </a:solidFill>
                <a:latin typeface="Calibri" panose="020F0502020204030204" pitchFamily="34" charset="0"/>
              </a:rPr>
              <a:t>column.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3. To return to the </a:t>
            </a:r>
            <a:r>
              <a:rPr lang="en-US" sz="1800" b="0" i="1" u="none" strike="noStrike" baseline="0" dirty="0">
                <a:solidFill>
                  <a:srgbClr val="000000"/>
                </a:solidFill>
                <a:latin typeface="Calibri" panose="020F0502020204030204" pitchFamily="34" charset="0"/>
              </a:rPr>
              <a:t>KOTA </a:t>
            </a:r>
            <a:r>
              <a:rPr lang="en-US" sz="1800" b="0" i="0" u="none" strike="noStrike" baseline="0" dirty="0">
                <a:solidFill>
                  <a:srgbClr val="000000"/>
                </a:solidFill>
                <a:latin typeface="Calibri" panose="020F0502020204030204" pitchFamily="34" charset="0"/>
              </a:rPr>
              <a:t>application, click on the </a:t>
            </a:r>
            <a:r>
              <a:rPr lang="en-US" sz="1800" b="0" i="1" u="none" strike="noStrike" baseline="0" dirty="0">
                <a:solidFill>
                  <a:srgbClr val="000000"/>
                </a:solidFill>
                <a:latin typeface="Calibri" panose="020F0502020204030204" pitchFamily="34" charset="0"/>
              </a:rPr>
              <a:t>Return to KOTA </a:t>
            </a:r>
            <a:r>
              <a:rPr lang="en-US" sz="1800" b="0" i="0" u="none" strike="noStrike" baseline="0" dirty="0">
                <a:solidFill>
                  <a:srgbClr val="000000"/>
                </a:solidFill>
                <a:latin typeface="Calibri" panose="020F0502020204030204" pitchFamily="34" charset="0"/>
              </a:rPr>
              <a:t>menu item at the top of the page. </a:t>
            </a:r>
          </a:p>
        </p:txBody>
      </p:sp>
      <p:sp>
        <p:nvSpPr>
          <p:cNvPr id="11" name="TextBox 10">
            <a:extLst>
              <a:ext uri="{FF2B5EF4-FFF2-40B4-BE49-F238E27FC236}">
                <a16:creationId xmlns:a16="http://schemas.microsoft.com/office/drawing/2014/main" id="{F00C6CC1-003D-0F32-23D5-0D608960DCB3}"/>
              </a:ext>
            </a:extLst>
          </p:cNvPr>
          <p:cNvSpPr txBox="1"/>
          <p:nvPr/>
        </p:nvSpPr>
        <p:spPr>
          <a:xfrm>
            <a:off x="37563" y="1119346"/>
            <a:ext cx="6096000" cy="369332"/>
          </a:xfrm>
          <a:prstGeom prst="rect">
            <a:avLst/>
          </a:prstGeom>
          <a:noFill/>
        </p:spPr>
        <p:txBody>
          <a:bodyPr wrap="square">
            <a:spAutoFit/>
          </a:bodyPr>
          <a:lstStyle/>
          <a:p>
            <a:r>
              <a:rPr lang="en-US" sz="1800" b="1" i="0" u="none" strike="noStrike" baseline="0" dirty="0">
                <a:solidFill>
                  <a:srgbClr val="000000"/>
                </a:solidFill>
                <a:latin typeface="Calibri" panose="020F0502020204030204" pitchFamily="34" charset="0"/>
              </a:rPr>
              <a:t>Deleting Previously Submitted Surveys </a:t>
            </a:r>
            <a:endParaRPr lang="en-US" dirty="0"/>
          </a:p>
        </p:txBody>
      </p:sp>
      <p:pic>
        <p:nvPicPr>
          <p:cNvPr id="14" name="Audio 13">
            <a:hlinkClick r:id="" action="ppaction://media"/>
            <a:extLst>
              <a:ext uri="{FF2B5EF4-FFF2-40B4-BE49-F238E27FC236}">
                <a16:creationId xmlns:a16="http://schemas.microsoft.com/office/drawing/2014/main" id="{55CBF171-29BE-92AD-F33E-06E7D18D34C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96277520"/>
      </p:ext>
    </p:extLst>
  </p:cSld>
  <p:clrMapOvr>
    <a:masterClrMapping/>
  </p:clrMapOvr>
  <mc:AlternateContent xmlns:mc="http://schemas.openxmlformats.org/markup-compatibility/2006" xmlns:p14="http://schemas.microsoft.com/office/powerpoint/2010/main">
    <mc:Choice Requires="p14">
      <p:transition spd="slow" p14:dur="2000" advTm="50622"/>
    </mc:Choice>
    <mc:Fallback xmlns="">
      <p:transition spd="slow" advTm="50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05D2E-73C3-4CB0-84EC-99F32234102D}"/>
              </a:ext>
            </a:extLst>
          </p:cNvPr>
          <p:cNvSpPr>
            <a:spLocks noGrp="1"/>
          </p:cNvSpPr>
          <p:nvPr>
            <p:ph type="title"/>
          </p:nvPr>
        </p:nvSpPr>
        <p:spPr bwMode="white"/>
        <p:txBody>
          <a:bodyPr>
            <a:normAutofit fontScale="90000"/>
          </a:bodyPr>
          <a:lstStyle/>
          <a:p>
            <a:pPr algn="ctr"/>
            <a:br>
              <a:rPr lang="en-US" sz="3600" b="1"/>
            </a:br>
            <a:endParaRPr lang="en-US" sz="3600"/>
          </a:p>
        </p:txBody>
      </p:sp>
      <p:sp>
        <p:nvSpPr>
          <p:cNvPr id="12" name="Text Placeholder 4">
            <a:extLst>
              <a:ext uri="{FF2B5EF4-FFF2-40B4-BE49-F238E27FC236}">
                <a16:creationId xmlns:a16="http://schemas.microsoft.com/office/drawing/2014/main" id="{98956E6C-46EE-41A0-918D-97EC43E9822A}"/>
              </a:ext>
            </a:extLst>
          </p:cNvPr>
          <p:cNvSpPr txBox="1">
            <a:spLocks/>
          </p:cNvSpPr>
          <p:nvPr/>
        </p:nvSpPr>
        <p:spPr bwMode="white">
          <a:xfrm>
            <a:off x="7778496" y="6194251"/>
            <a:ext cx="2392744" cy="563169"/>
          </a:xfrm>
          <a:prstGeom prst="rect">
            <a:avLst/>
          </a:prstGeom>
        </p:spPr>
        <p:txBody>
          <a:bodyPr/>
          <a:lstStyle>
            <a:lvl1pPr marL="0" indent="0" algn="r" defTabSz="914400" rtl="0" eaLnBrk="1" latinLnBrk="0" hangingPunct="1">
              <a:lnSpc>
                <a:spcPct val="90000"/>
              </a:lnSpc>
              <a:spcBef>
                <a:spcPts val="0"/>
              </a:spcBef>
              <a:buFont typeface="Arial" panose="020B0604020202020204" pitchFamily="34" charset="0"/>
              <a:buNone/>
              <a:defRPr sz="1200" i="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200"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3D43877-ED3B-47CD-917A-25E21253B638}"/>
              </a:ext>
            </a:extLst>
          </p:cNvPr>
          <p:cNvSpPr/>
          <p:nvPr/>
        </p:nvSpPr>
        <p:spPr>
          <a:xfrm>
            <a:off x="791307" y="4461247"/>
            <a:ext cx="10609385"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3600" b="1" i="0" u="none" strike="noStrike" kern="0" cap="all" spc="0" normalizeH="0" baseline="0" noProof="0">
                <a:ln>
                  <a:noFill/>
                </a:ln>
                <a:solidFill>
                  <a:prstClr val="black"/>
                </a:solidFill>
                <a:effectLst/>
                <a:uLnTx/>
                <a:uFillTx/>
                <a:latin typeface="Bahnschrift"/>
                <a:ea typeface="+mn-ea"/>
                <a:cs typeface="Arial" panose="020B0604020202020204" pitchFamily="34" charset="0"/>
              </a:rPr>
            </a:b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 Placeholder 4">
            <a:extLst>
              <a:ext uri="{FF2B5EF4-FFF2-40B4-BE49-F238E27FC236}">
                <a16:creationId xmlns:a16="http://schemas.microsoft.com/office/drawing/2014/main" id="{37F2B05A-B351-401E-A335-30CAB1D37BC2}"/>
              </a:ext>
            </a:extLst>
          </p:cNvPr>
          <p:cNvSpPr txBox="1">
            <a:spLocks/>
          </p:cNvSpPr>
          <p:nvPr/>
        </p:nvSpPr>
        <p:spPr bwMode="white">
          <a:xfrm>
            <a:off x="9128728" y="6207680"/>
            <a:ext cx="2392744" cy="563169"/>
          </a:xfrm>
          <a:prstGeom prst="rect">
            <a:avLst/>
          </a:prstGeom>
        </p:spPr>
        <p:txBody>
          <a:bodyPr/>
          <a:lstStyle>
            <a:lvl1pPr marL="0" indent="0" algn="r" defTabSz="914400" rtl="0" eaLnBrk="1" latinLnBrk="0" hangingPunct="1">
              <a:lnSpc>
                <a:spcPct val="90000"/>
              </a:lnSpc>
              <a:spcBef>
                <a:spcPts val="0"/>
              </a:spcBef>
              <a:buFont typeface="Arial" panose="020B0604020202020204" pitchFamily="34" charset="0"/>
              <a:buNone/>
              <a:defRPr sz="1200" i="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200"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023DFAD-5AD0-4155-9DF1-214EBA76C85F}"/>
              </a:ext>
            </a:extLst>
          </p:cNvPr>
          <p:cNvSpPr>
            <a:spLocks noGrp="1"/>
          </p:cNvSpPr>
          <p:nvPr>
            <p:ph type="sldNum" sz="quarter" idx="12"/>
          </p:nvPr>
        </p:nvSpPr>
        <p:spPr>
          <a:xfrm>
            <a:off x="8534400" y="62298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A031036-EC6C-4BAE-B118-D8B183F01E3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727C632-5E20-6B3E-317A-CCB7DFE3CD0E}"/>
              </a:ext>
            </a:extLst>
          </p:cNvPr>
          <p:cNvSpPr txBox="1"/>
          <p:nvPr/>
        </p:nvSpPr>
        <p:spPr>
          <a:xfrm>
            <a:off x="2523788" y="173637"/>
            <a:ext cx="5530681" cy="584775"/>
          </a:xfrm>
          <a:prstGeom prst="rect">
            <a:avLst/>
          </a:prstGeom>
          <a:noFill/>
        </p:spPr>
        <p:txBody>
          <a:bodyPr wrap="none" rtlCol="0">
            <a:spAutoFit/>
          </a:bodyPr>
          <a:lstStyle/>
          <a:p>
            <a:pPr algn="ctr"/>
            <a:r>
              <a:rPr lang="en-US" sz="3200" dirty="0">
                <a:solidFill>
                  <a:schemeClr val="bg1"/>
                </a:solidFill>
              </a:rPr>
              <a:t>Involuntary Discharge Reporting</a:t>
            </a:r>
          </a:p>
        </p:txBody>
      </p:sp>
      <p:sp>
        <p:nvSpPr>
          <p:cNvPr id="10" name="TextBox 9">
            <a:extLst>
              <a:ext uri="{FF2B5EF4-FFF2-40B4-BE49-F238E27FC236}">
                <a16:creationId xmlns:a16="http://schemas.microsoft.com/office/drawing/2014/main" id="{91598CC3-2AD4-D002-B3B0-6E540ED41F69}"/>
              </a:ext>
            </a:extLst>
          </p:cNvPr>
          <p:cNvSpPr txBox="1"/>
          <p:nvPr/>
        </p:nvSpPr>
        <p:spPr>
          <a:xfrm>
            <a:off x="6133563" y="701583"/>
            <a:ext cx="5212966" cy="461665"/>
          </a:xfrm>
          <a:prstGeom prst="rect">
            <a:avLst/>
          </a:prstGeom>
          <a:noFill/>
        </p:spPr>
        <p:txBody>
          <a:bodyPr wrap="none" rtlCol="0">
            <a:spAutoFit/>
          </a:bodyPr>
          <a:lstStyle/>
          <a:p>
            <a:r>
              <a:rPr lang="en-US" sz="2400" b="1" dirty="0">
                <a:solidFill>
                  <a:schemeClr val="bg1"/>
                </a:solidFill>
              </a:rPr>
              <a:t>As authorized by: </a:t>
            </a:r>
            <a:r>
              <a:rPr lang="en-US" sz="2400" b="1" dirty="0">
                <a:solidFill>
                  <a:schemeClr val="accent1">
                    <a:lumMod val="40000"/>
                    <a:lumOff val="60000"/>
                  </a:schemeClr>
                </a:solidFill>
                <a:hlinkClick r:id="rId5">
                  <a:extLst>
                    <a:ext uri="{A12FA001-AC4F-418D-AE19-62706E023703}">
                      <ahyp:hlinkClr xmlns:ahyp="http://schemas.microsoft.com/office/drawing/2018/hyperlinkcolor" val="tx"/>
                    </a:ext>
                  </a:extLst>
                </a:hlinkClick>
              </a:rPr>
              <a:t>Kansas Senate Bill 28</a:t>
            </a:r>
            <a:endParaRPr lang="en-US" sz="2400" b="1" dirty="0">
              <a:solidFill>
                <a:schemeClr val="accent1">
                  <a:lumMod val="40000"/>
                  <a:lumOff val="60000"/>
                </a:schemeClr>
              </a:solidFill>
            </a:endParaRPr>
          </a:p>
        </p:txBody>
      </p:sp>
      <p:sp>
        <p:nvSpPr>
          <p:cNvPr id="5" name="TextBox 4">
            <a:extLst>
              <a:ext uri="{FF2B5EF4-FFF2-40B4-BE49-F238E27FC236}">
                <a16:creationId xmlns:a16="http://schemas.microsoft.com/office/drawing/2014/main" id="{2578E0C9-8B87-B4D4-E6E8-E472D9EC4D20}"/>
              </a:ext>
            </a:extLst>
          </p:cNvPr>
          <p:cNvSpPr txBox="1"/>
          <p:nvPr/>
        </p:nvSpPr>
        <p:spPr>
          <a:xfrm>
            <a:off x="2003088" y="2396753"/>
            <a:ext cx="8753812" cy="1754326"/>
          </a:xfrm>
          <a:prstGeom prst="rect">
            <a:avLst/>
          </a:prstGeom>
          <a:noFill/>
        </p:spPr>
        <p:txBody>
          <a:bodyPr wrap="square">
            <a:spAutoFit/>
          </a:bodyPr>
          <a:lstStyle/>
          <a:p>
            <a:r>
              <a:rPr lang="en-US" sz="3600" dirty="0"/>
              <a:t>Please send all questions and concerns to : </a:t>
            </a:r>
          </a:p>
          <a:p>
            <a:endParaRPr lang="en-US" sz="3600" dirty="0"/>
          </a:p>
          <a:p>
            <a:r>
              <a:rPr lang="en-US" sz="3600" dirty="0"/>
              <a:t>KDADS.InvoluntaryDischarge@ks.gov</a:t>
            </a:r>
          </a:p>
        </p:txBody>
      </p:sp>
      <p:pic>
        <p:nvPicPr>
          <p:cNvPr id="11" name="Audio 10">
            <a:hlinkClick r:id="" action="ppaction://media"/>
            <a:extLst>
              <a:ext uri="{FF2B5EF4-FFF2-40B4-BE49-F238E27FC236}">
                <a16:creationId xmlns:a16="http://schemas.microsoft.com/office/drawing/2014/main" id="{3CF0CAF7-F081-0EAB-8F7F-43DF266DF8B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69610703"/>
      </p:ext>
    </p:extLst>
  </p:cSld>
  <p:clrMapOvr>
    <a:masterClrMapping/>
  </p:clrMapOvr>
  <mc:AlternateContent xmlns:mc="http://schemas.openxmlformats.org/markup-compatibility/2006" xmlns:p14="http://schemas.microsoft.com/office/powerpoint/2010/main">
    <mc:Choice Requires="p14">
      <p:transition spd="slow" p14:dur="2000" advTm="20748"/>
    </mc:Choice>
    <mc:Fallback xmlns="">
      <p:transition spd="slow" advTm="20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05D2E-73C3-4CB0-84EC-99F32234102D}"/>
              </a:ext>
            </a:extLst>
          </p:cNvPr>
          <p:cNvSpPr>
            <a:spLocks noGrp="1"/>
          </p:cNvSpPr>
          <p:nvPr>
            <p:ph type="title"/>
          </p:nvPr>
        </p:nvSpPr>
        <p:spPr bwMode="white"/>
        <p:txBody>
          <a:bodyPr>
            <a:normAutofit fontScale="90000"/>
          </a:bodyPr>
          <a:lstStyle/>
          <a:p>
            <a:pPr algn="ctr"/>
            <a:br>
              <a:rPr lang="en-US" sz="3600" b="1"/>
            </a:br>
            <a:endParaRPr lang="en-US" sz="3600"/>
          </a:p>
        </p:txBody>
      </p:sp>
      <p:sp>
        <p:nvSpPr>
          <p:cNvPr id="12" name="Text Placeholder 4">
            <a:extLst>
              <a:ext uri="{FF2B5EF4-FFF2-40B4-BE49-F238E27FC236}">
                <a16:creationId xmlns:a16="http://schemas.microsoft.com/office/drawing/2014/main" id="{98956E6C-46EE-41A0-918D-97EC43E9822A}"/>
              </a:ext>
            </a:extLst>
          </p:cNvPr>
          <p:cNvSpPr txBox="1">
            <a:spLocks/>
          </p:cNvSpPr>
          <p:nvPr/>
        </p:nvSpPr>
        <p:spPr bwMode="white">
          <a:xfrm>
            <a:off x="7778496" y="6194251"/>
            <a:ext cx="2392744" cy="563169"/>
          </a:xfrm>
          <a:prstGeom prst="rect">
            <a:avLst/>
          </a:prstGeom>
        </p:spPr>
        <p:txBody>
          <a:bodyPr/>
          <a:lstStyle>
            <a:lvl1pPr marL="0" indent="0" algn="r" defTabSz="914400" rtl="0" eaLnBrk="1" latinLnBrk="0" hangingPunct="1">
              <a:lnSpc>
                <a:spcPct val="90000"/>
              </a:lnSpc>
              <a:spcBef>
                <a:spcPts val="0"/>
              </a:spcBef>
              <a:buFont typeface="Arial" panose="020B0604020202020204" pitchFamily="34" charset="0"/>
              <a:buNone/>
              <a:defRPr sz="1200" i="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200"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3D43877-ED3B-47CD-917A-25E21253B638}"/>
              </a:ext>
            </a:extLst>
          </p:cNvPr>
          <p:cNvSpPr/>
          <p:nvPr/>
        </p:nvSpPr>
        <p:spPr>
          <a:xfrm>
            <a:off x="791307" y="4461247"/>
            <a:ext cx="10609385"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3600" b="1" i="0" u="none" strike="noStrike" kern="0" cap="all" spc="0" normalizeH="0" baseline="0" noProof="0">
                <a:ln>
                  <a:noFill/>
                </a:ln>
                <a:solidFill>
                  <a:prstClr val="black"/>
                </a:solidFill>
                <a:effectLst/>
                <a:uLnTx/>
                <a:uFillTx/>
                <a:latin typeface="Bahnschrift"/>
                <a:ea typeface="+mn-ea"/>
                <a:cs typeface="Arial" panose="020B0604020202020204" pitchFamily="34" charset="0"/>
              </a:rPr>
            </a:b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 Placeholder 4">
            <a:extLst>
              <a:ext uri="{FF2B5EF4-FFF2-40B4-BE49-F238E27FC236}">
                <a16:creationId xmlns:a16="http://schemas.microsoft.com/office/drawing/2014/main" id="{37F2B05A-B351-401E-A335-30CAB1D37BC2}"/>
              </a:ext>
            </a:extLst>
          </p:cNvPr>
          <p:cNvSpPr txBox="1">
            <a:spLocks/>
          </p:cNvSpPr>
          <p:nvPr/>
        </p:nvSpPr>
        <p:spPr bwMode="white">
          <a:xfrm>
            <a:off x="9128728" y="6207680"/>
            <a:ext cx="2392744" cy="563169"/>
          </a:xfrm>
          <a:prstGeom prst="rect">
            <a:avLst/>
          </a:prstGeom>
        </p:spPr>
        <p:txBody>
          <a:bodyPr/>
          <a:lstStyle>
            <a:lvl1pPr marL="0" indent="0" algn="r" defTabSz="914400" rtl="0" eaLnBrk="1" latinLnBrk="0" hangingPunct="1">
              <a:lnSpc>
                <a:spcPct val="90000"/>
              </a:lnSpc>
              <a:spcBef>
                <a:spcPts val="0"/>
              </a:spcBef>
              <a:buFont typeface="Arial" panose="020B0604020202020204" pitchFamily="34" charset="0"/>
              <a:buNone/>
              <a:defRPr sz="1200" i="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200"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023DFAD-5AD0-4155-9DF1-214EBA76C85F}"/>
              </a:ext>
            </a:extLst>
          </p:cNvPr>
          <p:cNvSpPr>
            <a:spLocks noGrp="1"/>
          </p:cNvSpPr>
          <p:nvPr>
            <p:ph type="sldNum" sz="quarter" idx="12"/>
          </p:nvPr>
        </p:nvSpPr>
        <p:spPr>
          <a:xfrm>
            <a:off x="8534400" y="62298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A031036-EC6C-4BAE-B118-D8B183F01E3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727C632-5E20-6B3E-317A-CCB7DFE3CD0E}"/>
              </a:ext>
            </a:extLst>
          </p:cNvPr>
          <p:cNvSpPr txBox="1"/>
          <p:nvPr/>
        </p:nvSpPr>
        <p:spPr>
          <a:xfrm>
            <a:off x="2523788" y="173637"/>
            <a:ext cx="5530681" cy="584775"/>
          </a:xfrm>
          <a:prstGeom prst="rect">
            <a:avLst/>
          </a:prstGeom>
          <a:noFill/>
        </p:spPr>
        <p:txBody>
          <a:bodyPr wrap="none" rtlCol="0">
            <a:spAutoFit/>
          </a:bodyPr>
          <a:lstStyle/>
          <a:p>
            <a:pPr algn="ctr"/>
            <a:r>
              <a:rPr lang="en-US" sz="3200" dirty="0">
                <a:solidFill>
                  <a:schemeClr val="bg1"/>
                </a:solidFill>
              </a:rPr>
              <a:t>Involuntary Discharge Reporting</a:t>
            </a:r>
          </a:p>
        </p:txBody>
      </p:sp>
      <p:sp>
        <p:nvSpPr>
          <p:cNvPr id="10" name="TextBox 9">
            <a:extLst>
              <a:ext uri="{FF2B5EF4-FFF2-40B4-BE49-F238E27FC236}">
                <a16:creationId xmlns:a16="http://schemas.microsoft.com/office/drawing/2014/main" id="{91598CC3-2AD4-D002-B3B0-6E540ED41F69}"/>
              </a:ext>
            </a:extLst>
          </p:cNvPr>
          <p:cNvSpPr txBox="1"/>
          <p:nvPr/>
        </p:nvSpPr>
        <p:spPr>
          <a:xfrm>
            <a:off x="6133563" y="701583"/>
            <a:ext cx="5212966" cy="461665"/>
          </a:xfrm>
          <a:prstGeom prst="rect">
            <a:avLst/>
          </a:prstGeom>
          <a:noFill/>
        </p:spPr>
        <p:txBody>
          <a:bodyPr wrap="none" rtlCol="0">
            <a:spAutoFit/>
          </a:bodyPr>
          <a:lstStyle/>
          <a:p>
            <a:r>
              <a:rPr lang="en-US" sz="2400" b="1" dirty="0">
                <a:solidFill>
                  <a:schemeClr val="bg1"/>
                </a:solidFill>
              </a:rPr>
              <a:t>As authorized by: </a:t>
            </a:r>
            <a:r>
              <a:rPr lang="en-US" sz="2400" b="1" dirty="0">
                <a:solidFill>
                  <a:schemeClr val="accent1">
                    <a:lumMod val="40000"/>
                    <a:lumOff val="60000"/>
                  </a:schemeClr>
                </a:solidFill>
                <a:hlinkClick r:id="rId5">
                  <a:extLst>
                    <a:ext uri="{A12FA001-AC4F-418D-AE19-62706E023703}">
                      <ahyp:hlinkClr xmlns:ahyp="http://schemas.microsoft.com/office/drawing/2018/hyperlinkcolor" val="tx"/>
                    </a:ext>
                  </a:extLst>
                </a:hlinkClick>
              </a:rPr>
              <a:t>Kansas Senate Bill 28</a:t>
            </a:r>
            <a:endParaRPr lang="en-US" sz="2400" b="1" dirty="0">
              <a:solidFill>
                <a:schemeClr val="accent1">
                  <a:lumMod val="40000"/>
                  <a:lumOff val="60000"/>
                </a:schemeClr>
              </a:solidFill>
            </a:endParaRPr>
          </a:p>
        </p:txBody>
      </p:sp>
      <p:sp>
        <p:nvSpPr>
          <p:cNvPr id="5" name="TextBox 4">
            <a:extLst>
              <a:ext uri="{FF2B5EF4-FFF2-40B4-BE49-F238E27FC236}">
                <a16:creationId xmlns:a16="http://schemas.microsoft.com/office/drawing/2014/main" id="{0AE3993F-6B6B-EDC1-78C5-41BFAF2E977A}"/>
              </a:ext>
            </a:extLst>
          </p:cNvPr>
          <p:cNvSpPr txBox="1"/>
          <p:nvPr/>
        </p:nvSpPr>
        <p:spPr>
          <a:xfrm>
            <a:off x="-1" y="1777680"/>
            <a:ext cx="12192000" cy="3785652"/>
          </a:xfrm>
          <a:prstGeom prst="rect">
            <a:avLst/>
          </a:prstGeom>
          <a:noFill/>
        </p:spPr>
        <p:txBody>
          <a:bodyPr wrap="square">
            <a:spAutoFit/>
          </a:bodyPr>
          <a:lstStyle/>
          <a:p>
            <a:pPr marL="0" marR="0">
              <a:spcBef>
                <a:spcPts val="0"/>
              </a:spcBef>
              <a:spcAft>
                <a:spcPts val="0"/>
              </a:spcAft>
            </a:pPr>
            <a:r>
              <a:rPr lang="en-US" sz="2400" dirty="0">
                <a:effectLst/>
                <a:latin typeface="Arial" panose="020B0604020202020204" pitchFamily="34" charset="0"/>
                <a:ea typeface="Calibri" panose="020F0502020204030204" pitchFamily="34" charset="0"/>
                <a:cs typeface="Arial" panose="020B0604020202020204" pitchFamily="34" charset="0"/>
              </a:rPr>
              <a:t>During the fiscal year ending June 30, 2025, in addition to the other purposes for which expenditures may be made by the above agency from moneys appropriated from the state general fund or from any special revenue fund or funds for fiscal year 2025 as authorized by this or any other appropriation act of the 2024 regular session of the legislature, expenditures shall be made by such agency from such moneys </a:t>
            </a:r>
            <a:r>
              <a:rPr lang="en-US" sz="2400" dirty="0">
                <a:effectLst/>
                <a:highlight>
                  <a:srgbClr val="FFFF00"/>
                </a:highlight>
                <a:latin typeface="Arial" panose="020B0604020202020204" pitchFamily="34" charset="0"/>
                <a:ea typeface="Calibri" panose="020F0502020204030204" pitchFamily="34" charset="0"/>
                <a:cs typeface="Arial" panose="020B0604020202020204" pitchFamily="34" charset="0"/>
              </a:rPr>
              <a:t>to require all assisted living facilities, residential healthcare facilities, home plus and boarding care homes, as such terms are defined in K.S.A. 39-923, and amendments thereto, during fiscal year 2025 to submit a report to the secretary for aging and disability services upon the completion of every involuntary transfer or discharge of a resident pursuant to K.A.R. 26-39-102(d) and (f):</a:t>
            </a:r>
          </a:p>
        </p:txBody>
      </p:sp>
      <p:pic>
        <p:nvPicPr>
          <p:cNvPr id="22" name="Audio 21">
            <a:hlinkClick r:id="" action="ppaction://media"/>
            <a:extLst>
              <a:ext uri="{FF2B5EF4-FFF2-40B4-BE49-F238E27FC236}">
                <a16:creationId xmlns:a16="http://schemas.microsoft.com/office/drawing/2014/main" id="{5692D96B-ECDF-6E90-9F62-E9B753AD00D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87785044"/>
      </p:ext>
    </p:extLst>
  </p:cSld>
  <p:clrMapOvr>
    <a:masterClrMapping/>
  </p:clrMapOvr>
  <mc:AlternateContent xmlns:mc="http://schemas.openxmlformats.org/markup-compatibility/2006" xmlns:p14="http://schemas.microsoft.com/office/powerpoint/2010/main">
    <mc:Choice Requires="p14">
      <p:transition spd="slow" p14:dur="2000" advTm="74938"/>
    </mc:Choice>
    <mc:Fallback xmlns="">
      <p:transition spd="slow" advTm="74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05D2E-73C3-4CB0-84EC-99F32234102D}"/>
              </a:ext>
            </a:extLst>
          </p:cNvPr>
          <p:cNvSpPr>
            <a:spLocks noGrp="1"/>
          </p:cNvSpPr>
          <p:nvPr>
            <p:ph type="title"/>
          </p:nvPr>
        </p:nvSpPr>
        <p:spPr bwMode="white"/>
        <p:txBody>
          <a:bodyPr>
            <a:normAutofit fontScale="90000"/>
          </a:bodyPr>
          <a:lstStyle/>
          <a:p>
            <a:pPr algn="ctr"/>
            <a:br>
              <a:rPr lang="en-US" sz="3600" b="1"/>
            </a:br>
            <a:endParaRPr lang="en-US" sz="3600"/>
          </a:p>
        </p:txBody>
      </p:sp>
      <p:sp>
        <p:nvSpPr>
          <p:cNvPr id="12" name="Text Placeholder 4">
            <a:extLst>
              <a:ext uri="{FF2B5EF4-FFF2-40B4-BE49-F238E27FC236}">
                <a16:creationId xmlns:a16="http://schemas.microsoft.com/office/drawing/2014/main" id="{98956E6C-46EE-41A0-918D-97EC43E9822A}"/>
              </a:ext>
            </a:extLst>
          </p:cNvPr>
          <p:cNvSpPr txBox="1">
            <a:spLocks/>
          </p:cNvSpPr>
          <p:nvPr/>
        </p:nvSpPr>
        <p:spPr bwMode="white">
          <a:xfrm>
            <a:off x="7778496" y="6194251"/>
            <a:ext cx="2392744" cy="563169"/>
          </a:xfrm>
          <a:prstGeom prst="rect">
            <a:avLst/>
          </a:prstGeom>
        </p:spPr>
        <p:txBody>
          <a:bodyPr/>
          <a:lstStyle>
            <a:lvl1pPr marL="0" indent="0" algn="r" defTabSz="914400" rtl="0" eaLnBrk="1" latinLnBrk="0" hangingPunct="1">
              <a:lnSpc>
                <a:spcPct val="90000"/>
              </a:lnSpc>
              <a:spcBef>
                <a:spcPts val="0"/>
              </a:spcBef>
              <a:buFont typeface="Arial" panose="020B0604020202020204" pitchFamily="34" charset="0"/>
              <a:buNone/>
              <a:defRPr sz="1200" i="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200"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3D43877-ED3B-47CD-917A-25E21253B638}"/>
              </a:ext>
            </a:extLst>
          </p:cNvPr>
          <p:cNvSpPr/>
          <p:nvPr/>
        </p:nvSpPr>
        <p:spPr>
          <a:xfrm>
            <a:off x="791307" y="4461247"/>
            <a:ext cx="10609385"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3600" b="1" i="0" u="none" strike="noStrike" kern="0" cap="all" spc="0" normalizeH="0" baseline="0" noProof="0">
                <a:ln>
                  <a:noFill/>
                </a:ln>
                <a:solidFill>
                  <a:prstClr val="black"/>
                </a:solidFill>
                <a:effectLst/>
                <a:uLnTx/>
                <a:uFillTx/>
                <a:latin typeface="Bahnschrift"/>
                <a:ea typeface="+mn-ea"/>
                <a:cs typeface="Arial" panose="020B0604020202020204" pitchFamily="34" charset="0"/>
              </a:rPr>
            </a:b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 Placeholder 4">
            <a:extLst>
              <a:ext uri="{FF2B5EF4-FFF2-40B4-BE49-F238E27FC236}">
                <a16:creationId xmlns:a16="http://schemas.microsoft.com/office/drawing/2014/main" id="{37F2B05A-B351-401E-A335-30CAB1D37BC2}"/>
              </a:ext>
            </a:extLst>
          </p:cNvPr>
          <p:cNvSpPr txBox="1">
            <a:spLocks/>
          </p:cNvSpPr>
          <p:nvPr/>
        </p:nvSpPr>
        <p:spPr bwMode="white">
          <a:xfrm>
            <a:off x="9128728" y="6207680"/>
            <a:ext cx="2392744" cy="563169"/>
          </a:xfrm>
          <a:prstGeom prst="rect">
            <a:avLst/>
          </a:prstGeom>
        </p:spPr>
        <p:txBody>
          <a:bodyPr/>
          <a:lstStyle>
            <a:lvl1pPr marL="0" indent="0" algn="r" defTabSz="914400" rtl="0" eaLnBrk="1" latinLnBrk="0" hangingPunct="1">
              <a:lnSpc>
                <a:spcPct val="90000"/>
              </a:lnSpc>
              <a:spcBef>
                <a:spcPts val="0"/>
              </a:spcBef>
              <a:buFont typeface="Arial" panose="020B0604020202020204" pitchFamily="34" charset="0"/>
              <a:buNone/>
              <a:defRPr sz="1200" i="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200"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023DFAD-5AD0-4155-9DF1-214EBA76C85F}"/>
              </a:ext>
            </a:extLst>
          </p:cNvPr>
          <p:cNvSpPr>
            <a:spLocks noGrp="1"/>
          </p:cNvSpPr>
          <p:nvPr>
            <p:ph type="sldNum" sz="quarter" idx="12"/>
          </p:nvPr>
        </p:nvSpPr>
        <p:spPr>
          <a:xfrm>
            <a:off x="8534400" y="62298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A031036-EC6C-4BAE-B118-D8B183F01E3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727C632-5E20-6B3E-317A-CCB7DFE3CD0E}"/>
              </a:ext>
            </a:extLst>
          </p:cNvPr>
          <p:cNvSpPr txBox="1"/>
          <p:nvPr/>
        </p:nvSpPr>
        <p:spPr>
          <a:xfrm>
            <a:off x="2523788" y="173637"/>
            <a:ext cx="5530681" cy="584775"/>
          </a:xfrm>
          <a:prstGeom prst="rect">
            <a:avLst/>
          </a:prstGeom>
          <a:noFill/>
        </p:spPr>
        <p:txBody>
          <a:bodyPr wrap="none" rtlCol="0">
            <a:spAutoFit/>
          </a:bodyPr>
          <a:lstStyle/>
          <a:p>
            <a:pPr algn="ctr"/>
            <a:r>
              <a:rPr lang="en-US" sz="3200" dirty="0">
                <a:solidFill>
                  <a:schemeClr val="bg1"/>
                </a:solidFill>
              </a:rPr>
              <a:t>Involuntary Discharge Reporting</a:t>
            </a:r>
          </a:p>
        </p:txBody>
      </p:sp>
      <p:sp>
        <p:nvSpPr>
          <p:cNvPr id="10" name="TextBox 9">
            <a:extLst>
              <a:ext uri="{FF2B5EF4-FFF2-40B4-BE49-F238E27FC236}">
                <a16:creationId xmlns:a16="http://schemas.microsoft.com/office/drawing/2014/main" id="{91598CC3-2AD4-D002-B3B0-6E540ED41F69}"/>
              </a:ext>
            </a:extLst>
          </p:cNvPr>
          <p:cNvSpPr txBox="1"/>
          <p:nvPr/>
        </p:nvSpPr>
        <p:spPr>
          <a:xfrm>
            <a:off x="6133563" y="701583"/>
            <a:ext cx="5212966" cy="461665"/>
          </a:xfrm>
          <a:prstGeom prst="rect">
            <a:avLst/>
          </a:prstGeom>
          <a:noFill/>
        </p:spPr>
        <p:txBody>
          <a:bodyPr wrap="none" rtlCol="0">
            <a:spAutoFit/>
          </a:bodyPr>
          <a:lstStyle/>
          <a:p>
            <a:r>
              <a:rPr lang="en-US" sz="2400" b="1" dirty="0">
                <a:solidFill>
                  <a:schemeClr val="bg1"/>
                </a:solidFill>
              </a:rPr>
              <a:t>As authorized by: </a:t>
            </a:r>
            <a:r>
              <a:rPr lang="en-US" sz="2400" b="1" dirty="0">
                <a:solidFill>
                  <a:schemeClr val="accent1">
                    <a:lumMod val="40000"/>
                    <a:lumOff val="60000"/>
                  </a:schemeClr>
                </a:solidFill>
                <a:hlinkClick r:id="rId5">
                  <a:extLst>
                    <a:ext uri="{A12FA001-AC4F-418D-AE19-62706E023703}">
                      <ahyp:hlinkClr xmlns:ahyp="http://schemas.microsoft.com/office/drawing/2018/hyperlinkcolor" val="tx"/>
                    </a:ext>
                  </a:extLst>
                </a:hlinkClick>
              </a:rPr>
              <a:t>Kansas Senate Bill 28</a:t>
            </a:r>
            <a:endParaRPr lang="en-US" sz="2400" b="1" dirty="0">
              <a:solidFill>
                <a:schemeClr val="accent1">
                  <a:lumMod val="40000"/>
                  <a:lumOff val="60000"/>
                </a:schemeClr>
              </a:solidFill>
            </a:endParaRPr>
          </a:p>
        </p:txBody>
      </p:sp>
      <p:sp>
        <p:nvSpPr>
          <p:cNvPr id="5" name="TextBox 4">
            <a:extLst>
              <a:ext uri="{FF2B5EF4-FFF2-40B4-BE49-F238E27FC236}">
                <a16:creationId xmlns:a16="http://schemas.microsoft.com/office/drawing/2014/main" id="{0AE3993F-6B6B-EDC1-78C5-41BFAF2E977A}"/>
              </a:ext>
            </a:extLst>
          </p:cNvPr>
          <p:cNvSpPr txBox="1"/>
          <p:nvPr/>
        </p:nvSpPr>
        <p:spPr>
          <a:xfrm>
            <a:off x="-1" y="1402666"/>
            <a:ext cx="12192000" cy="3477875"/>
          </a:xfrm>
          <a:prstGeom prst="rect">
            <a:avLst/>
          </a:prstGeom>
          <a:noFill/>
        </p:spPr>
        <p:txBody>
          <a:bodyPr wrap="square">
            <a:spAutoFit/>
          </a:bodyPr>
          <a:lstStyle/>
          <a:p>
            <a:pPr marL="0" marR="0">
              <a:spcBef>
                <a:spcPts val="0"/>
              </a:spcBef>
              <a:spcAft>
                <a:spcPts val="0"/>
              </a:spcAft>
            </a:pPr>
            <a:r>
              <a:rPr lang="en-US" sz="2000" dirty="0">
                <a:effectLst/>
                <a:latin typeface="Arial" panose="020B0604020202020204" pitchFamily="34" charset="0"/>
                <a:ea typeface="Calibri" panose="020F0502020204030204" pitchFamily="34" charset="0"/>
                <a:cs typeface="Arial" panose="020B0604020202020204" pitchFamily="34" charset="0"/>
              </a:rPr>
              <a:t>Provided, however, That such reports shall include no personally identifiable information: Provided further, That such report shall include: </a:t>
            </a:r>
          </a:p>
          <a:p>
            <a:pPr marL="0" marR="0">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342900" marR="0" indent="-342900">
              <a:spcBef>
                <a:spcPts val="0"/>
              </a:spcBef>
              <a:spcAft>
                <a:spcPts val="0"/>
              </a:spcAft>
              <a:buAutoNum type="arabicParenBoth"/>
            </a:pPr>
            <a:r>
              <a:rPr lang="en-US" sz="2000" dirty="0">
                <a:effectLst/>
                <a:latin typeface="Arial" panose="020B0604020202020204" pitchFamily="34" charset="0"/>
                <a:ea typeface="Calibri" panose="020F0502020204030204" pitchFamily="34" charset="0"/>
                <a:cs typeface="Arial" panose="020B0604020202020204" pitchFamily="34" charset="0"/>
              </a:rPr>
              <a:t>The date when notice of transfer or discharge was provided; </a:t>
            </a:r>
          </a:p>
          <a:p>
            <a:pPr marL="342900" marR="0" indent="-342900">
              <a:spcBef>
                <a:spcPts val="0"/>
              </a:spcBef>
              <a:spcAft>
                <a:spcPts val="0"/>
              </a:spcAft>
              <a:buAutoNum type="arabicParenBoth"/>
            </a:pPr>
            <a:r>
              <a:rPr lang="en-US" sz="2000" dirty="0">
                <a:effectLst/>
                <a:latin typeface="Arial" panose="020B0604020202020204" pitchFamily="34" charset="0"/>
                <a:ea typeface="Calibri" panose="020F0502020204030204" pitchFamily="34" charset="0"/>
                <a:cs typeface="Arial" panose="020B0604020202020204" pitchFamily="34" charset="0"/>
              </a:rPr>
              <a:t>the date when the resident left the facility; </a:t>
            </a:r>
          </a:p>
          <a:p>
            <a:pPr marL="342900" marR="0" indent="-342900">
              <a:spcBef>
                <a:spcPts val="0"/>
              </a:spcBef>
              <a:spcAft>
                <a:spcPts val="0"/>
              </a:spcAft>
              <a:buAutoNum type="arabicParenBoth"/>
            </a:pPr>
            <a:r>
              <a:rPr lang="en-US" sz="2000" dirty="0">
                <a:effectLst/>
                <a:latin typeface="Arial" panose="020B0604020202020204" pitchFamily="34" charset="0"/>
                <a:ea typeface="Calibri" panose="020F0502020204030204" pitchFamily="34" charset="0"/>
                <a:cs typeface="Arial" panose="020B0604020202020204" pitchFamily="34" charset="0"/>
              </a:rPr>
              <a:t>the type of facility where the resident was transferred or discharged; </a:t>
            </a:r>
          </a:p>
          <a:p>
            <a:pPr marL="342900" marR="0" indent="-342900">
              <a:spcBef>
                <a:spcPts val="0"/>
              </a:spcBef>
              <a:spcAft>
                <a:spcPts val="0"/>
              </a:spcAft>
              <a:buAutoNum type="arabicParenBoth"/>
            </a:pPr>
            <a:r>
              <a:rPr lang="en-US" sz="2000" dirty="0">
                <a:effectLst/>
                <a:latin typeface="Arial" panose="020B0604020202020204" pitchFamily="34" charset="0"/>
                <a:ea typeface="Calibri" panose="020F0502020204030204" pitchFamily="34" charset="0"/>
                <a:cs typeface="Arial" panose="020B0604020202020204" pitchFamily="34" charset="0"/>
              </a:rPr>
              <a:t>the reason that required the transfer or discharge of the resident pursuant to K.A.R. 26-39-102(d); </a:t>
            </a:r>
          </a:p>
          <a:p>
            <a:pPr marL="342900" marR="0" indent="-342900">
              <a:spcBef>
                <a:spcPts val="0"/>
              </a:spcBef>
              <a:spcAft>
                <a:spcPts val="0"/>
              </a:spcAft>
              <a:buAutoNum type="arabicParenBoth"/>
            </a:pPr>
            <a:r>
              <a:rPr lang="en-US" sz="2000" dirty="0">
                <a:effectLst/>
                <a:latin typeface="Arial" panose="020B0604020202020204" pitchFamily="34" charset="0"/>
                <a:ea typeface="Calibri" panose="020F0502020204030204" pitchFamily="34" charset="0"/>
                <a:cs typeface="Arial" panose="020B0604020202020204" pitchFamily="34" charset="0"/>
              </a:rPr>
              <a:t>if the resident was transferred or discharged pursuant to K.A.R. 26-39-102(f), the reason that required such transfer or discharge; </a:t>
            </a:r>
          </a:p>
          <a:p>
            <a:pPr marL="342900" marR="0" indent="-342900">
              <a:spcBef>
                <a:spcPts val="0"/>
              </a:spcBef>
              <a:spcAft>
                <a:spcPts val="0"/>
              </a:spcAft>
              <a:buAutoNum type="arabicParenBoth"/>
            </a:pPr>
            <a:r>
              <a:rPr lang="en-US" sz="2000" dirty="0">
                <a:effectLst/>
                <a:latin typeface="Arial" panose="020B0604020202020204" pitchFamily="34" charset="0"/>
                <a:ea typeface="Calibri" panose="020F0502020204030204" pitchFamily="34" charset="0"/>
                <a:cs typeface="Arial" panose="020B0604020202020204" pitchFamily="34" charset="0"/>
              </a:rPr>
              <a:t>if the resident filed a complaint regarding the notice of transfer or discharge; and </a:t>
            </a:r>
          </a:p>
          <a:p>
            <a:pPr marL="342900" marR="0" indent="-342900">
              <a:spcBef>
                <a:spcPts val="0"/>
              </a:spcBef>
              <a:spcAft>
                <a:spcPts val="0"/>
              </a:spcAft>
              <a:buAutoNum type="arabicParenBoth"/>
            </a:pPr>
            <a:r>
              <a:rPr lang="en-US" sz="2000" dirty="0">
                <a:effectLst/>
                <a:latin typeface="Arial" panose="020B0604020202020204" pitchFamily="34" charset="0"/>
                <a:ea typeface="Calibri" panose="020F0502020204030204" pitchFamily="34" charset="0"/>
                <a:cs typeface="Arial" panose="020B0604020202020204" pitchFamily="34" charset="0"/>
              </a:rPr>
              <a:t>any other relevant information required by the secretary:</a:t>
            </a:r>
          </a:p>
        </p:txBody>
      </p:sp>
      <p:sp>
        <p:nvSpPr>
          <p:cNvPr id="4" name="TextBox 3">
            <a:extLst>
              <a:ext uri="{FF2B5EF4-FFF2-40B4-BE49-F238E27FC236}">
                <a16:creationId xmlns:a16="http://schemas.microsoft.com/office/drawing/2014/main" id="{D05D2DF9-FB44-795A-0362-4E3D1F94FDB8}"/>
              </a:ext>
            </a:extLst>
          </p:cNvPr>
          <p:cNvSpPr txBox="1"/>
          <p:nvPr/>
        </p:nvSpPr>
        <p:spPr>
          <a:xfrm>
            <a:off x="37563" y="5097036"/>
            <a:ext cx="12192000" cy="584775"/>
          </a:xfrm>
          <a:prstGeom prst="rect">
            <a:avLst/>
          </a:prstGeom>
          <a:noFill/>
        </p:spPr>
        <p:txBody>
          <a:bodyPr wrap="square">
            <a:spAutoFit/>
          </a:bodyPr>
          <a:lstStyle/>
          <a:p>
            <a:pPr marL="0" marR="0">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And provided further, That any facility that fails to submit a report within 60 days of the completion of the transfer or discharge or resolution of a formal complaint shall be subject to a civil penalty as provided in K.S.A. 39- 946, and amendments thereto:</a:t>
            </a:r>
          </a:p>
        </p:txBody>
      </p:sp>
      <p:pic>
        <p:nvPicPr>
          <p:cNvPr id="18" name="Audio 17">
            <a:hlinkClick r:id="" action="ppaction://media"/>
            <a:extLst>
              <a:ext uri="{FF2B5EF4-FFF2-40B4-BE49-F238E27FC236}">
                <a16:creationId xmlns:a16="http://schemas.microsoft.com/office/drawing/2014/main" id="{7F657EFB-88A0-62F4-6532-5232B878AD7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1991618"/>
      </p:ext>
    </p:extLst>
  </p:cSld>
  <p:clrMapOvr>
    <a:masterClrMapping/>
  </p:clrMapOvr>
  <mc:AlternateContent xmlns:mc="http://schemas.openxmlformats.org/markup-compatibility/2006" xmlns:p14="http://schemas.microsoft.com/office/powerpoint/2010/main">
    <mc:Choice Requires="p14">
      <p:transition spd="slow" p14:dur="2000" advTm="103361"/>
    </mc:Choice>
    <mc:Fallback xmlns="">
      <p:transition spd="slow" advTm="103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05D2E-73C3-4CB0-84EC-99F32234102D}"/>
              </a:ext>
            </a:extLst>
          </p:cNvPr>
          <p:cNvSpPr>
            <a:spLocks noGrp="1"/>
          </p:cNvSpPr>
          <p:nvPr>
            <p:ph type="title"/>
          </p:nvPr>
        </p:nvSpPr>
        <p:spPr bwMode="white"/>
        <p:txBody>
          <a:bodyPr>
            <a:normAutofit fontScale="90000"/>
          </a:bodyPr>
          <a:lstStyle/>
          <a:p>
            <a:pPr algn="ctr"/>
            <a:br>
              <a:rPr lang="en-US" sz="3600" b="1"/>
            </a:br>
            <a:endParaRPr lang="en-US" sz="3600"/>
          </a:p>
        </p:txBody>
      </p:sp>
      <p:sp>
        <p:nvSpPr>
          <p:cNvPr id="12" name="Text Placeholder 4">
            <a:extLst>
              <a:ext uri="{FF2B5EF4-FFF2-40B4-BE49-F238E27FC236}">
                <a16:creationId xmlns:a16="http://schemas.microsoft.com/office/drawing/2014/main" id="{98956E6C-46EE-41A0-918D-97EC43E9822A}"/>
              </a:ext>
            </a:extLst>
          </p:cNvPr>
          <p:cNvSpPr txBox="1">
            <a:spLocks/>
          </p:cNvSpPr>
          <p:nvPr/>
        </p:nvSpPr>
        <p:spPr bwMode="white">
          <a:xfrm>
            <a:off x="7778496" y="6194251"/>
            <a:ext cx="2392744" cy="563169"/>
          </a:xfrm>
          <a:prstGeom prst="rect">
            <a:avLst/>
          </a:prstGeom>
        </p:spPr>
        <p:txBody>
          <a:bodyPr/>
          <a:lstStyle>
            <a:lvl1pPr marL="0" indent="0" algn="r" defTabSz="914400" rtl="0" eaLnBrk="1" latinLnBrk="0" hangingPunct="1">
              <a:lnSpc>
                <a:spcPct val="90000"/>
              </a:lnSpc>
              <a:spcBef>
                <a:spcPts val="0"/>
              </a:spcBef>
              <a:buFont typeface="Arial" panose="020B0604020202020204" pitchFamily="34" charset="0"/>
              <a:buNone/>
              <a:defRPr sz="1200" i="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200"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3D43877-ED3B-47CD-917A-25E21253B638}"/>
              </a:ext>
            </a:extLst>
          </p:cNvPr>
          <p:cNvSpPr/>
          <p:nvPr/>
        </p:nvSpPr>
        <p:spPr>
          <a:xfrm>
            <a:off x="791307" y="4461247"/>
            <a:ext cx="10609385"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3600" b="1" i="0" u="none" strike="noStrike" kern="0" cap="all" spc="0" normalizeH="0" baseline="0" noProof="0">
                <a:ln>
                  <a:noFill/>
                </a:ln>
                <a:solidFill>
                  <a:prstClr val="black"/>
                </a:solidFill>
                <a:effectLst/>
                <a:uLnTx/>
                <a:uFillTx/>
                <a:latin typeface="Bahnschrift"/>
                <a:ea typeface="+mn-ea"/>
                <a:cs typeface="Arial" panose="020B0604020202020204" pitchFamily="34" charset="0"/>
              </a:rPr>
            </a:b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 Placeholder 4">
            <a:extLst>
              <a:ext uri="{FF2B5EF4-FFF2-40B4-BE49-F238E27FC236}">
                <a16:creationId xmlns:a16="http://schemas.microsoft.com/office/drawing/2014/main" id="{37F2B05A-B351-401E-A335-30CAB1D37BC2}"/>
              </a:ext>
            </a:extLst>
          </p:cNvPr>
          <p:cNvSpPr txBox="1">
            <a:spLocks/>
          </p:cNvSpPr>
          <p:nvPr/>
        </p:nvSpPr>
        <p:spPr bwMode="white">
          <a:xfrm>
            <a:off x="9128728" y="6207680"/>
            <a:ext cx="2392744" cy="563169"/>
          </a:xfrm>
          <a:prstGeom prst="rect">
            <a:avLst/>
          </a:prstGeom>
        </p:spPr>
        <p:txBody>
          <a:bodyPr/>
          <a:lstStyle>
            <a:lvl1pPr marL="0" indent="0" algn="r" defTabSz="914400" rtl="0" eaLnBrk="1" latinLnBrk="0" hangingPunct="1">
              <a:lnSpc>
                <a:spcPct val="90000"/>
              </a:lnSpc>
              <a:spcBef>
                <a:spcPts val="0"/>
              </a:spcBef>
              <a:buFont typeface="Arial" panose="020B0604020202020204" pitchFamily="34" charset="0"/>
              <a:buNone/>
              <a:defRPr sz="1200" i="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200"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023DFAD-5AD0-4155-9DF1-214EBA76C85F}"/>
              </a:ext>
            </a:extLst>
          </p:cNvPr>
          <p:cNvSpPr>
            <a:spLocks noGrp="1"/>
          </p:cNvSpPr>
          <p:nvPr>
            <p:ph type="sldNum" sz="quarter" idx="12"/>
          </p:nvPr>
        </p:nvSpPr>
        <p:spPr>
          <a:xfrm>
            <a:off x="8534400" y="62298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A031036-EC6C-4BAE-B118-D8B183F01E3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727C632-5E20-6B3E-317A-CCB7DFE3CD0E}"/>
              </a:ext>
            </a:extLst>
          </p:cNvPr>
          <p:cNvSpPr txBox="1"/>
          <p:nvPr/>
        </p:nvSpPr>
        <p:spPr>
          <a:xfrm>
            <a:off x="2523788" y="173637"/>
            <a:ext cx="5530681" cy="584775"/>
          </a:xfrm>
          <a:prstGeom prst="rect">
            <a:avLst/>
          </a:prstGeom>
          <a:noFill/>
        </p:spPr>
        <p:txBody>
          <a:bodyPr wrap="none" rtlCol="0">
            <a:spAutoFit/>
          </a:bodyPr>
          <a:lstStyle/>
          <a:p>
            <a:pPr algn="ctr"/>
            <a:r>
              <a:rPr lang="en-US" sz="3200" dirty="0">
                <a:solidFill>
                  <a:schemeClr val="bg1"/>
                </a:solidFill>
              </a:rPr>
              <a:t>Involuntary Discharge Reporting</a:t>
            </a:r>
          </a:p>
        </p:txBody>
      </p:sp>
      <p:sp>
        <p:nvSpPr>
          <p:cNvPr id="10" name="TextBox 9">
            <a:extLst>
              <a:ext uri="{FF2B5EF4-FFF2-40B4-BE49-F238E27FC236}">
                <a16:creationId xmlns:a16="http://schemas.microsoft.com/office/drawing/2014/main" id="{91598CC3-2AD4-D002-B3B0-6E540ED41F69}"/>
              </a:ext>
            </a:extLst>
          </p:cNvPr>
          <p:cNvSpPr txBox="1"/>
          <p:nvPr/>
        </p:nvSpPr>
        <p:spPr>
          <a:xfrm>
            <a:off x="6133563" y="701583"/>
            <a:ext cx="5212966" cy="461665"/>
          </a:xfrm>
          <a:prstGeom prst="rect">
            <a:avLst/>
          </a:prstGeom>
          <a:noFill/>
        </p:spPr>
        <p:txBody>
          <a:bodyPr wrap="none" rtlCol="0">
            <a:spAutoFit/>
          </a:bodyPr>
          <a:lstStyle/>
          <a:p>
            <a:r>
              <a:rPr lang="en-US" sz="2400" b="1" dirty="0">
                <a:solidFill>
                  <a:schemeClr val="bg1"/>
                </a:solidFill>
              </a:rPr>
              <a:t>As authorized by: </a:t>
            </a:r>
            <a:r>
              <a:rPr lang="en-US" sz="2400" b="1" dirty="0">
                <a:solidFill>
                  <a:schemeClr val="accent1">
                    <a:lumMod val="40000"/>
                    <a:lumOff val="60000"/>
                  </a:schemeClr>
                </a:solidFill>
                <a:hlinkClick r:id="rId5">
                  <a:extLst>
                    <a:ext uri="{A12FA001-AC4F-418D-AE19-62706E023703}">
                      <ahyp:hlinkClr xmlns:ahyp="http://schemas.microsoft.com/office/drawing/2018/hyperlinkcolor" val="tx"/>
                    </a:ext>
                  </a:extLst>
                </a:hlinkClick>
              </a:rPr>
              <a:t>Kansas Senate Bill 28</a:t>
            </a:r>
            <a:endParaRPr lang="en-US" sz="2400" b="1" dirty="0">
              <a:solidFill>
                <a:schemeClr val="accent1">
                  <a:lumMod val="40000"/>
                  <a:lumOff val="60000"/>
                </a:schemeClr>
              </a:solidFill>
            </a:endParaRPr>
          </a:p>
        </p:txBody>
      </p:sp>
      <p:sp>
        <p:nvSpPr>
          <p:cNvPr id="8" name="TextBox 7">
            <a:extLst>
              <a:ext uri="{FF2B5EF4-FFF2-40B4-BE49-F238E27FC236}">
                <a16:creationId xmlns:a16="http://schemas.microsoft.com/office/drawing/2014/main" id="{53578B37-F0FD-A9EA-4D61-89D0045BF23E}"/>
              </a:ext>
            </a:extLst>
          </p:cNvPr>
          <p:cNvSpPr txBox="1"/>
          <p:nvPr/>
        </p:nvSpPr>
        <p:spPr>
          <a:xfrm>
            <a:off x="495300" y="1871165"/>
            <a:ext cx="6096000" cy="1754326"/>
          </a:xfrm>
          <a:prstGeom prst="rect">
            <a:avLst/>
          </a:prstGeom>
          <a:noFill/>
        </p:spPr>
        <p:txBody>
          <a:bodyPr wrap="square">
            <a:spAutoFit/>
          </a:bodyPr>
          <a:lstStyle/>
          <a:p>
            <a:r>
              <a:rPr lang="en-US" sz="1800" dirty="0">
                <a:effectLst/>
                <a:latin typeface="Arial" panose="020B0604020202020204" pitchFamily="34" charset="0"/>
                <a:ea typeface="Calibri" panose="020F0502020204030204" pitchFamily="34" charset="0"/>
                <a:cs typeface="Arial" panose="020B0604020202020204" pitchFamily="34" charset="0"/>
              </a:rPr>
              <a:t>And provided further, That the secretary shall establish a system and collect data from the long term care ombudsman and such assisted living facilities, residential healthcare facilities, home plus and boarding care homes on any involuntary transfers or discharges pursuant to K.A.R. 26-39-102(d) and (f):</a:t>
            </a:r>
            <a:endParaRPr lang="en-US"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6400B20-6510-486F-A281-7923FBBD2936}"/>
              </a:ext>
            </a:extLst>
          </p:cNvPr>
          <p:cNvSpPr txBox="1"/>
          <p:nvPr/>
        </p:nvSpPr>
        <p:spPr>
          <a:xfrm>
            <a:off x="5791200" y="3732937"/>
            <a:ext cx="6096000" cy="2031325"/>
          </a:xfrm>
          <a:prstGeom prst="rect">
            <a:avLst/>
          </a:prstGeom>
          <a:noFill/>
        </p:spPr>
        <p:txBody>
          <a:bodyPr wrap="square">
            <a:spAutoFit/>
          </a:bodyPr>
          <a:lstStyle/>
          <a:p>
            <a:r>
              <a:rPr lang="en-US" sz="1800" dirty="0">
                <a:effectLst/>
                <a:latin typeface="Arial" panose="020B0604020202020204" pitchFamily="34" charset="0"/>
                <a:ea typeface="Calibri" panose="020F0502020204030204" pitchFamily="34" charset="0"/>
                <a:cs typeface="Arial" panose="020B0604020202020204" pitchFamily="34" charset="0"/>
              </a:rPr>
              <a:t>And provided further, That the secretary shall compile all such information and submit a report to the house of representatives committees on social services budget, health and human services and judiciary and the senate committees on public health and welfare and ways and means on the first day of the 2026 regular session of the legislature</a:t>
            </a:r>
            <a:endParaRPr lang="en-US" dirty="0">
              <a:latin typeface="Arial" panose="020B0604020202020204" pitchFamily="34" charset="0"/>
              <a:cs typeface="Arial" panose="020B0604020202020204" pitchFamily="34" charset="0"/>
            </a:endParaRPr>
          </a:p>
        </p:txBody>
      </p:sp>
      <p:pic>
        <p:nvPicPr>
          <p:cNvPr id="14" name="Audio 13">
            <a:hlinkClick r:id="" action="ppaction://media"/>
            <a:extLst>
              <a:ext uri="{FF2B5EF4-FFF2-40B4-BE49-F238E27FC236}">
                <a16:creationId xmlns:a16="http://schemas.microsoft.com/office/drawing/2014/main" id="{52278E43-38B3-C2D9-43F5-5B724011098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02545163"/>
      </p:ext>
    </p:extLst>
  </p:cSld>
  <p:clrMapOvr>
    <a:masterClrMapping/>
  </p:clrMapOvr>
  <mc:AlternateContent xmlns:mc="http://schemas.openxmlformats.org/markup-compatibility/2006" xmlns:p14="http://schemas.microsoft.com/office/powerpoint/2010/main">
    <mc:Choice Requires="p14">
      <p:transition spd="slow" p14:dur="2000" advTm="57619"/>
    </mc:Choice>
    <mc:Fallback xmlns="">
      <p:transition spd="slow" advTm="57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05D2E-73C3-4CB0-84EC-99F32234102D}"/>
              </a:ext>
            </a:extLst>
          </p:cNvPr>
          <p:cNvSpPr>
            <a:spLocks noGrp="1"/>
          </p:cNvSpPr>
          <p:nvPr>
            <p:ph type="title"/>
          </p:nvPr>
        </p:nvSpPr>
        <p:spPr bwMode="white"/>
        <p:txBody>
          <a:bodyPr>
            <a:normAutofit fontScale="90000"/>
          </a:bodyPr>
          <a:lstStyle/>
          <a:p>
            <a:pPr algn="ctr"/>
            <a:br>
              <a:rPr lang="en-US" sz="3600" b="1"/>
            </a:br>
            <a:endParaRPr lang="en-US" sz="3600"/>
          </a:p>
        </p:txBody>
      </p:sp>
      <p:sp>
        <p:nvSpPr>
          <p:cNvPr id="12" name="Text Placeholder 4">
            <a:extLst>
              <a:ext uri="{FF2B5EF4-FFF2-40B4-BE49-F238E27FC236}">
                <a16:creationId xmlns:a16="http://schemas.microsoft.com/office/drawing/2014/main" id="{98956E6C-46EE-41A0-918D-97EC43E9822A}"/>
              </a:ext>
            </a:extLst>
          </p:cNvPr>
          <p:cNvSpPr txBox="1">
            <a:spLocks/>
          </p:cNvSpPr>
          <p:nvPr/>
        </p:nvSpPr>
        <p:spPr bwMode="white">
          <a:xfrm>
            <a:off x="7778496" y="6194251"/>
            <a:ext cx="2392744" cy="563169"/>
          </a:xfrm>
          <a:prstGeom prst="rect">
            <a:avLst/>
          </a:prstGeom>
        </p:spPr>
        <p:txBody>
          <a:bodyPr/>
          <a:lstStyle>
            <a:lvl1pPr marL="0" indent="0" algn="r" defTabSz="914400" rtl="0" eaLnBrk="1" latinLnBrk="0" hangingPunct="1">
              <a:lnSpc>
                <a:spcPct val="90000"/>
              </a:lnSpc>
              <a:spcBef>
                <a:spcPts val="0"/>
              </a:spcBef>
              <a:buFont typeface="Arial" panose="020B0604020202020204" pitchFamily="34" charset="0"/>
              <a:buNone/>
              <a:defRPr sz="1200" i="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200"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3D43877-ED3B-47CD-917A-25E21253B638}"/>
              </a:ext>
            </a:extLst>
          </p:cNvPr>
          <p:cNvSpPr/>
          <p:nvPr/>
        </p:nvSpPr>
        <p:spPr>
          <a:xfrm>
            <a:off x="791307" y="4461247"/>
            <a:ext cx="10609385"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3600" b="1" i="0" u="none" strike="noStrike" kern="0" cap="all" spc="0" normalizeH="0" baseline="0" noProof="0">
                <a:ln>
                  <a:noFill/>
                </a:ln>
                <a:solidFill>
                  <a:prstClr val="black"/>
                </a:solidFill>
                <a:effectLst/>
                <a:uLnTx/>
                <a:uFillTx/>
                <a:latin typeface="Bahnschrift"/>
                <a:ea typeface="+mn-ea"/>
                <a:cs typeface="Arial" panose="020B0604020202020204" pitchFamily="34" charset="0"/>
              </a:rPr>
            </a:b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 Placeholder 4">
            <a:extLst>
              <a:ext uri="{FF2B5EF4-FFF2-40B4-BE49-F238E27FC236}">
                <a16:creationId xmlns:a16="http://schemas.microsoft.com/office/drawing/2014/main" id="{37F2B05A-B351-401E-A335-30CAB1D37BC2}"/>
              </a:ext>
            </a:extLst>
          </p:cNvPr>
          <p:cNvSpPr txBox="1">
            <a:spLocks/>
          </p:cNvSpPr>
          <p:nvPr/>
        </p:nvSpPr>
        <p:spPr bwMode="white">
          <a:xfrm>
            <a:off x="9128728" y="6207680"/>
            <a:ext cx="2392744" cy="563169"/>
          </a:xfrm>
          <a:prstGeom prst="rect">
            <a:avLst/>
          </a:prstGeom>
        </p:spPr>
        <p:txBody>
          <a:bodyPr/>
          <a:lstStyle>
            <a:lvl1pPr marL="0" indent="0" algn="r" defTabSz="914400" rtl="0" eaLnBrk="1" latinLnBrk="0" hangingPunct="1">
              <a:lnSpc>
                <a:spcPct val="90000"/>
              </a:lnSpc>
              <a:spcBef>
                <a:spcPts val="0"/>
              </a:spcBef>
              <a:buFont typeface="Arial" panose="020B0604020202020204" pitchFamily="34" charset="0"/>
              <a:buNone/>
              <a:defRPr sz="1200" i="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200"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023DFAD-5AD0-4155-9DF1-214EBA76C85F}"/>
              </a:ext>
            </a:extLst>
          </p:cNvPr>
          <p:cNvSpPr>
            <a:spLocks noGrp="1"/>
          </p:cNvSpPr>
          <p:nvPr>
            <p:ph type="sldNum" sz="quarter" idx="12"/>
          </p:nvPr>
        </p:nvSpPr>
        <p:spPr>
          <a:xfrm>
            <a:off x="8534400" y="62298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A031036-EC6C-4BAE-B118-D8B183F01E3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727C632-5E20-6B3E-317A-CCB7DFE3CD0E}"/>
              </a:ext>
            </a:extLst>
          </p:cNvPr>
          <p:cNvSpPr txBox="1"/>
          <p:nvPr/>
        </p:nvSpPr>
        <p:spPr>
          <a:xfrm>
            <a:off x="2523788" y="173637"/>
            <a:ext cx="5530681" cy="584775"/>
          </a:xfrm>
          <a:prstGeom prst="rect">
            <a:avLst/>
          </a:prstGeom>
          <a:noFill/>
        </p:spPr>
        <p:txBody>
          <a:bodyPr wrap="none" rtlCol="0">
            <a:spAutoFit/>
          </a:bodyPr>
          <a:lstStyle/>
          <a:p>
            <a:pPr algn="ctr"/>
            <a:r>
              <a:rPr lang="en-US" sz="3200" dirty="0">
                <a:solidFill>
                  <a:schemeClr val="bg1"/>
                </a:solidFill>
              </a:rPr>
              <a:t>Involuntary Discharge Reporting</a:t>
            </a:r>
          </a:p>
        </p:txBody>
      </p:sp>
      <p:sp>
        <p:nvSpPr>
          <p:cNvPr id="10" name="TextBox 9">
            <a:extLst>
              <a:ext uri="{FF2B5EF4-FFF2-40B4-BE49-F238E27FC236}">
                <a16:creationId xmlns:a16="http://schemas.microsoft.com/office/drawing/2014/main" id="{91598CC3-2AD4-D002-B3B0-6E540ED41F69}"/>
              </a:ext>
            </a:extLst>
          </p:cNvPr>
          <p:cNvSpPr txBox="1"/>
          <p:nvPr/>
        </p:nvSpPr>
        <p:spPr>
          <a:xfrm>
            <a:off x="6133563" y="701583"/>
            <a:ext cx="5212966" cy="461665"/>
          </a:xfrm>
          <a:prstGeom prst="rect">
            <a:avLst/>
          </a:prstGeom>
          <a:noFill/>
        </p:spPr>
        <p:txBody>
          <a:bodyPr wrap="none" rtlCol="0">
            <a:spAutoFit/>
          </a:bodyPr>
          <a:lstStyle/>
          <a:p>
            <a:r>
              <a:rPr lang="en-US" sz="2400" b="1" dirty="0">
                <a:solidFill>
                  <a:schemeClr val="bg1"/>
                </a:solidFill>
              </a:rPr>
              <a:t>As authorized by: </a:t>
            </a:r>
            <a:r>
              <a:rPr lang="en-US" sz="2400" b="1" dirty="0">
                <a:solidFill>
                  <a:schemeClr val="accent1">
                    <a:lumMod val="40000"/>
                    <a:lumOff val="60000"/>
                  </a:schemeClr>
                </a:solidFill>
                <a:hlinkClick r:id="rId5">
                  <a:extLst>
                    <a:ext uri="{A12FA001-AC4F-418D-AE19-62706E023703}">
                      <ahyp:hlinkClr xmlns:ahyp="http://schemas.microsoft.com/office/drawing/2018/hyperlinkcolor" val="tx"/>
                    </a:ext>
                  </a:extLst>
                </a:hlinkClick>
              </a:rPr>
              <a:t>Kansas Senate Bill 28</a:t>
            </a:r>
            <a:endParaRPr lang="en-US" sz="2400" b="1" dirty="0">
              <a:solidFill>
                <a:schemeClr val="accent1">
                  <a:lumMod val="40000"/>
                  <a:lumOff val="60000"/>
                </a:schemeClr>
              </a:solidFill>
            </a:endParaRPr>
          </a:p>
        </p:txBody>
      </p:sp>
      <p:sp>
        <p:nvSpPr>
          <p:cNvPr id="8" name="TextBox 7">
            <a:extLst>
              <a:ext uri="{FF2B5EF4-FFF2-40B4-BE49-F238E27FC236}">
                <a16:creationId xmlns:a16="http://schemas.microsoft.com/office/drawing/2014/main" id="{0CAFFCC5-FA1E-165C-B9B2-0347C89DE02D}"/>
              </a:ext>
            </a:extLst>
          </p:cNvPr>
          <p:cNvSpPr txBox="1"/>
          <p:nvPr/>
        </p:nvSpPr>
        <p:spPr>
          <a:xfrm>
            <a:off x="698500" y="1568085"/>
            <a:ext cx="11137900" cy="2893100"/>
          </a:xfrm>
          <a:prstGeom prst="rect">
            <a:avLst/>
          </a:prstGeom>
          <a:noFill/>
        </p:spPr>
        <p:txBody>
          <a:bodyPr wrap="square">
            <a:spAutoFit/>
          </a:bodyPr>
          <a:lstStyle/>
          <a:p>
            <a:pPr algn="l"/>
            <a:endParaRPr lang="en-US" sz="20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Arial" panose="020B0604020202020204" pitchFamily="34" charset="0"/>
                <a:cs typeface="Arial" panose="020B0604020202020204" pitchFamily="34" charset="0"/>
              </a:rPr>
              <a:t> </a:t>
            </a:r>
            <a:r>
              <a:rPr lang="en-US" sz="1800" b="0" i="1" u="none" strike="noStrike" baseline="0" dirty="0">
                <a:solidFill>
                  <a:srgbClr val="000000"/>
                </a:solidFill>
                <a:latin typeface="Arial" panose="020B0604020202020204" pitchFamily="34" charset="0"/>
                <a:cs typeface="Arial" panose="020B0604020202020204" pitchFamily="34" charset="0"/>
              </a:rPr>
              <a:t>Adult Care Home (ACH) Involuntary Discharge Survey (IDS) </a:t>
            </a:r>
            <a:r>
              <a:rPr lang="en-US" sz="1800" b="0" i="0" u="none" strike="noStrike" baseline="0" dirty="0">
                <a:solidFill>
                  <a:srgbClr val="000000"/>
                </a:solidFill>
                <a:latin typeface="Arial" panose="020B0604020202020204" pitchFamily="34" charset="0"/>
                <a:cs typeface="Arial" panose="020B0604020202020204" pitchFamily="34" charset="0"/>
              </a:rPr>
              <a:t>application</a:t>
            </a:r>
          </a:p>
          <a:p>
            <a:endParaRPr lang="en-US" dirty="0">
              <a:solidFill>
                <a:srgbClr val="000000"/>
              </a:solidFill>
              <a:latin typeface="Arial" panose="020B0604020202020204" pitchFamily="34" charset="0"/>
              <a:cs typeface="Arial" panose="020B0604020202020204" pitchFamily="34" charset="0"/>
            </a:endParaRPr>
          </a:p>
          <a:p>
            <a:endParaRPr lang="en-US" sz="1800" b="0" i="0" u="none" strike="noStrike" baseline="0" dirty="0">
              <a:solidFill>
                <a:srgbClr val="000000"/>
              </a:solidFill>
              <a:latin typeface="Arial" panose="020B0604020202020204" pitchFamily="34" charset="0"/>
              <a:cs typeface="Arial" panose="020B0604020202020204" pitchFamily="34" charset="0"/>
            </a:endParaRPr>
          </a:p>
          <a:p>
            <a:r>
              <a:rPr lang="en-US" sz="1800" b="0" i="0" u="none" strike="noStrike" baseline="0" dirty="0">
                <a:solidFill>
                  <a:srgbClr val="000000"/>
                </a:solidFill>
                <a:latin typeface="Arial" panose="020B0604020202020204" pitchFamily="34" charset="0"/>
                <a:cs typeface="Arial" panose="020B0604020202020204" pitchFamily="34" charset="0"/>
              </a:rPr>
              <a:t> The application provides assisted living facilities, residential healthcare facilities, home plus facilities, and boarding care homes a method to report details upon the completion of every involuntary transfer or discharge of a resident pursuant to K.A.R. 26-39-102(d) and (f) or to report no monthly discharges for a specific month to the Kansas Department for Aging and Disability Services (KDADS). The </a:t>
            </a:r>
            <a:r>
              <a:rPr lang="en-US" sz="1800" b="0" i="1" u="none" strike="noStrike" baseline="0" dirty="0">
                <a:solidFill>
                  <a:srgbClr val="000000"/>
                </a:solidFill>
                <a:latin typeface="Arial" panose="020B0604020202020204" pitchFamily="34" charset="0"/>
                <a:cs typeface="Arial" panose="020B0604020202020204" pitchFamily="34" charset="0"/>
              </a:rPr>
              <a:t>ACH IDS </a:t>
            </a:r>
            <a:r>
              <a:rPr lang="en-US" sz="1800" b="0" i="0" u="none" strike="noStrike" baseline="0" dirty="0">
                <a:solidFill>
                  <a:srgbClr val="000000"/>
                </a:solidFill>
                <a:latin typeface="Arial" panose="020B0604020202020204" pitchFamily="34" charset="0"/>
                <a:cs typeface="Arial" panose="020B0604020202020204" pitchFamily="34" charset="0"/>
              </a:rPr>
              <a:t>application also provides a dashboard and reports for the ACH facilities to track previously submitted surveys to KDADS. </a:t>
            </a:r>
            <a:endParaRPr lang="en-US" dirty="0">
              <a:latin typeface="Arial" panose="020B0604020202020204" pitchFamily="34" charset="0"/>
              <a:cs typeface="Arial" panose="020B0604020202020204" pitchFamily="34" charset="0"/>
            </a:endParaRPr>
          </a:p>
        </p:txBody>
      </p:sp>
      <p:pic>
        <p:nvPicPr>
          <p:cNvPr id="13" name="Audio 12">
            <a:hlinkClick r:id="" action="ppaction://media"/>
            <a:extLst>
              <a:ext uri="{FF2B5EF4-FFF2-40B4-BE49-F238E27FC236}">
                <a16:creationId xmlns:a16="http://schemas.microsoft.com/office/drawing/2014/main" id="{88EE51FC-14C9-9627-F0C6-2C86339401E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47680479"/>
      </p:ext>
    </p:extLst>
  </p:cSld>
  <p:clrMapOvr>
    <a:masterClrMapping/>
  </p:clrMapOvr>
  <mc:AlternateContent xmlns:mc="http://schemas.openxmlformats.org/markup-compatibility/2006" xmlns:p14="http://schemas.microsoft.com/office/powerpoint/2010/main">
    <mc:Choice Requires="p14">
      <p:transition spd="slow" p14:dur="2000" advTm="66407"/>
    </mc:Choice>
    <mc:Fallback xmlns="">
      <p:transition spd="slow" advTm="66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05D2E-73C3-4CB0-84EC-99F32234102D}"/>
              </a:ext>
            </a:extLst>
          </p:cNvPr>
          <p:cNvSpPr>
            <a:spLocks noGrp="1"/>
          </p:cNvSpPr>
          <p:nvPr>
            <p:ph type="title"/>
          </p:nvPr>
        </p:nvSpPr>
        <p:spPr bwMode="white"/>
        <p:txBody>
          <a:bodyPr>
            <a:normAutofit fontScale="90000"/>
          </a:bodyPr>
          <a:lstStyle/>
          <a:p>
            <a:pPr algn="ctr"/>
            <a:br>
              <a:rPr lang="en-US" sz="3600" b="1"/>
            </a:br>
            <a:endParaRPr lang="en-US" sz="3600"/>
          </a:p>
        </p:txBody>
      </p:sp>
      <p:sp>
        <p:nvSpPr>
          <p:cNvPr id="12" name="Text Placeholder 4">
            <a:extLst>
              <a:ext uri="{FF2B5EF4-FFF2-40B4-BE49-F238E27FC236}">
                <a16:creationId xmlns:a16="http://schemas.microsoft.com/office/drawing/2014/main" id="{98956E6C-46EE-41A0-918D-97EC43E9822A}"/>
              </a:ext>
            </a:extLst>
          </p:cNvPr>
          <p:cNvSpPr txBox="1">
            <a:spLocks/>
          </p:cNvSpPr>
          <p:nvPr/>
        </p:nvSpPr>
        <p:spPr bwMode="white">
          <a:xfrm>
            <a:off x="7778496" y="6194251"/>
            <a:ext cx="2392744" cy="563169"/>
          </a:xfrm>
          <a:prstGeom prst="rect">
            <a:avLst/>
          </a:prstGeom>
        </p:spPr>
        <p:txBody>
          <a:bodyPr/>
          <a:lstStyle>
            <a:lvl1pPr marL="0" indent="0" algn="r" defTabSz="914400" rtl="0" eaLnBrk="1" latinLnBrk="0" hangingPunct="1">
              <a:lnSpc>
                <a:spcPct val="90000"/>
              </a:lnSpc>
              <a:spcBef>
                <a:spcPts val="0"/>
              </a:spcBef>
              <a:buFont typeface="Arial" panose="020B0604020202020204" pitchFamily="34" charset="0"/>
              <a:buNone/>
              <a:defRPr sz="1200" i="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200"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3D43877-ED3B-47CD-917A-25E21253B638}"/>
              </a:ext>
            </a:extLst>
          </p:cNvPr>
          <p:cNvSpPr/>
          <p:nvPr/>
        </p:nvSpPr>
        <p:spPr>
          <a:xfrm>
            <a:off x="791307" y="4461247"/>
            <a:ext cx="10609385"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3600" b="1" i="0" u="none" strike="noStrike" kern="0" cap="all" spc="0" normalizeH="0" baseline="0" noProof="0">
                <a:ln>
                  <a:noFill/>
                </a:ln>
                <a:solidFill>
                  <a:prstClr val="black"/>
                </a:solidFill>
                <a:effectLst/>
                <a:uLnTx/>
                <a:uFillTx/>
                <a:latin typeface="Bahnschrift"/>
                <a:ea typeface="+mn-ea"/>
                <a:cs typeface="Arial" panose="020B0604020202020204" pitchFamily="34" charset="0"/>
              </a:rPr>
            </a:b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 Placeholder 4">
            <a:extLst>
              <a:ext uri="{FF2B5EF4-FFF2-40B4-BE49-F238E27FC236}">
                <a16:creationId xmlns:a16="http://schemas.microsoft.com/office/drawing/2014/main" id="{37F2B05A-B351-401E-A335-30CAB1D37BC2}"/>
              </a:ext>
            </a:extLst>
          </p:cNvPr>
          <p:cNvSpPr txBox="1">
            <a:spLocks/>
          </p:cNvSpPr>
          <p:nvPr/>
        </p:nvSpPr>
        <p:spPr bwMode="white">
          <a:xfrm>
            <a:off x="9128728" y="6207680"/>
            <a:ext cx="2392744" cy="563169"/>
          </a:xfrm>
          <a:prstGeom prst="rect">
            <a:avLst/>
          </a:prstGeom>
        </p:spPr>
        <p:txBody>
          <a:bodyPr/>
          <a:lstStyle>
            <a:lvl1pPr marL="0" indent="0" algn="r" defTabSz="914400" rtl="0" eaLnBrk="1" latinLnBrk="0" hangingPunct="1">
              <a:lnSpc>
                <a:spcPct val="90000"/>
              </a:lnSpc>
              <a:spcBef>
                <a:spcPts val="0"/>
              </a:spcBef>
              <a:buFont typeface="Arial" panose="020B0604020202020204" pitchFamily="34" charset="0"/>
              <a:buNone/>
              <a:defRPr sz="1200" i="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200"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023DFAD-5AD0-4155-9DF1-214EBA76C85F}"/>
              </a:ext>
            </a:extLst>
          </p:cNvPr>
          <p:cNvSpPr>
            <a:spLocks noGrp="1"/>
          </p:cNvSpPr>
          <p:nvPr>
            <p:ph type="sldNum" sz="quarter" idx="12"/>
          </p:nvPr>
        </p:nvSpPr>
        <p:spPr>
          <a:xfrm>
            <a:off x="8534400" y="62298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A031036-EC6C-4BAE-B118-D8B183F01E3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727C632-5E20-6B3E-317A-CCB7DFE3CD0E}"/>
              </a:ext>
            </a:extLst>
          </p:cNvPr>
          <p:cNvSpPr txBox="1"/>
          <p:nvPr/>
        </p:nvSpPr>
        <p:spPr>
          <a:xfrm>
            <a:off x="2523788" y="173637"/>
            <a:ext cx="5530681" cy="584775"/>
          </a:xfrm>
          <a:prstGeom prst="rect">
            <a:avLst/>
          </a:prstGeom>
          <a:noFill/>
        </p:spPr>
        <p:txBody>
          <a:bodyPr wrap="none" rtlCol="0">
            <a:spAutoFit/>
          </a:bodyPr>
          <a:lstStyle/>
          <a:p>
            <a:pPr algn="ctr"/>
            <a:r>
              <a:rPr lang="en-US" sz="3200" dirty="0">
                <a:solidFill>
                  <a:schemeClr val="bg1"/>
                </a:solidFill>
              </a:rPr>
              <a:t>Involuntary Discharge Reporting</a:t>
            </a:r>
          </a:p>
        </p:txBody>
      </p:sp>
      <p:sp>
        <p:nvSpPr>
          <p:cNvPr id="10" name="TextBox 9">
            <a:extLst>
              <a:ext uri="{FF2B5EF4-FFF2-40B4-BE49-F238E27FC236}">
                <a16:creationId xmlns:a16="http://schemas.microsoft.com/office/drawing/2014/main" id="{91598CC3-2AD4-D002-B3B0-6E540ED41F69}"/>
              </a:ext>
            </a:extLst>
          </p:cNvPr>
          <p:cNvSpPr txBox="1"/>
          <p:nvPr/>
        </p:nvSpPr>
        <p:spPr>
          <a:xfrm>
            <a:off x="6133563" y="701583"/>
            <a:ext cx="5212966" cy="461665"/>
          </a:xfrm>
          <a:prstGeom prst="rect">
            <a:avLst/>
          </a:prstGeom>
          <a:noFill/>
        </p:spPr>
        <p:txBody>
          <a:bodyPr wrap="none" rtlCol="0">
            <a:spAutoFit/>
          </a:bodyPr>
          <a:lstStyle/>
          <a:p>
            <a:r>
              <a:rPr lang="en-US" sz="2400" b="1" dirty="0">
                <a:solidFill>
                  <a:schemeClr val="bg1"/>
                </a:solidFill>
              </a:rPr>
              <a:t>As authorized by: </a:t>
            </a:r>
            <a:r>
              <a:rPr lang="en-US" sz="2400" b="1" dirty="0">
                <a:solidFill>
                  <a:schemeClr val="accent1">
                    <a:lumMod val="40000"/>
                    <a:lumOff val="60000"/>
                  </a:schemeClr>
                </a:solidFill>
                <a:hlinkClick r:id="rId5">
                  <a:extLst>
                    <a:ext uri="{A12FA001-AC4F-418D-AE19-62706E023703}">
                      <ahyp:hlinkClr xmlns:ahyp="http://schemas.microsoft.com/office/drawing/2018/hyperlinkcolor" val="tx"/>
                    </a:ext>
                  </a:extLst>
                </a:hlinkClick>
              </a:rPr>
              <a:t>Kansas Senate Bill 28</a:t>
            </a:r>
            <a:endParaRPr lang="en-US" sz="2400" b="1" dirty="0">
              <a:solidFill>
                <a:schemeClr val="accent1">
                  <a:lumMod val="40000"/>
                  <a:lumOff val="60000"/>
                </a:schemeClr>
              </a:solidFill>
            </a:endParaRPr>
          </a:p>
        </p:txBody>
      </p:sp>
      <p:sp>
        <p:nvSpPr>
          <p:cNvPr id="13" name="TextBox 12">
            <a:extLst>
              <a:ext uri="{FF2B5EF4-FFF2-40B4-BE49-F238E27FC236}">
                <a16:creationId xmlns:a16="http://schemas.microsoft.com/office/drawing/2014/main" id="{599B8819-91B9-9733-BC43-61CD11AADA85}"/>
              </a:ext>
            </a:extLst>
          </p:cNvPr>
          <p:cNvSpPr txBox="1"/>
          <p:nvPr/>
        </p:nvSpPr>
        <p:spPr>
          <a:xfrm>
            <a:off x="0" y="1581515"/>
            <a:ext cx="12192000" cy="2985433"/>
          </a:xfrm>
          <a:prstGeom prst="rect">
            <a:avLst/>
          </a:prstGeom>
          <a:noFill/>
        </p:spPr>
        <p:txBody>
          <a:bodyPr wrap="square">
            <a:spAutoFit/>
          </a:bodyPr>
          <a:lstStyle/>
          <a:p>
            <a:pPr algn="l"/>
            <a:endParaRPr lang="en-US" sz="2000" b="0" i="0" u="none" strike="noStrike" baseline="0" dirty="0">
              <a:solidFill>
                <a:srgbClr val="000000"/>
              </a:solidFill>
              <a:latin typeface="Calibri" panose="020F0502020204030204" pitchFamily="34" charset="0"/>
            </a:endParaRPr>
          </a:p>
          <a:p>
            <a:r>
              <a:rPr lang="en-US" sz="2000" b="0" i="0" u="none" strike="noStrike" baseline="0" dirty="0">
                <a:solidFill>
                  <a:srgbClr val="000000"/>
                </a:solidFill>
                <a:latin typeface="Calibri" panose="020F0502020204030204" pitchFamily="34" charset="0"/>
              </a:rPr>
              <a:t> </a:t>
            </a:r>
            <a:r>
              <a:rPr lang="en-US" sz="2400" b="1" i="0" u="none" strike="noStrike" baseline="0" dirty="0">
                <a:solidFill>
                  <a:srgbClr val="000000"/>
                </a:solidFill>
                <a:latin typeface="Calibri" panose="020F0502020204030204" pitchFamily="34" charset="0"/>
              </a:rPr>
              <a:t>Accessing the ACH IDS Application </a:t>
            </a:r>
            <a:endParaRPr lang="en-US" sz="24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1. Open the </a:t>
            </a:r>
            <a:r>
              <a:rPr lang="en-US" sz="1800" b="0" i="1" u="none" strike="noStrike" baseline="0" dirty="0">
                <a:solidFill>
                  <a:srgbClr val="000000"/>
                </a:solidFill>
                <a:latin typeface="Calibri" panose="020F0502020204030204" pitchFamily="34" charset="0"/>
              </a:rPr>
              <a:t>Kansas Department for Aging and Disability Services </a:t>
            </a:r>
            <a:r>
              <a:rPr lang="en-US" sz="1800" b="0" i="0" u="none" strike="noStrike" baseline="0" dirty="0">
                <a:solidFill>
                  <a:srgbClr val="000000"/>
                </a:solidFill>
                <a:latin typeface="Calibri" panose="020F0502020204030204" pitchFamily="34" charset="0"/>
              </a:rPr>
              <a:t>website at </a:t>
            </a:r>
            <a:r>
              <a:rPr lang="en-US" sz="1800" b="0" i="0" u="none" strike="noStrike" baseline="0" dirty="0">
                <a:solidFill>
                  <a:srgbClr val="FF0000"/>
                </a:solidFill>
                <a:latin typeface="Calibri" panose="020F0502020204030204" pitchFamily="34" charset="0"/>
              </a:rPr>
              <a:t>www.kdads.ks.gov</a:t>
            </a:r>
            <a:r>
              <a:rPr lang="en-US" sz="1800" b="0" i="0" u="none" strike="noStrike" baseline="0" dirty="0">
                <a:solidFill>
                  <a:srgbClr val="000000"/>
                </a:solidFill>
                <a:latin typeface="Calibri" panose="020F0502020204030204" pitchFamily="34" charset="0"/>
              </a:rPr>
              <a:t>. </a:t>
            </a:r>
          </a:p>
          <a:p>
            <a:r>
              <a:rPr lang="en-US" sz="1800" b="0" i="0" u="none" strike="noStrike" baseline="0" dirty="0">
                <a:solidFill>
                  <a:srgbClr val="000000"/>
                </a:solidFill>
                <a:latin typeface="Calibri" panose="020F0502020204030204" pitchFamily="34" charset="0"/>
              </a:rPr>
              <a:t>2. Click on the </a:t>
            </a:r>
            <a:r>
              <a:rPr lang="en-US" sz="1800" b="0" i="1" u="none" strike="noStrike" baseline="0" dirty="0">
                <a:solidFill>
                  <a:srgbClr val="000000"/>
                </a:solidFill>
                <a:latin typeface="Calibri" panose="020F0502020204030204" pitchFamily="34" charset="0"/>
              </a:rPr>
              <a:t>Web Applications </a:t>
            </a:r>
            <a:r>
              <a:rPr lang="en-US" sz="1800" b="0" i="0" u="none" strike="noStrike" baseline="0" dirty="0">
                <a:solidFill>
                  <a:srgbClr val="000000"/>
                </a:solidFill>
                <a:latin typeface="Calibri" panose="020F0502020204030204" pitchFamily="34" charset="0"/>
              </a:rPr>
              <a:t>link, located under the </a:t>
            </a:r>
            <a:r>
              <a:rPr lang="en-US" sz="1800" b="0" i="1" u="none" strike="noStrike" baseline="0" dirty="0">
                <a:solidFill>
                  <a:srgbClr val="000000"/>
                </a:solidFill>
                <a:latin typeface="Calibri" panose="020F0502020204030204" pitchFamily="34" charset="0"/>
              </a:rPr>
              <a:t>QUICK LINKS </a:t>
            </a:r>
            <a:r>
              <a:rPr lang="en-US" sz="1800" b="0" i="0" u="none" strike="noStrike" baseline="0" dirty="0">
                <a:solidFill>
                  <a:srgbClr val="000000"/>
                </a:solidFill>
                <a:latin typeface="Calibri" panose="020F0502020204030204" pitchFamily="34" charset="0"/>
              </a:rPr>
              <a:t>section on the right side of the home page. </a:t>
            </a:r>
          </a:p>
          <a:p>
            <a:r>
              <a:rPr lang="en-US" sz="1800" b="0" i="0" u="none" strike="noStrike" baseline="0" dirty="0">
                <a:solidFill>
                  <a:srgbClr val="000000"/>
                </a:solidFill>
                <a:latin typeface="Calibri" panose="020F0502020204030204" pitchFamily="34" charset="0"/>
              </a:rPr>
              <a:t>3. Click on the </a:t>
            </a:r>
            <a:r>
              <a:rPr lang="en-US" sz="1800" b="0" i="1" u="none" strike="noStrike" baseline="0" dirty="0">
                <a:solidFill>
                  <a:srgbClr val="000000"/>
                </a:solidFill>
                <a:latin typeface="Calibri" panose="020F0502020204030204" pitchFamily="34" charset="0"/>
              </a:rPr>
              <a:t>Oracle Web Apps </a:t>
            </a:r>
            <a:r>
              <a:rPr lang="en-US" sz="1800" b="0" i="0" u="none" strike="noStrike" baseline="0" dirty="0">
                <a:solidFill>
                  <a:srgbClr val="000000"/>
                </a:solidFill>
                <a:latin typeface="Calibri" panose="020F0502020204030204" pitchFamily="34" charset="0"/>
              </a:rPr>
              <a:t>icon under the </a:t>
            </a:r>
            <a:r>
              <a:rPr lang="en-US" sz="1800" b="0" i="1" u="none" strike="noStrike" baseline="0" dirty="0">
                <a:solidFill>
                  <a:srgbClr val="000000"/>
                </a:solidFill>
                <a:latin typeface="Calibri" panose="020F0502020204030204" pitchFamily="34" charset="0"/>
              </a:rPr>
              <a:t>Oracle Web Applications </a:t>
            </a:r>
            <a:r>
              <a:rPr lang="en-US" sz="1800" b="0" i="0" u="none" strike="noStrike" baseline="0" dirty="0">
                <a:solidFill>
                  <a:srgbClr val="000000"/>
                </a:solidFill>
                <a:latin typeface="Calibri" panose="020F0502020204030204" pitchFamily="34" charset="0"/>
              </a:rPr>
              <a:t>section. </a:t>
            </a:r>
          </a:p>
          <a:p>
            <a:r>
              <a:rPr lang="en-US" sz="1800" b="0" i="0" u="none" strike="noStrike" baseline="0" dirty="0">
                <a:solidFill>
                  <a:srgbClr val="000000"/>
                </a:solidFill>
                <a:latin typeface="Calibri" panose="020F0502020204030204" pitchFamily="34" charset="0"/>
              </a:rPr>
              <a:t>4. Log into the </a:t>
            </a:r>
            <a:r>
              <a:rPr lang="en-US" sz="1800" b="0" i="1" u="none" strike="noStrike" baseline="0" dirty="0">
                <a:solidFill>
                  <a:srgbClr val="000000"/>
                </a:solidFill>
                <a:latin typeface="Calibri" panose="020F0502020204030204" pitchFamily="34" charset="0"/>
              </a:rPr>
              <a:t>KDADS Oracle Web Applications </a:t>
            </a:r>
            <a:r>
              <a:rPr lang="en-US" sz="1800" b="0" i="0" u="none" strike="noStrike" baseline="0" dirty="0">
                <a:solidFill>
                  <a:srgbClr val="000000"/>
                </a:solidFill>
                <a:latin typeface="Calibri" panose="020F0502020204030204" pitchFamily="34" charset="0"/>
              </a:rPr>
              <a:t>site using your username and password provided by the KDADS Applications Help 	Desk. </a:t>
            </a:r>
          </a:p>
          <a:p>
            <a:r>
              <a:rPr lang="en-US" sz="1800" b="0" i="0" u="none" strike="noStrike" baseline="0" dirty="0">
                <a:solidFill>
                  <a:srgbClr val="000000"/>
                </a:solidFill>
                <a:latin typeface="Calibri" panose="020F0502020204030204" pitchFamily="34" charset="0"/>
              </a:rPr>
              <a:t>5. Once you are logged in, click the </a:t>
            </a:r>
            <a:r>
              <a:rPr lang="en-US" sz="1800" b="0" i="1" u="none" strike="noStrike" baseline="0" dirty="0">
                <a:solidFill>
                  <a:srgbClr val="000000"/>
                </a:solidFill>
                <a:latin typeface="Calibri" panose="020F0502020204030204" pitchFamily="34" charset="0"/>
              </a:rPr>
              <a:t>Facility Home Page </a:t>
            </a:r>
            <a:r>
              <a:rPr lang="en-US" sz="1800" b="0" i="0" u="none" strike="noStrike" baseline="0" dirty="0">
                <a:solidFill>
                  <a:srgbClr val="000000"/>
                </a:solidFill>
                <a:latin typeface="Calibri" panose="020F0502020204030204" pitchFamily="34" charset="0"/>
              </a:rPr>
              <a:t>icon to open the </a:t>
            </a:r>
            <a:r>
              <a:rPr lang="en-US" sz="1800" b="0" i="1" u="none" strike="noStrike" baseline="0" dirty="0">
                <a:solidFill>
                  <a:srgbClr val="000000"/>
                </a:solidFill>
                <a:latin typeface="Calibri" panose="020F0502020204030204" pitchFamily="34" charset="0"/>
              </a:rPr>
              <a:t>KOTA </a:t>
            </a:r>
            <a:r>
              <a:rPr lang="en-US" sz="1800" b="0" i="0" u="none" strike="noStrike" baseline="0" dirty="0">
                <a:solidFill>
                  <a:srgbClr val="000000"/>
                </a:solidFill>
                <a:latin typeface="Calibri" panose="020F0502020204030204" pitchFamily="34" charset="0"/>
              </a:rPr>
              <a:t>application for your facility. If you do not see the 	icon, then most likely your account is not configured with the </a:t>
            </a:r>
            <a:r>
              <a:rPr lang="en-US" sz="1800" b="0" i="1" u="none" strike="noStrike" baseline="0" dirty="0">
                <a:solidFill>
                  <a:srgbClr val="000000"/>
                </a:solidFill>
                <a:latin typeface="Calibri" panose="020F0502020204030204" pitchFamily="34" charset="0"/>
              </a:rPr>
              <a:t>Facility Home Page </a:t>
            </a:r>
            <a:r>
              <a:rPr lang="en-US" sz="1800" b="0" i="0" u="none" strike="noStrike" baseline="0" dirty="0">
                <a:solidFill>
                  <a:srgbClr val="000000"/>
                </a:solidFill>
                <a:latin typeface="Calibri" panose="020F0502020204030204" pitchFamily="34" charset="0"/>
              </a:rPr>
              <a:t>security role. Contact the KDADS 	Applications Help Desk for assistance. </a:t>
            </a:r>
          </a:p>
        </p:txBody>
      </p:sp>
      <p:pic>
        <p:nvPicPr>
          <p:cNvPr id="15" name="Audio 14">
            <a:hlinkClick r:id="" action="ppaction://media"/>
            <a:extLst>
              <a:ext uri="{FF2B5EF4-FFF2-40B4-BE49-F238E27FC236}">
                <a16:creationId xmlns:a16="http://schemas.microsoft.com/office/drawing/2014/main" id="{3841138C-1D60-1CA4-99E3-7EDAC91BAE1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42473457"/>
      </p:ext>
    </p:extLst>
  </p:cSld>
  <p:clrMapOvr>
    <a:masterClrMapping/>
  </p:clrMapOvr>
  <mc:AlternateContent xmlns:mc="http://schemas.openxmlformats.org/markup-compatibility/2006" xmlns:p14="http://schemas.microsoft.com/office/powerpoint/2010/main">
    <mc:Choice Requires="p14">
      <p:transition spd="slow" p14:dur="2000" advTm="65685"/>
    </mc:Choice>
    <mc:Fallback xmlns="">
      <p:transition spd="slow" advTm="65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05D2E-73C3-4CB0-84EC-99F32234102D}"/>
              </a:ext>
            </a:extLst>
          </p:cNvPr>
          <p:cNvSpPr>
            <a:spLocks noGrp="1"/>
          </p:cNvSpPr>
          <p:nvPr>
            <p:ph type="title"/>
          </p:nvPr>
        </p:nvSpPr>
        <p:spPr bwMode="white"/>
        <p:txBody>
          <a:bodyPr>
            <a:normAutofit fontScale="90000"/>
          </a:bodyPr>
          <a:lstStyle/>
          <a:p>
            <a:pPr algn="ctr"/>
            <a:br>
              <a:rPr lang="en-US" sz="3600" b="1"/>
            </a:br>
            <a:endParaRPr lang="en-US" sz="3600"/>
          </a:p>
        </p:txBody>
      </p:sp>
      <p:sp>
        <p:nvSpPr>
          <p:cNvPr id="12" name="Text Placeholder 4">
            <a:extLst>
              <a:ext uri="{FF2B5EF4-FFF2-40B4-BE49-F238E27FC236}">
                <a16:creationId xmlns:a16="http://schemas.microsoft.com/office/drawing/2014/main" id="{98956E6C-46EE-41A0-918D-97EC43E9822A}"/>
              </a:ext>
            </a:extLst>
          </p:cNvPr>
          <p:cNvSpPr txBox="1">
            <a:spLocks/>
          </p:cNvSpPr>
          <p:nvPr/>
        </p:nvSpPr>
        <p:spPr bwMode="white">
          <a:xfrm>
            <a:off x="7778496" y="6194251"/>
            <a:ext cx="2392744" cy="563169"/>
          </a:xfrm>
          <a:prstGeom prst="rect">
            <a:avLst/>
          </a:prstGeom>
        </p:spPr>
        <p:txBody>
          <a:bodyPr/>
          <a:lstStyle>
            <a:lvl1pPr marL="0" indent="0" algn="r" defTabSz="914400" rtl="0" eaLnBrk="1" latinLnBrk="0" hangingPunct="1">
              <a:lnSpc>
                <a:spcPct val="90000"/>
              </a:lnSpc>
              <a:spcBef>
                <a:spcPts val="0"/>
              </a:spcBef>
              <a:buFont typeface="Arial" panose="020B0604020202020204" pitchFamily="34" charset="0"/>
              <a:buNone/>
              <a:defRPr sz="1200" i="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200"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3D43877-ED3B-47CD-917A-25E21253B638}"/>
              </a:ext>
            </a:extLst>
          </p:cNvPr>
          <p:cNvSpPr/>
          <p:nvPr/>
        </p:nvSpPr>
        <p:spPr>
          <a:xfrm>
            <a:off x="791307" y="4461247"/>
            <a:ext cx="10609385"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3600" b="1" i="0" u="none" strike="noStrike" kern="0" cap="all" spc="0" normalizeH="0" baseline="0" noProof="0">
                <a:ln>
                  <a:noFill/>
                </a:ln>
                <a:solidFill>
                  <a:prstClr val="black"/>
                </a:solidFill>
                <a:effectLst/>
                <a:uLnTx/>
                <a:uFillTx/>
                <a:latin typeface="Bahnschrift"/>
                <a:ea typeface="+mn-ea"/>
                <a:cs typeface="Arial" panose="020B0604020202020204" pitchFamily="34" charset="0"/>
              </a:rPr>
            </a:b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 Placeholder 4">
            <a:extLst>
              <a:ext uri="{FF2B5EF4-FFF2-40B4-BE49-F238E27FC236}">
                <a16:creationId xmlns:a16="http://schemas.microsoft.com/office/drawing/2014/main" id="{37F2B05A-B351-401E-A335-30CAB1D37BC2}"/>
              </a:ext>
            </a:extLst>
          </p:cNvPr>
          <p:cNvSpPr txBox="1">
            <a:spLocks/>
          </p:cNvSpPr>
          <p:nvPr/>
        </p:nvSpPr>
        <p:spPr bwMode="white">
          <a:xfrm>
            <a:off x="9128728" y="6207680"/>
            <a:ext cx="2392744" cy="563169"/>
          </a:xfrm>
          <a:prstGeom prst="rect">
            <a:avLst/>
          </a:prstGeom>
        </p:spPr>
        <p:txBody>
          <a:bodyPr/>
          <a:lstStyle>
            <a:lvl1pPr marL="0" indent="0" algn="r" defTabSz="914400" rtl="0" eaLnBrk="1" latinLnBrk="0" hangingPunct="1">
              <a:lnSpc>
                <a:spcPct val="90000"/>
              </a:lnSpc>
              <a:spcBef>
                <a:spcPts val="0"/>
              </a:spcBef>
              <a:buFont typeface="Arial" panose="020B0604020202020204" pitchFamily="34" charset="0"/>
              <a:buNone/>
              <a:defRPr sz="1200" i="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200"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023DFAD-5AD0-4155-9DF1-214EBA76C85F}"/>
              </a:ext>
            </a:extLst>
          </p:cNvPr>
          <p:cNvSpPr>
            <a:spLocks noGrp="1"/>
          </p:cNvSpPr>
          <p:nvPr>
            <p:ph type="sldNum" sz="quarter" idx="12"/>
          </p:nvPr>
        </p:nvSpPr>
        <p:spPr>
          <a:xfrm>
            <a:off x="8534400" y="62298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A031036-EC6C-4BAE-B118-D8B183F01E3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727C632-5E20-6B3E-317A-CCB7DFE3CD0E}"/>
              </a:ext>
            </a:extLst>
          </p:cNvPr>
          <p:cNvSpPr txBox="1"/>
          <p:nvPr/>
        </p:nvSpPr>
        <p:spPr>
          <a:xfrm>
            <a:off x="2523788" y="173637"/>
            <a:ext cx="5530681" cy="584775"/>
          </a:xfrm>
          <a:prstGeom prst="rect">
            <a:avLst/>
          </a:prstGeom>
          <a:noFill/>
        </p:spPr>
        <p:txBody>
          <a:bodyPr wrap="none" rtlCol="0">
            <a:spAutoFit/>
          </a:bodyPr>
          <a:lstStyle/>
          <a:p>
            <a:pPr algn="ctr"/>
            <a:r>
              <a:rPr lang="en-US" sz="3200" dirty="0">
                <a:solidFill>
                  <a:schemeClr val="bg1"/>
                </a:solidFill>
              </a:rPr>
              <a:t>Involuntary Discharge Reporting</a:t>
            </a:r>
          </a:p>
        </p:txBody>
      </p:sp>
      <p:sp>
        <p:nvSpPr>
          <p:cNvPr id="10" name="TextBox 9">
            <a:extLst>
              <a:ext uri="{FF2B5EF4-FFF2-40B4-BE49-F238E27FC236}">
                <a16:creationId xmlns:a16="http://schemas.microsoft.com/office/drawing/2014/main" id="{91598CC3-2AD4-D002-B3B0-6E540ED41F69}"/>
              </a:ext>
            </a:extLst>
          </p:cNvPr>
          <p:cNvSpPr txBox="1"/>
          <p:nvPr/>
        </p:nvSpPr>
        <p:spPr>
          <a:xfrm>
            <a:off x="6133563" y="701583"/>
            <a:ext cx="5212966" cy="461665"/>
          </a:xfrm>
          <a:prstGeom prst="rect">
            <a:avLst/>
          </a:prstGeom>
          <a:noFill/>
        </p:spPr>
        <p:txBody>
          <a:bodyPr wrap="none" rtlCol="0">
            <a:spAutoFit/>
          </a:bodyPr>
          <a:lstStyle/>
          <a:p>
            <a:r>
              <a:rPr lang="en-US" sz="2400" b="1" dirty="0">
                <a:solidFill>
                  <a:schemeClr val="bg1"/>
                </a:solidFill>
              </a:rPr>
              <a:t>As authorized by: </a:t>
            </a:r>
            <a:r>
              <a:rPr lang="en-US" sz="2400" b="1" dirty="0">
                <a:solidFill>
                  <a:schemeClr val="accent1">
                    <a:lumMod val="40000"/>
                    <a:lumOff val="60000"/>
                  </a:schemeClr>
                </a:solidFill>
                <a:hlinkClick r:id="rId5">
                  <a:extLst>
                    <a:ext uri="{A12FA001-AC4F-418D-AE19-62706E023703}">
                      <ahyp:hlinkClr xmlns:ahyp="http://schemas.microsoft.com/office/drawing/2018/hyperlinkcolor" val="tx"/>
                    </a:ext>
                  </a:extLst>
                </a:hlinkClick>
              </a:rPr>
              <a:t>Kansas Senate Bill 28</a:t>
            </a:r>
            <a:endParaRPr lang="en-US" sz="2400" b="1" dirty="0">
              <a:solidFill>
                <a:schemeClr val="accent1">
                  <a:lumMod val="40000"/>
                  <a:lumOff val="60000"/>
                </a:schemeClr>
              </a:solidFill>
            </a:endParaRPr>
          </a:p>
        </p:txBody>
      </p:sp>
      <p:pic>
        <p:nvPicPr>
          <p:cNvPr id="5" name="Picture 4">
            <a:extLst>
              <a:ext uri="{FF2B5EF4-FFF2-40B4-BE49-F238E27FC236}">
                <a16:creationId xmlns:a16="http://schemas.microsoft.com/office/drawing/2014/main" id="{4226D787-3C54-8F7B-F949-BB332CEFB512}"/>
              </a:ext>
            </a:extLst>
          </p:cNvPr>
          <p:cNvPicPr>
            <a:picLocks noChangeAspect="1"/>
          </p:cNvPicPr>
          <p:nvPr/>
        </p:nvPicPr>
        <p:blipFill>
          <a:blip r:embed="rId6"/>
          <a:stretch>
            <a:fillRect/>
          </a:stretch>
        </p:blipFill>
        <p:spPr>
          <a:xfrm>
            <a:off x="165022" y="1473422"/>
            <a:ext cx="3822778" cy="4446409"/>
          </a:xfrm>
          <a:prstGeom prst="rect">
            <a:avLst/>
          </a:prstGeom>
        </p:spPr>
      </p:pic>
      <p:sp>
        <p:nvSpPr>
          <p:cNvPr id="11" name="TextBox 10">
            <a:extLst>
              <a:ext uri="{FF2B5EF4-FFF2-40B4-BE49-F238E27FC236}">
                <a16:creationId xmlns:a16="http://schemas.microsoft.com/office/drawing/2014/main" id="{08D3E7C8-8847-6204-F8A9-76E14DDB1D7F}"/>
              </a:ext>
            </a:extLst>
          </p:cNvPr>
          <p:cNvSpPr txBox="1"/>
          <p:nvPr/>
        </p:nvSpPr>
        <p:spPr>
          <a:xfrm>
            <a:off x="4318000" y="1698462"/>
            <a:ext cx="6096000" cy="2862322"/>
          </a:xfrm>
          <a:prstGeom prst="rect">
            <a:avLst/>
          </a:prstGeom>
          <a:noFill/>
        </p:spPr>
        <p:txBody>
          <a:bodyPr wrap="square">
            <a:spAutoFit/>
          </a:bodyPr>
          <a:lstStyle/>
          <a:p>
            <a:r>
              <a:rPr lang="en-US" sz="1800" b="0" i="0" u="none" strike="noStrike" baseline="0" dirty="0">
                <a:solidFill>
                  <a:srgbClr val="000000"/>
                </a:solidFill>
                <a:latin typeface="Calibri" panose="020F0502020204030204" pitchFamily="34" charset="0"/>
              </a:rPr>
              <a:t>6. In the </a:t>
            </a:r>
            <a:r>
              <a:rPr lang="en-US" sz="1800" b="0" i="1" u="none" strike="noStrike" baseline="0" dirty="0">
                <a:solidFill>
                  <a:srgbClr val="000000"/>
                </a:solidFill>
                <a:latin typeface="Calibri" panose="020F0502020204030204" pitchFamily="34" charset="0"/>
              </a:rPr>
              <a:t>KOTA </a:t>
            </a:r>
            <a:r>
              <a:rPr lang="en-US" sz="1800" b="0" i="0" u="none" strike="noStrike" baseline="0" dirty="0">
                <a:solidFill>
                  <a:srgbClr val="000000"/>
                </a:solidFill>
                <a:latin typeface="Calibri" panose="020F0502020204030204" pitchFamily="34" charset="0"/>
              </a:rPr>
              <a:t>application on the </a:t>
            </a:r>
            <a:r>
              <a:rPr lang="en-US" sz="1800" b="0" i="1" u="none" strike="noStrike" baseline="0" dirty="0">
                <a:solidFill>
                  <a:srgbClr val="000000"/>
                </a:solidFill>
                <a:latin typeface="Calibri" panose="020F0502020204030204" pitchFamily="34" charset="0"/>
              </a:rPr>
              <a:t>Facility Home </a:t>
            </a:r>
            <a:r>
              <a:rPr lang="en-US" sz="1800" b="0" i="0" u="none" strike="noStrike" baseline="0" dirty="0">
                <a:solidFill>
                  <a:srgbClr val="000000"/>
                </a:solidFill>
                <a:latin typeface="Calibri" panose="020F0502020204030204" pitchFamily="34" charset="0"/>
              </a:rPr>
              <a:t>page/tab, scroll 	down until you see the </a:t>
            </a:r>
            <a:r>
              <a:rPr lang="en-US" sz="1800" b="0" i="1" u="none" strike="noStrike" baseline="0" dirty="0">
                <a:solidFill>
                  <a:srgbClr val="000000"/>
                </a:solidFill>
                <a:latin typeface="Calibri" panose="020F0502020204030204" pitchFamily="34" charset="0"/>
              </a:rPr>
              <a:t>Involuntary Discharge Survey 	</a:t>
            </a:r>
            <a:r>
              <a:rPr lang="en-US" sz="1800" b="0" i="0" u="none" strike="noStrike" baseline="0" dirty="0">
                <a:solidFill>
                  <a:srgbClr val="000000"/>
                </a:solidFill>
                <a:latin typeface="Calibri" panose="020F0502020204030204" pitchFamily="34" charset="0"/>
              </a:rPr>
              <a:t>region underneath the </a:t>
            </a:r>
            <a:r>
              <a:rPr lang="en-US" sz="1800" b="0" i="1" u="none" strike="noStrike" baseline="0" dirty="0">
                <a:solidFill>
                  <a:srgbClr val="000000"/>
                </a:solidFill>
                <a:latin typeface="Calibri" panose="020F0502020204030204" pitchFamily="34" charset="0"/>
              </a:rPr>
              <a:t>Bed Assessments Listing 	</a:t>
            </a:r>
            <a:r>
              <a:rPr lang="en-US" sz="1800" b="0" i="0" u="none" strike="noStrike" baseline="0" dirty="0">
                <a:solidFill>
                  <a:srgbClr val="000000"/>
                </a:solidFill>
                <a:latin typeface="Calibri" panose="020F0502020204030204" pitchFamily="34" charset="0"/>
              </a:rPr>
              <a:t>region. You will notice the </a:t>
            </a:r>
            <a:r>
              <a:rPr lang="en-US" sz="1800" b="0" i="1" u="none" strike="noStrike" baseline="0" dirty="0">
                <a:solidFill>
                  <a:srgbClr val="000000"/>
                </a:solidFill>
                <a:latin typeface="Calibri" panose="020F0502020204030204" pitchFamily="34" charset="0"/>
              </a:rPr>
              <a:t>Involuntary Discharge 	Survey </a:t>
            </a:r>
            <a:r>
              <a:rPr lang="en-US" sz="1800" b="0" i="0" u="none" strike="noStrike" baseline="0" dirty="0">
                <a:solidFill>
                  <a:srgbClr val="000000"/>
                </a:solidFill>
                <a:latin typeface="Calibri" panose="020F0502020204030204" pitchFamily="34" charset="0"/>
              </a:rPr>
              <a:t>region includes a history of your survey 	reports over the most current six months, as shown 	in the example </a:t>
            </a:r>
            <a:r>
              <a:rPr lang="en-US" dirty="0">
                <a:solidFill>
                  <a:srgbClr val="000000"/>
                </a:solidFill>
                <a:latin typeface="Calibri" panose="020F0502020204030204" pitchFamily="34" charset="0"/>
              </a:rPr>
              <a:t>to the left</a:t>
            </a:r>
            <a:r>
              <a:rPr lang="en-US" sz="1800" b="0" i="0" u="none" strike="noStrike" baseline="0" dirty="0">
                <a:solidFill>
                  <a:srgbClr val="000000"/>
                </a:solidFill>
                <a:latin typeface="Calibri" panose="020F0502020204030204" pitchFamily="34" charset="0"/>
              </a:rPr>
              <a:t>. </a:t>
            </a:r>
          </a:p>
          <a:p>
            <a:pPr algn="l"/>
            <a:r>
              <a:rPr lang="en-US" dirty="0">
                <a:solidFill>
                  <a:srgbClr val="000000"/>
                </a:solidFill>
                <a:latin typeface="Calibri" panose="020F0502020204030204" pitchFamily="34" charset="0"/>
              </a:rPr>
              <a:t>7. </a:t>
            </a:r>
            <a:r>
              <a:rPr lang="en-US" sz="1800" b="0" i="0" u="none" strike="noStrike" baseline="0" dirty="0">
                <a:solidFill>
                  <a:srgbClr val="000000"/>
                </a:solidFill>
                <a:latin typeface="Calibri" panose="020F0502020204030204" pitchFamily="34" charset="0"/>
              </a:rPr>
              <a:t>To open the </a:t>
            </a:r>
            <a:r>
              <a:rPr lang="en-US" sz="1800" b="0" i="1" u="none" strike="noStrike" baseline="0" dirty="0">
                <a:solidFill>
                  <a:srgbClr val="000000"/>
                </a:solidFill>
                <a:latin typeface="Calibri" panose="020F0502020204030204" pitchFamily="34" charset="0"/>
              </a:rPr>
              <a:t>ACH IDS </a:t>
            </a:r>
            <a:r>
              <a:rPr lang="en-US" sz="1800" b="0" i="0" u="none" strike="noStrike" baseline="0" dirty="0">
                <a:solidFill>
                  <a:srgbClr val="000000"/>
                </a:solidFill>
                <a:latin typeface="Calibri" panose="020F0502020204030204" pitchFamily="34" charset="0"/>
              </a:rPr>
              <a:t>application, click on the </a:t>
            </a:r>
            <a:r>
              <a:rPr lang="en-US" sz="1800" b="0" i="1" u="none" strike="noStrike" baseline="0" dirty="0">
                <a:solidFill>
                  <a:srgbClr val="000000"/>
                </a:solidFill>
                <a:latin typeface="Calibri" panose="020F0502020204030204" pitchFamily="34" charset="0"/>
              </a:rPr>
              <a:t>Report/View 	</a:t>
            </a:r>
            <a:r>
              <a:rPr lang="en-US" sz="1800" b="0" i="1" u="none" strike="noStrike" baseline="0" dirty="0" err="1">
                <a:solidFill>
                  <a:srgbClr val="000000"/>
                </a:solidFill>
                <a:latin typeface="Calibri" panose="020F0502020204030204" pitchFamily="34" charset="0"/>
              </a:rPr>
              <a:t>Invol</a:t>
            </a:r>
            <a:r>
              <a:rPr lang="en-US" sz="1800" b="0" i="1" u="none" strike="noStrike" baseline="0" dirty="0">
                <a:solidFill>
                  <a:srgbClr val="000000"/>
                </a:solidFill>
                <a:latin typeface="Calibri" panose="020F0502020204030204" pitchFamily="34" charset="0"/>
              </a:rPr>
              <a:t> Discharges </a:t>
            </a:r>
            <a:r>
              <a:rPr lang="en-US" sz="1800" b="0" i="0" u="none" strike="noStrike" baseline="0" dirty="0">
                <a:solidFill>
                  <a:srgbClr val="000000"/>
                </a:solidFill>
                <a:latin typeface="Calibri" panose="020F0502020204030204" pitchFamily="34" charset="0"/>
              </a:rPr>
              <a:t>button below the history report. </a:t>
            </a:r>
          </a:p>
          <a:p>
            <a:endParaRPr lang="en-US" sz="1800" b="0" i="0" u="none" strike="noStrike" baseline="0" dirty="0">
              <a:solidFill>
                <a:srgbClr val="000000"/>
              </a:solidFill>
              <a:latin typeface="Calibri" panose="020F0502020204030204" pitchFamily="34" charset="0"/>
            </a:endParaRPr>
          </a:p>
        </p:txBody>
      </p:sp>
      <p:pic>
        <p:nvPicPr>
          <p:cNvPr id="14" name="Audio 13">
            <a:hlinkClick r:id="" action="ppaction://media"/>
            <a:extLst>
              <a:ext uri="{FF2B5EF4-FFF2-40B4-BE49-F238E27FC236}">
                <a16:creationId xmlns:a16="http://schemas.microsoft.com/office/drawing/2014/main" id="{1B5AD71B-6DB3-F0A9-173F-7ED5809E430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10376740"/>
      </p:ext>
    </p:extLst>
  </p:cSld>
  <p:clrMapOvr>
    <a:masterClrMapping/>
  </p:clrMapOvr>
  <mc:AlternateContent xmlns:mc="http://schemas.openxmlformats.org/markup-compatibility/2006" xmlns:p14="http://schemas.microsoft.com/office/powerpoint/2010/main">
    <mc:Choice Requires="p14">
      <p:transition spd="slow" p14:dur="2000" advTm="42797"/>
    </mc:Choice>
    <mc:Fallback xmlns="">
      <p:transition spd="slow" advTm="42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05D2E-73C3-4CB0-84EC-99F32234102D}"/>
              </a:ext>
            </a:extLst>
          </p:cNvPr>
          <p:cNvSpPr>
            <a:spLocks noGrp="1"/>
          </p:cNvSpPr>
          <p:nvPr>
            <p:ph type="title"/>
          </p:nvPr>
        </p:nvSpPr>
        <p:spPr bwMode="white"/>
        <p:txBody>
          <a:bodyPr>
            <a:normAutofit fontScale="90000"/>
          </a:bodyPr>
          <a:lstStyle/>
          <a:p>
            <a:pPr algn="ctr"/>
            <a:br>
              <a:rPr lang="en-US" sz="3600" b="1"/>
            </a:br>
            <a:endParaRPr lang="en-US" sz="3600"/>
          </a:p>
        </p:txBody>
      </p:sp>
      <p:sp>
        <p:nvSpPr>
          <p:cNvPr id="12" name="Text Placeholder 4">
            <a:extLst>
              <a:ext uri="{FF2B5EF4-FFF2-40B4-BE49-F238E27FC236}">
                <a16:creationId xmlns:a16="http://schemas.microsoft.com/office/drawing/2014/main" id="{98956E6C-46EE-41A0-918D-97EC43E9822A}"/>
              </a:ext>
            </a:extLst>
          </p:cNvPr>
          <p:cNvSpPr txBox="1">
            <a:spLocks/>
          </p:cNvSpPr>
          <p:nvPr/>
        </p:nvSpPr>
        <p:spPr bwMode="white">
          <a:xfrm>
            <a:off x="7778496" y="6194251"/>
            <a:ext cx="2392744" cy="563169"/>
          </a:xfrm>
          <a:prstGeom prst="rect">
            <a:avLst/>
          </a:prstGeom>
        </p:spPr>
        <p:txBody>
          <a:bodyPr/>
          <a:lstStyle>
            <a:lvl1pPr marL="0" indent="0" algn="r" defTabSz="914400" rtl="0" eaLnBrk="1" latinLnBrk="0" hangingPunct="1">
              <a:lnSpc>
                <a:spcPct val="90000"/>
              </a:lnSpc>
              <a:spcBef>
                <a:spcPts val="0"/>
              </a:spcBef>
              <a:buFont typeface="Arial" panose="020B0604020202020204" pitchFamily="34" charset="0"/>
              <a:buNone/>
              <a:defRPr sz="1200" i="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200"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3D43877-ED3B-47CD-917A-25E21253B638}"/>
              </a:ext>
            </a:extLst>
          </p:cNvPr>
          <p:cNvSpPr/>
          <p:nvPr/>
        </p:nvSpPr>
        <p:spPr>
          <a:xfrm>
            <a:off x="791307" y="4461247"/>
            <a:ext cx="10609385"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3600" b="1" i="0" u="none" strike="noStrike" kern="0" cap="all" spc="0" normalizeH="0" baseline="0" noProof="0">
                <a:ln>
                  <a:noFill/>
                </a:ln>
                <a:solidFill>
                  <a:prstClr val="black"/>
                </a:solidFill>
                <a:effectLst/>
                <a:uLnTx/>
                <a:uFillTx/>
                <a:latin typeface="Bahnschrift"/>
                <a:ea typeface="+mn-ea"/>
                <a:cs typeface="Arial" panose="020B0604020202020204" pitchFamily="34" charset="0"/>
              </a:rPr>
            </a:b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 Placeholder 4">
            <a:extLst>
              <a:ext uri="{FF2B5EF4-FFF2-40B4-BE49-F238E27FC236}">
                <a16:creationId xmlns:a16="http://schemas.microsoft.com/office/drawing/2014/main" id="{37F2B05A-B351-401E-A335-30CAB1D37BC2}"/>
              </a:ext>
            </a:extLst>
          </p:cNvPr>
          <p:cNvSpPr txBox="1">
            <a:spLocks/>
          </p:cNvSpPr>
          <p:nvPr/>
        </p:nvSpPr>
        <p:spPr bwMode="white">
          <a:xfrm>
            <a:off x="9128728" y="6207680"/>
            <a:ext cx="2392744" cy="563169"/>
          </a:xfrm>
          <a:prstGeom prst="rect">
            <a:avLst/>
          </a:prstGeom>
        </p:spPr>
        <p:txBody>
          <a:bodyPr/>
          <a:lstStyle>
            <a:lvl1pPr marL="0" indent="0" algn="r" defTabSz="914400" rtl="0" eaLnBrk="1" latinLnBrk="0" hangingPunct="1">
              <a:lnSpc>
                <a:spcPct val="90000"/>
              </a:lnSpc>
              <a:spcBef>
                <a:spcPts val="0"/>
              </a:spcBef>
              <a:buFont typeface="Arial" panose="020B0604020202020204" pitchFamily="34" charset="0"/>
              <a:buNone/>
              <a:defRPr sz="1200" i="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200"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023DFAD-5AD0-4155-9DF1-214EBA76C85F}"/>
              </a:ext>
            </a:extLst>
          </p:cNvPr>
          <p:cNvSpPr>
            <a:spLocks noGrp="1"/>
          </p:cNvSpPr>
          <p:nvPr>
            <p:ph type="sldNum" sz="quarter" idx="12"/>
          </p:nvPr>
        </p:nvSpPr>
        <p:spPr>
          <a:xfrm>
            <a:off x="8534400" y="62298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A031036-EC6C-4BAE-B118-D8B183F01E3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727C632-5E20-6B3E-317A-CCB7DFE3CD0E}"/>
              </a:ext>
            </a:extLst>
          </p:cNvPr>
          <p:cNvSpPr txBox="1"/>
          <p:nvPr/>
        </p:nvSpPr>
        <p:spPr>
          <a:xfrm>
            <a:off x="2523788" y="173637"/>
            <a:ext cx="5530681" cy="584775"/>
          </a:xfrm>
          <a:prstGeom prst="rect">
            <a:avLst/>
          </a:prstGeom>
          <a:noFill/>
        </p:spPr>
        <p:txBody>
          <a:bodyPr wrap="none" rtlCol="0">
            <a:spAutoFit/>
          </a:bodyPr>
          <a:lstStyle/>
          <a:p>
            <a:pPr algn="ctr"/>
            <a:r>
              <a:rPr lang="en-US" sz="3200" dirty="0">
                <a:solidFill>
                  <a:schemeClr val="bg1"/>
                </a:solidFill>
              </a:rPr>
              <a:t>Involuntary Discharge Reporting</a:t>
            </a:r>
          </a:p>
        </p:txBody>
      </p:sp>
      <p:sp>
        <p:nvSpPr>
          <p:cNvPr id="10" name="TextBox 9">
            <a:extLst>
              <a:ext uri="{FF2B5EF4-FFF2-40B4-BE49-F238E27FC236}">
                <a16:creationId xmlns:a16="http://schemas.microsoft.com/office/drawing/2014/main" id="{91598CC3-2AD4-D002-B3B0-6E540ED41F69}"/>
              </a:ext>
            </a:extLst>
          </p:cNvPr>
          <p:cNvSpPr txBox="1"/>
          <p:nvPr/>
        </p:nvSpPr>
        <p:spPr>
          <a:xfrm>
            <a:off x="6133563" y="701583"/>
            <a:ext cx="5212966" cy="461665"/>
          </a:xfrm>
          <a:prstGeom prst="rect">
            <a:avLst/>
          </a:prstGeom>
          <a:noFill/>
        </p:spPr>
        <p:txBody>
          <a:bodyPr wrap="none" rtlCol="0">
            <a:spAutoFit/>
          </a:bodyPr>
          <a:lstStyle/>
          <a:p>
            <a:r>
              <a:rPr lang="en-US" sz="2400" b="1" dirty="0">
                <a:solidFill>
                  <a:schemeClr val="bg1"/>
                </a:solidFill>
              </a:rPr>
              <a:t>As authorized by: </a:t>
            </a:r>
            <a:r>
              <a:rPr lang="en-US" sz="2400" b="1" dirty="0">
                <a:solidFill>
                  <a:schemeClr val="accent1">
                    <a:lumMod val="40000"/>
                    <a:lumOff val="60000"/>
                  </a:schemeClr>
                </a:solidFill>
                <a:hlinkClick r:id="rId5">
                  <a:extLst>
                    <a:ext uri="{A12FA001-AC4F-418D-AE19-62706E023703}">
                      <ahyp:hlinkClr xmlns:ahyp="http://schemas.microsoft.com/office/drawing/2018/hyperlinkcolor" val="tx"/>
                    </a:ext>
                  </a:extLst>
                </a:hlinkClick>
              </a:rPr>
              <a:t>Kansas Senate Bill 28</a:t>
            </a:r>
            <a:endParaRPr lang="en-US" sz="2400" b="1" dirty="0">
              <a:solidFill>
                <a:schemeClr val="accent1">
                  <a:lumMod val="40000"/>
                  <a:lumOff val="60000"/>
                </a:schemeClr>
              </a:solidFill>
            </a:endParaRPr>
          </a:p>
        </p:txBody>
      </p:sp>
      <p:sp>
        <p:nvSpPr>
          <p:cNvPr id="5" name="TextBox 4">
            <a:extLst>
              <a:ext uri="{FF2B5EF4-FFF2-40B4-BE49-F238E27FC236}">
                <a16:creationId xmlns:a16="http://schemas.microsoft.com/office/drawing/2014/main" id="{E7BBFF82-B7C8-8C5C-87D3-BA5A9C80CC93}"/>
              </a:ext>
            </a:extLst>
          </p:cNvPr>
          <p:cNvSpPr txBox="1"/>
          <p:nvPr/>
        </p:nvSpPr>
        <p:spPr>
          <a:xfrm>
            <a:off x="254000" y="1859340"/>
            <a:ext cx="2362200" cy="3600986"/>
          </a:xfrm>
          <a:prstGeom prst="rect">
            <a:avLst/>
          </a:prstGeom>
          <a:noFill/>
        </p:spPr>
        <p:txBody>
          <a:bodyPr wrap="square">
            <a:spAutoFit/>
          </a:bodyPr>
          <a:lstStyle/>
          <a:p>
            <a:r>
              <a:rPr lang="en-US" sz="2400" b="1" i="0" u="none" strike="noStrike" baseline="0" dirty="0">
                <a:solidFill>
                  <a:srgbClr val="000000"/>
                </a:solidFill>
                <a:latin typeface="Calibri" panose="020F0502020204030204" pitchFamily="34" charset="0"/>
              </a:rPr>
              <a:t>Submit a New Survey </a:t>
            </a:r>
            <a:endParaRPr lang="en-US" sz="24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1. Once you have opened the </a:t>
            </a:r>
            <a:r>
              <a:rPr lang="en-US" sz="1800" b="0" i="1" u="none" strike="noStrike" baseline="0" dirty="0">
                <a:solidFill>
                  <a:srgbClr val="000000"/>
                </a:solidFill>
                <a:latin typeface="Calibri" panose="020F0502020204030204" pitchFamily="34" charset="0"/>
              </a:rPr>
              <a:t>ACH IDS </a:t>
            </a:r>
            <a:r>
              <a:rPr lang="en-US" sz="1800" b="0" i="0" u="none" strike="noStrike" baseline="0" dirty="0">
                <a:solidFill>
                  <a:srgbClr val="000000"/>
                </a:solidFill>
                <a:latin typeface="Calibri" panose="020F0502020204030204" pitchFamily="34" charset="0"/>
              </a:rPr>
              <a:t>application, click on the </a:t>
            </a:r>
            <a:r>
              <a:rPr lang="en-US" sz="1800" b="0" i="1" u="none" strike="noStrike" baseline="0" dirty="0">
                <a:solidFill>
                  <a:srgbClr val="000000"/>
                </a:solidFill>
                <a:latin typeface="Calibri" panose="020F0502020204030204" pitchFamily="34" charset="0"/>
              </a:rPr>
              <a:t>Discharge Survey </a:t>
            </a:r>
            <a:r>
              <a:rPr lang="en-US" sz="1800" b="0" i="0" u="none" strike="noStrike" baseline="0" dirty="0">
                <a:solidFill>
                  <a:srgbClr val="000000"/>
                </a:solidFill>
                <a:latin typeface="Calibri" panose="020F0502020204030204" pitchFamily="34" charset="0"/>
              </a:rPr>
              <a:t>menu item at the top of the page or click on the </a:t>
            </a:r>
            <a:r>
              <a:rPr lang="en-US" sz="1800" b="0" i="1" u="none" strike="noStrike" baseline="0" dirty="0">
                <a:solidFill>
                  <a:srgbClr val="000000"/>
                </a:solidFill>
                <a:latin typeface="Calibri" panose="020F0502020204030204" pitchFamily="34" charset="0"/>
              </a:rPr>
              <a:t>Discharge Survey </a:t>
            </a:r>
            <a:r>
              <a:rPr lang="en-US" sz="1800" b="0" i="0" u="none" strike="noStrike" baseline="0" dirty="0">
                <a:solidFill>
                  <a:srgbClr val="000000"/>
                </a:solidFill>
                <a:latin typeface="Calibri" panose="020F0502020204030204" pitchFamily="34" charset="0"/>
              </a:rPr>
              <a:t>block on the </a:t>
            </a:r>
            <a:r>
              <a:rPr lang="en-US" sz="1800" b="0" i="1" u="none" strike="noStrike" baseline="0" dirty="0">
                <a:solidFill>
                  <a:srgbClr val="000000"/>
                </a:solidFill>
                <a:latin typeface="Calibri" panose="020F0502020204030204" pitchFamily="34" charset="0"/>
              </a:rPr>
              <a:t>ACH IDS Home </a:t>
            </a:r>
            <a:r>
              <a:rPr lang="en-US" sz="1800" b="0" i="0" u="none" strike="noStrike" baseline="0" dirty="0">
                <a:solidFill>
                  <a:srgbClr val="000000"/>
                </a:solidFill>
                <a:latin typeface="Calibri" panose="020F0502020204030204" pitchFamily="34" charset="0"/>
              </a:rPr>
              <a:t>page, as shown </a:t>
            </a:r>
            <a:r>
              <a:rPr lang="en-US" dirty="0">
                <a:solidFill>
                  <a:srgbClr val="000000"/>
                </a:solidFill>
                <a:latin typeface="Calibri" panose="020F0502020204030204" pitchFamily="34" charset="0"/>
              </a:rPr>
              <a:t>to the right</a:t>
            </a:r>
            <a:r>
              <a:rPr lang="en-US" sz="1800" b="0" i="0" u="none" strike="noStrike" baseline="0" dirty="0">
                <a:solidFill>
                  <a:srgbClr val="000000"/>
                </a:solidFill>
                <a:latin typeface="Calibri" panose="020F0502020204030204" pitchFamily="34" charset="0"/>
              </a:rPr>
              <a:t>. </a:t>
            </a:r>
          </a:p>
        </p:txBody>
      </p:sp>
      <p:pic>
        <p:nvPicPr>
          <p:cNvPr id="11" name="Picture 10">
            <a:extLst>
              <a:ext uri="{FF2B5EF4-FFF2-40B4-BE49-F238E27FC236}">
                <a16:creationId xmlns:a16="http://schemas.microsoft.com/office/drawing/2014/main" id="{FF4CFDEA-21AE-EC73-3F9F-3A4DAE98B4F8}"/>
              </a:ext>
            </a:extLst>
          </p:cNvPr>
          <p:cNvPicPr>
            <a:picLocks noChangeAspect="1"/>
          </p:cNvPicPr>
          <p:nvPr/>
        </p:nvPicPr>
        <p:blipFill>
          <a:blip r:embed="rId6"/>
          <a:stretch>
            <a:fillRect/>
          </a:stretch>
        </p:blipFill>
        <p:spPr>
          <a:xfrm>
            <a:off x="2544060" y="1972922"/>
            <a:ext cx="9393939" cy="3611772"/>
          </a:xfrm>
          <a:prstGeom prst="rect">
            <a:avLst/>
          </a:prstGeom>
        </p:spPr>
      </p:pic>
      <p:pic>
        <p:nvPicPr>
          <p:cNvPr id="20" name="Audio 19">
            <a:hlinkClick r:id="" action="ppaction://media"/>
            <a:extLst>
              <a:ext uri="{FF2B5EF4-FFF2-40B4-BE49-F238E27FC236}">
                <a16:creationId xmlns:a16="http://schemas.microsoft.com/office/drawing/2014/main" id="{25F30144-2E2F-7A1D-91B9-24BE8B7439F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7239778"/>
      </p:ext>
    </p:extLst>
  </p:cSld>
  <p:clrMapOvr>
    <a:masterClrMapping/>
  </p:clrMapOvr>
  <mc:AlternateContent xmlns:mc="http://schemas.openxmlformats.org/markup-compatibility/2006" xmlns:p14="http://schemas.microsoft.com/office/powerpoint/2010/main">
    <mc:Choice Requires="p14">
      <p:transition spd="slow" p14:dur="2000" advTm="30356"/>
    </mc:Choice>
    <mc:Fallback xmlns="">
      <p:transition spd="slow" advTm="30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05D2E-73C3-4CB0-84EC-99F32234102D}"/>
              </a:ext>
            </a:extLst>
          </p:cNvPr>
          <p:cNvSpPr>
            <a:spLocks noGrp="1"/>
          </p:cNvSpPr>
          <p:nvPr>
            <p:ph type="title"/>
          </p:nvPr>
        </p:nvSpPr>
        <p:spPr bwMode="white"/>
        <p:txBody>
          <a:bodyPr>
            <a:normAutofit fontScale="90000"/>
          </a:bodyPr>
          <a:lstStyle/>
          <a:p>
            <a:pPr algn="ctr"/>
            <a:br>
              <a:rPr lang="en-US" sz="3600" b="1"/>
            </a:br>
            <a:endParaRPr lang="en-US" sz="3600"/>
          </a:p>
        </p:txBody>
      </p:sp>
      <p:sp>
        <p:nvSpPr>
          <p:cNvPr id="12" name="Text Placeholder 4">
            <a:extLst>
              <a:ext uri="{FF2B5EF4-FFF2-40B4-BE49-F238E27FC236}">
                <a16:creationId xmlns:a16="http://schemas.microsoft.com/office/drawing/2014/main" id="{98956E6C-46EE-41A0-918D-97EC43E9822A}"/>
              </a:ext>
            </a:extLst>
          </p:cNvPr>
          <p:cNvSpPr txBox="1">
            <a:spLocks/>
          </p:cNvSpPr>
          <p:nvPr/>
        </p:nvSpPr>
        <p:spPr bwMode="white">
          <a:xfrm>
            <a:off x="7778496" y="6194251"/>
            <a:ext cx="2392744" cy="563169"/>
          </a:xfrm>
          <a:prstGeom prst="rect">
            <a:avLst/>
          </a:prstGeom>
        </p:spPr>
        <p:txBody>
          <a:bodyPr/>
          <a:lstStyle>
            <a:lvl1pPr marL="0" indent="0" algn="r" defTabSz="914400" rtl="0" eaLnBrk="1" latinLnBrk="0" hangingPunct="1">
              <a:lnSpc>
                <a:spcPct val="90000"/>
              </a:lnSpc>
              <a:spcBef>
                <a:spcPts val="0"/>
              </a:spcBef>
              <a:buFont typeface="Arial" panose="020B0604020202020204" pitchFamily="34" charset="0"/>
              <a:buNone/>
              <a:defRPr sz="1200" i="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200"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3D43877-ED3B-47CD-917A-25E21253B638}"/>
              </a:ext>
            </a:extLst>
          </p:cNvPr>
          <p:cNvSpPr/>
          <p:nvPr/>
        </p:nvSpPr>
        <p:spPr>
          <a:xfrm>
            <a:off x="791307" y="4461247"/>
            <a:ext cx="10609385"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3600" b="1" i="0" u="none" strike="noStrike" kern="0" cap="all" spc="0" normalizeH="0" baseline="0" noProof="0">
                <a:ln>
                  <a:noFill/>
                </a:ln>
                <a:solidFill>
                  <a:prstClr val="black"/>
                </a:solidFill>
                <a:effectLst/>
                <a:uLnTx/>
                <a:uFillTx/>
                <a:latin typeface="Bahnschrift"/>
                <a:ea typeface="+mn-ea"/>
                <a:cs typeface="Arial" panose="020B0604020202020204" pitchFamily="34" charset="0"/>
              </a:rPr>
            </a:b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 Placeholder 4">
            <a:extLst>
              <a:ext uri="{FF2B5EF4-FFF2-40B4-BE49-F238E27FC236}">
                <a16:creationId xmlns:a16="http://schemas.microsoft.com/office/drawing/2014/main" id="{37F2B05A-B351-401E-A335-30CAB1D37BC2}"/>
              </a:ext>
            </a:extLst>
          </p:cNvPr>
          <p:cNvSpPr txBox="1">
            <a:spLocks/>
          </p:cNvSpPr>
          <p:nvPr/>
        </p:nvSpPr>
        <p:spPr bwMode="white">
          <a:xfrm>
            <a:off x="9128728" y="6207680"/>
            <a:ext cx="2392744" cy="563169"/>
          </a:xfrm>
          <a:prstGeom prst="rect">
            <a:avLst/>
          </a:prstGeom>
        </p:spPr>
        <p:txBody>
          <a:bodyPr/>
          <a:lstStyle>
            <a:lvl1pPr marL="0" indent="0" algn="r" defTabSz="914400" rtl="0" eaLnBrk="1" latinLnBrk="0" hangingPunct="1">
              <a:lnSpc>
                <a:spcPct val="90000"/>
              </a:lnSpc>
              <a:spcBef>
                <a:spcPts val="0"/>
              </a:spcBef>
              <a:buFont typeface="Arial" panose="020B0604020202020204" pitchFamily="34" charset="0"/>
              <a:buNone/>
              <a:defRPr sz="1200" i="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200"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023DFAD-5AD0-4155-9DF1-214EBA76C85F}"/>
              </a:ext>
            </a:extLst>
          </p:cNvPr>
          <p:cNvSpPr>
            <a:spLocks noGrp="1"/>
          </p:cNvSpPr>
          <p:nvPr>
            <p:ph type="sldNum" sz="quarter" idx="12"/>
          </p:nvPr>
        </p:nvSpPr>
        <p:spPr>
          <a:xfrm>
            <a:off x="8534400" y="62298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A031036-EC6C-4BAE-B118-D8B183F01E3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727C632-5E20-6B3E-317A-CCB7DFE3CD0E}"/>
              </a:ext>
            </a:extLst>
          </p:cNvPr>
          <p:cNvSpPr txBox="1"/>
          <p:nvPr/>
        </p:nvSpPr>
        <p:spPr>
          <a:xfrm>
            <a:off x="2523788" y="173637"/>
            <a:ext cx="5530681" cy="584775"/>
          </a:xfrm>
          <a:prstGeom prst="rect">
            <a:avLst/>
          </a:prstGeom>
          <a:noFill/>
        </p:spPr>
        <p:txBody>
          <a:bodyPr wrap="none" rtlCol="0">
            <a:spAutoFit/>
          </a:bodyPr>
          <a:lstStyle/>
          <a:p>
            <a:pPr algn="ctr"/>
            <a:r>
              <a:rPr lang="en-US" sz="3200" dirty="0">
                <a:solidFill>
                  <a:schemeClr val="bg1"/>
                </a:solidFill>
              </a:rPr>
              <a:t>Involuntary Discharge Reporting</a:t>
            </a:r>
          </a:p>
        </p:txBody>
      </p:sp>
      <p:sp>
        <p:nvSpPr>
          <p:cNvPr id="10" name="TextBox 9">
            <a:extLst>
              <a:ext uri="{FF2B5EF4-FFF2-40B4-BE49-F238E27FC236}">
                <a16:creationId xmlns:a16="http://schemas.microsoft.com/office/drawing/2014/main" id="{91598CC3-2AD4-D002-B3B0-6E540ED41F69}"/>
              </a:ext>
            </a:extLst>
          </p:cNvPr>
          <p:cNvSpPr txBox="1"/>
          <p:nvPr/>
        </p:nvSpPr>
        <p:spPr>
          <a:xfrm>
            <a:off x="6133563" y="701583"/>
            <a:ext cx="5212966" cy="461665"/>
          </a:xfrm>
          <a:prstGeom prst="rect">
            <a:avLst/>
          </a:prstGeom>
          <a:noFill/>
        </p:spPr>
        <p:txBody>
          <a:bodyPr wrap="none" rtlCol="0">
            <a:spAutoFit/>
          </a:bodyPr>
          <a:lstStyle/>
          <a:p>
            <a:r>
              <a:rPr lang="en-US" sz="2400" b="1" dirty="0">
                <a:solidFill>
                  <a:schemeClr val="bg1"/>
                </a:solidFill>
              </a:rPr>
              <a:t>As authorized by: </a:t>
            </a:r>
            <a:r>
              <a:rPr lang="en-US" sz="2400" b="1" dirty="0">
                <a:solidFill>
                  <a:schemeClr val="accent1">
                    <a:lumMod val="40000"/>
                    <a:lumOff val="60000"/>
                  </a:schemeClr>
                </a:solidFill>
                <a:hlinkClick r:id="rId5">
                  <a:extLst>
                    <a:ext uri="{A12FA001-AC4F-418D-AE19-62706E023703}">
                      <ahyp:hlinkClr xmlns:ahyp="http://schemas.microsoft.com/office/drawing/2018/hyperlinkcolor" val="tx"/>
                    </a:ext>
                  </a:extLst>
                </a:hlinkClick>
              </a:rPr>
              <a:t>Kansas Senate Bill 28</a:t>
            </a:r>
            <a:endParaRPr lang="en-US" sz="2400" b="1" dirty="0">
              <a:solidFill>
                <a:schemeClr val="accent1">
                  <a:lumMod val="40000"/>
                  <a:lumOff val="60000"/>
                </a:schemeClr>
              </a:solidFill>
            </a:endParaRPr>
          </a:p>
        </p:txBody>
      </p:sp>
      <p:sp>
        <p:nvSpPr>
          <p:cNvPr id="5" name="TextBox 4">
            <a:extLst>
              <a:ext uri="{FF2B5EF4-FFF2-40B4-BE49-F238E27FC236}">
                <a16:creationId xmlns:a16="http://schemas.microsoft.com/office/drawing/2014/main" id="{C6FF4322-156D-6CDD-B720-3FD64EAF6BB3}"/>
              </a:ext>
            </a:extLst>
          </p:cNvPr>
          <p:cNvSpPr txBox="1"/>
          <p:nvPr/>
        </p:nvSpPr>
        <p:spPr>
          <a:xfrm>
            <a:off x="317500" y="1453304"/>
            <a:ext cx="1219200" cy="3170099"/>
          </a:xfrm>
          <a:prstGeom prst="rect">
            <a:avLst/>
          </a:prstGeom>
          <a:noFill/>
        </p:spPr>
        <p:txBody>
          <a:bodyPr wrap="square">
            <a:spAutoFit/>
          </a:bodyPr>
          <a:lstStyle/>
          <a:p>
            <a:pPr algn="l"/>
            <a:endParaRPr lang="en-US" sz="20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2. Select the desired </a:t>
            </a:r>
            <a:r>
              <a:rPr lang="en-US" sz="1800" b="0" i="1" u="none" strike="noStrike" baseline="0" dirty="0">
                <a:solidFill>
                  <a:srgbClr val="000000"/>
                </a:solidFill>
                <a:latin typeface="Calibri" panose="020F0502020204030204" pitchFamily="34" charset="0"/>
              </a:rPr>
              <a:t>Survey Type </a:t>
            </a:r>
            <a:r>
              <a:rPr lang="en-US" sz="1800" b="0" i="0" u="none" strike="noStrike" baseline="0" dirty="0">
                <a:solidFill>
                  <a:srgbClr val="000000"/>
                </a:solidFill>
                <a:latin typeface="Calibri" panose="020F0502020204030204" pitchFamily="34" charset="0"/>
              </a:rPr>
              <a:t>from the two available options, as shown </a:t>
            </a:r>
            <a:r>
              <a:rPr lang="en-US" dirty="0">
                <a:solidFill>
                  <a:srgbClr val="000000"/>
                </a:solidFill>
                <a:latin typeface="Calibri" panose="020F0502020204030204" pitchFamily="34" charset="0"/>
              </a:rPr>
              <a:t>to the right</a:t>
            </a:r>
            <a:r>
              <a:rPr lang="en-US" sz="1800" b="0" i="0" u="none" strike="noStrike" baseline="0" dirty="0">
                <a:solidFill>
                  <a:srgbClr val="000000"/>
                </a:solidFill>
                <a:latin typeface="Calibri" panose="020F0502020204030204" pitchFamily="34" charset="0"/>
              </a:rPr>
              <a:t>. </a:t>
            </a:r>
          </a:p>
        </p:txBody>
      </p:sp>
      <p:pic>
        <p:nvPicPr>
          <p:cNvPr id="11" name="Picture 10">
            <a:extLst>
              <a:ext uri="{FF2B5EF4-FFF2-40B4-BE49-F238E27FC236}">
                <a16:creationId xmlns:a16="http://schemas.microsoft.com/office/drawing/2014/main" id="{FE61CEE8-19C1-6B89-8794-4640D38C65B8}"/>
              </a:ext>
            </a:extLst>
          </p:cNvPr>
          <p:cNvPicPr>
            <a:picLocks noChangeAspect="1"/>
          </p:cNvPicPr>
          <p:nvPr/>
        </p:nvPicPr>
        <p:blipFill>
          <a:blip r:embed="rId6"/>
          <a:stretch>
            <a:fillRect/>
          </a:stretch>
        </p:blipFill>
        <p:spPr>
          <a:xfrm>
            <a:off x="1536700" y="1568085"/>
            <a:ext cx="10604657" cy="2717313"/>
          </a:xfrm>
          <a:prstGeom prst="rect">
            <a:avLst/>
          </a:prstGeom>
        </p:spPr>
      </p:pic>
      <p:pic>
        <p:nvPicPr>
          <p:cNvPr id="15" name="Audio 14">
            <a:hlinkClick r:id="" action="ppaction://media"/>
            <a:extLst>
              <a:ext uri="{FF2B5EF4-FFF2-40B4-BE49-F238E27FC236}">
                <a16:creationId xmlns:a16="http://schemas.microsoft.com/office/drawing/2014/main" id="{0230EC7C-21B7-0A26-1D07-CDE4E36EB21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37386303"/>
      </p:ext>
    </p:extLst>
  </p:cSld>
  <p:clrMapOvr>
    <a:masterClrMapping/>
  </p:clrMapOvr>
  <mc:AlternateContent xmlns:mc="http://schemas.openxmlformats.org/markup-compatibility/2006" xmlns:p14="http://schemas.microsoft.com/office/powerpoint/2010/main">
    <mc:Choice Requires="p14">
      <p:transition spd="slow" p14:dur="2000" advTm="11942"/>
    </mc:Choice>
    <mc:Fallback xmlns="">
      <p:transition spd="slow" advTm="11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78080e11-2240-411d-bc3f-8a168a56119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244DAAD2AFF9C49B60874F1BF78D8F0" ma:contentTypeVersion="15" ma:contentTypeDescription="Create a new document." ma:contentTypeScope="" ma:versionID="74cdb300632c4bd88d9190981cfee769">
  <xsd:schema xmlns:xsd="http://www.w3.org/2001/XMLSchema" xmlns:xs="http://www.w3.org/2001/XMLSchema" xmlns:p="http://schemas.microsoft.com/office/2006/metadata/properties" xmlns:ns3="78080e11-2240-411d-bc3f-8a168a561197" xmlns:ns4="2d48faa7-5c60-4eaa-9f3a-0e03af7ae7d7" targetNamespace="http://schemas.microsoft.com/office/2006/metadata/properties" ma:root="true" ma:fieldsID="7e613b39e97d5899d2d81ecbba816bd6" ns3:_="" ns4:_="">
    <xsd:import namespace="78080e11-2240-411d-bc3f-8a168a561197"/>
    <xsd:import namespace="2d48faa7-5c60-4eaa-9f3a-0e03af7ae7d7"/>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080e11-2240-411d-bc3f-8a168a5611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d48faa7-5c60-4eaa-9f3a-0e03af7ae7d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D25EFF-22C5-4F8B-80B5-51A251B5DAFA}">
  <ds:schemaRefs>
    <ds:schemaRef ds:uri="http://schemas.microsoft.com/office/2006/metadata/properties"/>
    <ds:schemaRef ds:uri="78080e11-2240-411d-bc3f-8a168a561197"/>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purl.org/dc/elements/1.1/"/>
    <ds:schemaRef ds:uri="2d48faa7-5c60-4eaa-9f3a-0e03af7ae7d7"/>
    <ds:schemaRef ds:uri="http://www.w3.org/XML/1998/namespace"/>
    <ds:schemaRef ds:uri="http://purl.org/dc/dcmitype/"/>
  </ds:schemaRefs>
</ds:datastoreItem>
</file>

<file path=customXml/itemProps2.xml><?xml version="1.0" encoding="utf-8"?>
<ds:datastoreItem xmlns:ds="http://schemas.openxmlformats.org/officeDocument/2006/customXml" ds:itemID="{388834E9-BBE8-4CE7-89FE-BF91888B32EE}">
  <ds:schemaRefs>
    <ds:schemaRef ds:uri="http://schemas.microsoft.com/sharepoint/v3/contenttype/forms"/>
  </ds:schemaRefs>
</ds:datastoreItem>
</file>

<file path=customXml/itemProps3.xml><?xml version="1.0" encoding="utf-8"?>
<ds:datastoreItem xmlns:ds="http://schemas.openxmlformats.org/officeDocument/2006/customXml" ds:itemID="{148339D6-4A4E-43CE-B4CF-28DC8E2A78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080e11-2240-411d-bc3f-8a168a561197"/>
    <ds:schemaRef ds:uri="2d48faa7-5c60-4eaa-9f3a-0e03af7ae7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142</TotalTime>
  <Words>1838</Words>
  <Application>Microsoft Office PowerPoint</Application>
  <PresentationFormat>Widescreen</PresentationFormat>
  <Paragraphs>163</Paragraphs>
  <Slides>16</Slides>
  <Notes>16</Notes>
  <HiddenSlides>0</HiddenSlides>
  <MMClips>16</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 </vt:lpstr>
      <vt:lpstr> </vt:lpstr>
      <vt:lpstr> </vt:lpstr>
      <vt:lpstr> </vt:lpstr>
      <vt:lpstr> </vt:lpstr>
      <vt:lpstr> </vt:lpstr>
      <vt:lpstr> </vt:lpstr>
      <vt:lpstr> </vt:lpstr>
      <vt:lpstr> </vt:lpstr>
      <vt:lpstr> </vt:lpstr>
      <vt:lpstr> </vt:lpstr>
      <vt:lpstr> </vt:lpstr>
      <vt:lpstr> </vt:lpstr>
      <vt:lpstr> </vt:lpstr>
      <vt:lpstr> </vt:lpstr>
      <vt:lpstr> </vt:lpstr>
    </vt:vector>
  </TitlesOfParts>
  <Company>State of Kansas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Lacey Hunter [KDADS]</dc:creator>
  <cp:lastModifiedBy>Lacey Hunter [KDADS]</cp:lastModifiedBy>
  <cp:revision>5</cp:revision>
  <dcterms:created xsi:type="dcterms:W3CDTF">2024-05-02T15:30:26Z</dcterms:created>
  <dcterms:modified xsi:type="dcterms:W3CDTF">2024-07-15T17:19:01Z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0x010100E244DAAD2AFF9C49B60874F1BF78D8F0</vt:lpwstr>
  </property>
</Properties>
</file>