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8" r:id="rId4"/>
  </p:sldMasterIdLst>
  <p:notesMasterIdLst>
    <p:notesMasterId r:id="rId22"/>
  </p:notesMasterIdLst>
  <p:handoutMasterIdLst>
    <p:handoutMasterId r:id="rId23"/>
  </p:handoutMasterIdLst>
  <p:sldIdLst>
    <p:sldId id="489" r:id="rId5"/>
    <p:sldId id="473" r:id="rId6"/>
    <p:sldId id="471" r:id="rId7"/>
    <p:sldId id="472" r:id="rId8"/>
    <p:sldId id="483" r:id="rId9"/>
    <p:sldId id="484" r:id="rId10"/>
    <p:sldId id="485" r:id="rId11"/>
    <p:sldId id="486" r:id="rId12"/>
    <p:sldId id="487" r:id="rId13"/>
    <p:sldId id="474" r:id="rId14"/>
    <p:sldId id="475" r:id="rId15"/>
    <p:sldId id="476" r:id="rId16"/>
    <p:sldId id="477" r:id="rId17"/>
    <p:sldId id="481" r:id="rId18"/>
    <p:sldId id="482" r:id="rId19"/>
    <p:sldId id="488" r:id="rId20"/>
    <p:sldId id="490" r:id="rId2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E10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23"/>
    <p:restoredTop sz="78288"/>
  </p:normalViewPr>
  <p:slideViewPr>
    <p:cSldViewPr>
      <p:cViewPr varScale="1">
        <p:scale>
          <a:sx n="98" d="100"/>
          <a:sy n="98" d="100"/>
        </p:scale>
        <p:origin x="2232"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A48DE22-830A-416B-A4C7-B65B0F48B3CF}"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960240E8-759A-4000-BC5B-CEAFCAEEDDB7}">
      <dgm:prSet custT="1"/>
      <dgm:spPr/>
      <dgm:t>
        <a:bodyPr/>
        <a:lstStyle/>
        <a:p>
          <a:r>
            <a:rPr lang="en-US" sz="2400" dirty="0"/>
            <a:t>Tobacco is the leading behavioral risk factor </a:t>
          </a:r>
          <a:r>
            <a:rPr lang="en-US" sz="2000" dirty="0"/>
            <a:t>for</a:t>
          </a:r>
          <a:r>
            <a:rPr lang="en-US" sz="2400" dirty="0"/>
            <a:t> chronic disease morbidity and mortality. </a:t>
          </a:r>
        </a:p>
      </dgm:t>
    </dgm:pt>
    <dgm:pt modelId="{3A05FA40-E46E-40AF-92DF-C8A689B12820}" type="parTrans" cxnId="{3B06BD6A-60B2-4B14-9A83-116107787E06}">
      <dgm:prSet/>
      <dgm:spPr/>
      <dgm:t>
        <a:bodyPr/>
        <a:lstStyle/>
        <a:p>
          <a:endParaRPr lang="en-US" sz="2000"/>
        </a:p>
      </dgm:t>
    </dgm:pt>
    <dgm:pt modelId="{B532A56E-26BC-4A8E-B760-7DEF65AEB45A}" type="sibTrans" cxnId="{3B06BD6A-60B2-4B14-9A83-116107787E06}">
      <dgm:prSet/>
      <dgm:spPr/>
      <dgm:t>
        <a:bodyPr/>
        <a:lstStyle/>
        <a:p>
          <a:endParaRPr lang="en-US" sz="2000"/>
        </a:p>
      </dgm:t>
    </dgm:pt>
    <dgm:pt modelId="{C62B0B1F-9E76-42B7-BE0F-B6476FCCD155}">
      <dgm:prSet custT="1"/>
      <dgm:spPr/>
      <dgm:t>
        <a:bodyPr/>
        <a:lstStyle/>
        <a:p>
          <a:r>
            <a:rPr lang="en-US" sz="2000" dirty="0"/>
            <a:t>According to the CDC, people with mental illnesses and addictions comprise about 25% of the population, but they smoke almost 40% of all cigarettes produced.</a:t>
          </a:r>
        </a:p>
      </dgm:t>
    </dgm:pt>
    <dgm:pt modelId="{17FB3337-ADCA-4F9E-901F-562C4A973226}" type="parTrans" cxnId="{710B2107-A894-4127-83FF-3ED723341406}">
      <dgm:prSet/>
      <dgm:spPr/>
      <dgm:t>
        <a:bodyPr/>
        <a:lstStyle/>
        <a:p>
          <a:endParaRPr lang="en-US" sz="2000"/>
        </a:p>
      </dgm:t>
    </dgm:pt>
    <dgm:pt modelId="{9528E7C1-9153-4524-9158-E2E9A7AC0722}" type="sibTrans" cxnId="{710B2107-A894-4127-83FF-3ED723341406}">
      <dgm:prSet/>
      <dgm:spPr/>
      <dgm:t>
        <a:bodyPr/>
        <a:lstStyle/>
        <a:p>
          <a:endParaRPr lang="en-US" sz="2000"/>
        </a:p>
      </dgm:t>
    </dgm:pt>
    <dgm:pt modelId="{05139124-8A50-40DE-A9C9-331492A0D110}">
      <dgm:prSet custT="1"/>
      <dgm:spPr/>
      <dgm:t>
        <a:bodyPr/>
        <a:lstStyle/>
        <a:p>
          <a:r>
            <a:rPr lang="en-US" sz="2000" dirty="0"/>
            <a:t>Tobacco use also kills a disproportionate number of people with behavioral health disorders. </a:t>
          </a:r>
        </a:p>
      </dgm:t>
    </dgm:pt>
    <dgm:pt modelId="{2E59C7CD-DFA1-41DD-9033-AEEC0F2EA2E9}" type="parTrans" cxnId="{2E950D00-C1B0-4047-A05B-C0393A579A11}">
      <dgm:prSet/>
      <dgm:spPr/>
      <dgm:t>
        <a:bodyPr/>
        <a:lstStyle/>
        <a:p>
          <a:endParaRPr lang="en-US" sz="2000"/>
        </a:p>
      </dgm:t>
    </dgm:pt>
    <dgm:pt modelId="{CB050D35-D644-4B86-9794-B581A3D9B02C}" type="sibTrans" cxnId="{2E950D00-C1B0-4047-A05B-C0393A579A11}">
      <dgm:prSet/>
      <dgm:spPr/>
      <dgm:t>
        <a:bodyPr/>
        <a:lstStyle/>
        <a:p>
          <a:endParaRPr lang="en-US" sz="2000"/>
        </a:p>
      </dgm:t>
    </dgm:pt>
    <dgm:pt modelId="{C2DF32C8-9061-4AFB-8604-762C13ED6CFE}">
      <dgm:prSet custT="1"/>
      <dgm:spPr/>
      <dgm:t>
        <a:bodyPr/>
        <a:lstStyle/>
        <a:p>
          <a:r>
            <a:rPr lang="en-US" sz="2000" dirty="0"/>
            <a:t>Still, anti-smoking efforts have not been directed consistently toward people with mental illnesses in the past.</a:t>
          </a:r>
        </a:p>
      </dgm:t>
    </dgm:pt>
    <dgm:pt modelId="{3D8BBF6B-34AA-41E0-9D62-AC713F8BFCA5}" type="parTrans" cxnId="{4E5B9469-61E9-4EC6-BCD7-C287E387B146}">
      <dgm:prSet/>
      <dgm:spPr/>
      <dgm:t>
        <a:bodyPr/>
        <a:lstStyle/>
        <a:p>
          <a:endParaRPr lang="en-US" sz="2000"/>
        </a:p>
      </dgm:t>
    </dgm:pt>
    <dgm:pt modelId="{1CA93A32-A57A-4408-BDB8-36755D33602B}" type="sibTrans" cxnId="{4E5B9469-61E9-4EC6-BCD7-C287E387B146}">
      <dgm:prSet/>
      <dgm:spPr/>
      <dgm:t>
        <a:bodyPr/>
        <a:lstStyle/>
        <a:p>
          <a:endParaRPr lang="en-US" sz="2000"/>
        </a:p>
      </dgm:t>
    </dgm:pt>
    <dgm:pt modelId="{DD7EE8FD-DDD0-B841-A261-759A646DE078}" type="pres">
      <dgm:prSet presAssocID="{6A48DE22-830A-416B-A4C7-B65B0F48B3CF}" presName="linear" presStyleCnt="0">
        <dgm:presLayoutVars>
          <dgm:animLvl val="lvl"/>
          <dgm:resizeHandles val="exact"/>
        </dgm:presLayoutVars>
      </dgm:prSet>
      <dgm:spPr/>
    </dgm:pt>
    <dgm:pt modelId="{3F34E54E-F95F-3344-AEF2-7D4AC9AF371D}" type="pres">
      <dgm:prSet presAssocID="{960240E8-759A-4000-BC5B-CEAFCAEEDDB7}" presName="parentText" presStyleLbl="node1" presStyleIdx="0" presStyleCnt="4">
        <dgm:presLayoutVars>
          <dgm:chMax val="0"/>
          <dgm:bulletEnabled val="1"/>
        </dgm:presLayoutVars>
      </dgm:prSet>
      <dgm:spPr/>
    </dgm:pt>
    <dgm:pt modelId="{00C9BAF2-9619-224E-84AD-C6C198D39D5E}" type="pres">
      <dgm:prSet presAssocID="{B532A56E-26BC-4A8E-B760-7DEF65AEB45A}" presName="spacer" presStyleCnt="0"/>
      <dgm:spPr/>
    </dgm:pt>
    <dgm:pt modelId="{19037760-D79A-EA4B-866E-CA5FD58A236C}" type="pres">
      <dgm:prSet presAssocID="{C62B0B1F-9E76-42B7-BE0F-B6476FCCD155}" presName="parentText" presStyleLbl="node1" presStyleIdx="1" presStyleCnt="4">
        <dgm:presLayoutVars>
          <dgm:chMax val="0"/>
          <dgm:bulletEnabled val="1"/>
        </dgm:presLayoutVars>
      </dgm:prSet>
      <dgm:spPr/>
    </dgm:pt>
    <dgm:pt modelId="{2EF5D168-6C26-AA45-ACC2-6D49C9C11EB7}" type="pres">
      <dgm:prSet presAssocID="{9528E7C1-9153-4524-9158-E2E9A7AC0722}" presName="spacer" presStyleCnt="0"/>
      <dgm:spPr/>
    </dgm:pt>
    <dgm:pt modelId="{17A9FD90-EFA0-8A41-A263-EF7E3ED843D7}" type="pres">
      <dgm:prSet presAssocID="{05139124-8A50-40DE-A9C9-331492A0D110}" presName="parentText" presStyleLbl="node1" presStyleIdx="2" presStyleCnt="4">
        <dgm:presLayoutVars>
          <dgm:chMax val="0"/>
          <dgm:bulletEnabled val="1"/>
        </dgm:presLayoutVars>
      </dgm:prSet>
      <dgm:spPr/>
    </dgm:pt>
    <dgm:pt modelId="{4D4B38CD-ADD8-E743-ABE4-A762174D4DE6}" type="pres">
      <dgm:prSet presAssocID="{CB050D35-D644-4B86-9794-B581A3D9B02C}" presName="spacer" presStyleCnt="0"/>
      <dgm:spPr/>
    </dgm:pt>
    <dgm:pt modelId="{16B18107-5C66-D446-922C-AF60FE093F99}" type="pres">
      <dgm:prSet presAssocID="{C2DF32C8-9061-4AFB-8604-762C13ED6CFE}" presName="parentText" presStyleLbl="node1" presStyleIdx="3" presStyleCnt="4">
        <dgm:presLayoutVars>
          <dgm:chMax val="0"/>
          <dgm:bulletEnabled val="1"/>
        </dgm:presLayoutVars>
      </dgm:prSet>
      <dgm:spPr/>
    </dgm:pt>
  </dgm:ptLst>
  <dgm:cxnLst>
    <dgm:cxn modelId="{2E950D00-C1B0-4047-A05B-C0393A579A11}" srcId="{6A48DE22-830A-416B-A4C7-B65B0F48B3CF}" destId="{05139124-8A50-40DE-A9C9-331492A0D110}" srcOrd="2" destOrd="0" parTransId="{2E59C7CD-DFA1-41DD-9033-AEEC0F2EA2E9}" sibTransId="{CB050D35-D644-4B86-9794-B581A3D9B02C}"/>
    <dgm:cxn modelId="{710B2107-A894-4127-83FF-3ED723341406}" srcId="{6A48DE22-830A-416B-A4C7-B65B0F48B3CF}" destId="{C62B0B1F-9E76-42B7-BE0F-B6476FCCD155}" srcOrd="1" destOrd="0" parTransId="{17FB3337-ADCA-4F9E-901F-562C4A973226}" sibTransId="{9528E7C1-9153-4524-9158-E2E9A7AC0722}"/>
    <dgm:cxn modelId="{C8795E2F-23DF-0F42-82AB-F4C676DE4BFE}" type="presOf" srcId="{6A48DE22-830A-416B-A4C7-B65B0F48B3CF}" destId="{DD7EE8FD-DDD0-B841-A261-759A646DE078}" srcOrd="0" destOrd="0" presId="urn:microsoft.com/office/officeart/2005/8/layout/vList2"/>
    <dgm:cxn modelId="{4E5B9469-61E9-4EC6-BCD7-C287E387B146}" srcId="{6A48DE22-830A-416B-A4C7-B65B0F48B3CF}" destId="{C2DF32C8-9061-4AFB-8604-762C13ED6CFE}" srcOrd="3" destOrd="0" parTransId="{3D8BBF6B-34AA-41E0-9D62-AC713F8BFCA5}" sibTransId="{1CA93A32-A57A-4408-BDB8-36755D33602B}"/>
    <dgm:cxn modelId="{3B06BD6A-60B2-4B14-9A83-116107787E06}" srcId="{6A48DE22-830A-416B-A4C7-B65B0F48B3CF}" destId="{960240E8-759A-4000-BC5B-CEAFCAEEDDB7}" srcOrd="0" destOrd="0" parTransId="{3A05FA40-E46E-40AF-92DF-C8A689B12820}" sibTransId="{B532A56E-26BC-4A8E-B760-7DEF65AEB45A}"/>
    <dgm:cxn modelId="{0823FC79-5D8A-8A4D-BF86-F1EB123D1AAE}" type="presOf" srcId="{960240E8-759A-4000-BC5B-CEAFCAEEDDB7}" destId="{3F34E54E-F95F-3344-AEF2-7D4AC9AF371D}" srcOrd="0" destOrd="0" presId="urn:microsoft.com/office/officeart/2005/8/layout/vList2"/>
    <dgm:cxn modelId="{D3A3AFB4-C9E0-8244-96F4-F7059960FB0E}" type="presOf" srcId="{C2DF32C8-9061-4AFB-8604-762C13ED6CFE}" destId="{16B18107-5C66-D446-922C-AF60FE093F99}" srcOrd="0" destOrd="0" presId="urn:microsoft.com/office/officeart/2005/8/layout/vList2"/>
    <dgm:cxn modelId="{30852FE6-04DA-EB44-8776-4C1118956066}" type="presOf" srcId="{C62B0B1F-9E76-42B7-BE0F-B6476FCCD155}" destId="{19037760-D79A-EA4B-866E-CA5FD58A236C}" srcOrd="0" destOrd="0" presId="urn:microsoft.com/office/officeart/2005/8/layout/vList2"/>
    <dgm:cxn modelId="{C81F6AFC-1090-D648-8D80-84DD1184CE5E}" type="presOf" srcId="{05139124-8A50-40DE-A9C9-331492A0D110}" destId="{17A9FD90-EFA0-8A41-A263-EF7E3ED843D7}" srcOrd="0" destOrd="0" presId="urn:microsoft.com/office/officeart/2005/8/layout/vList2"/>
    <dgm:cxn modelId="{032093F8-A818-E346-99DD-31605CF85E50}" type="presParOf" srcId="{DD7EE8FD-DDD0-B841-A261-759A646DE078}" destId="{3F34E54E-F95F-3344-AEF2-7D4AC9AF371D}" srcOrd="0" destOrd="0" presId="urn:microsoft.com/office/officeart/2005/8/layout/vList2"/>
    <dgm:cxn modelId="{5A9DF151-0BEE-5D47-A5A6-1C3D8D6668B8}" type="presParOf" srcId="{DD7EE8FD-DDD0-B841-A261-759A646DE078}" destId="{00C9BAF2-9619-224E-84AD-C6C198D39D5E}" srcOrd="1" destOrd="0" presId="urn:microsoft.com/office/officeart/2005/8/layout/vList2"/>
    <dgm:cxn modelId="{92B4FA85-E1E8-8C42-8A86-2E51BED4783E}" type="presParOf" srcId="{DD7EE8FD-DDD0-B841-A261-759A646DE078}" destId="{19037760-D79A-EA4B-866E-CA5FD58A236C}" srcOrd="2" destOrd="0" presId="urn:microsoft.com/office/officeart/2005/8/layout/vList2"/>
    <dgm:cxn modelId="{C2B098C8-6A81-6448-977D-DF3F2D577DD8}" type="presParOf" srcId="{DD7EE8FD-DDD0-B841-A261-759A646DE078}" destId="{2EF5D168-6C26-AA45-ACC2-6D49C9C11EB7}" srcOrd="3" destOrd="0" presId="urn:microsoft.com/office/officeart/2005/8/layout/vList2"/>
    <dgm:cxn modelId="{CFA6981B-3473-5441-AD1E-DBFCD6185B7B}" type="presParOf" srcId="{DD7EE8FD-DDD0-B841-A261-759A646DE078}" destId="{17A9FD90-EFA0-8A41-A263-EF7E3ED843D7}" srcOrd="4" destOrd="0" presId="urn:microsoft.com/office/officeart/2005/8/layout/vList2"/>
    <dgm:cxn modelId="{532E9792-A637-BD42-BD9A-385B66CFACC5}" type="presParOf" srcId="{DD7EE8FD-DDD0-B841-A261-759A646DE078}" destId="{4D4B38CD-ADD8-E743-ABE4-A762174D4DE6}" srcOrd="5" destOrd="0" presId="urn:microsoft.com/office/officeart/2005/8/layout/vList2"/>
    <dgm:cxn modelId="{D2403457-8779-7346-9A48-0BE8D2409893}" type="presParOf" srcId="{DD7EE8FD-DDD0-B841-A261-759A646DE078}" destId="{16B18107-5C66-D446-922C-AF60FE093F99}"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01C828-943D-404F-B744-DFC49DE27DB6}" type="doc">
      <dgm:prSet loTypeId="urn:microsoft.com/office/officeart/2005/8/layout/vList2" loCatId="list" qsTypeId="urn:microsoft.com/office/officeart/2005/8/quickstyle/simple4" qsCatId="simple" csTypeId="urn:microsoft.com/office/officeart/2005/8/colors/colorful5" csCatId="colorful"/>
      <dgm:spPr/>
      <dgm:t>
        <a:bodyPr/>
        <a:lstStyle/>
        <a:p>
          <a:endParaRPr lang="en-US"/>
        </a:p>
      </dgm:t>
    </dgm:pt>
    <dgm:pt modelId="{CFA8D2B8-C544-4DDE-9236-47D8D998BD73}">
      <dgm:prSet/>
      <dgm:spPr/>
      <dgm:t>
        <a:bodyPr/>
        <a:lstStyle/>
        <a:p>
          <a:r>
            <a:rPr lang="en-US"/>
            <a:t>The Working Group’s quarterly meeting schedule is the forum for engaging stakeholders who are involved in tobacco cessation work.  </a:t>
          </a:r>
        </a:p>
      </dgm:t>
    </dgm:pt>
    <dgm:pt modelId="{D687FB39-8AE9-4A44-864B-BBF298458F0D}" type="parTrans" cxnId="{5AB55241-C52A-4CD0-B715-E6309A540B80}">
      <dgm:prSet/>
      <dgm:spPr/>
      <dgm:t>
        <a:bodyPr/>
        <a:lstStyle/>
        <a:p>
          <a:endParaRPr lang="en-US"/>
        </a:p>
      </dgm:t>
    </dgm:pt>
    <dgm:pt modelId="{592C110F-507F-43CC-B178-B5CB8EC887B6}" type="sibTrans" cxnId="{5AB55241-C52A-4CD0-B715-E6309A540B80}">
      <dgm:prSet/>
      <dgm:spPr/>
      <dgm:t>
        <a:bodyPr/>
        <a:lstStyle/>
        <a:p>
          <a:endParaRPr lang="en-US"/>
        </a:p>
      </dgm:t>
    </dgm:pt>
    <dgm:pt modelId="{525432C4-1228-47A2-B386-44A9409AA9F9}">
      <dgm:prSet/>
      <dgm:spPr/>
      <dgm:t>
        <a:bodyPr/>
        <a:lstStyle/>
        <a:p>
          <a:r>
            <a:rPr lang="en-US" dirty="0"/>
            <a:t>The Working Group list includes both passive and active participation among individuals who are part of that communications list.</a:t>
          </a:r>
        </a:p>
      </dgm:t>
    </dgm:pt>
    <dgm:pt modelId="{8D767261-96B0-4C23-826D-F2828AAB9399}" type="parTrans" cxnId="{9D40699D-2803-42CA-A096-41DE6EEF2048}">
      <dgm:prSet/>
      <dgm:spPr/>
      <dgm:t>
        <a:bodyPr/>
        <a:lstStyle/>
        <a:p>
          <a:endParaRPr lang="en-US"/>
        </a:p>
      </dgm:t>
    </dgm:pt>
    <dgm:pt modelId="{FB8AB05F-6339-4042-8B15-3D62A808534A}" type="sibTrans" cxnId="{9D40699D-2803-42CA-A096-41DE6EEF2048}">
      <dgm:prSet/>
      <dgm:spPr/>
      <dgm:t>
        <a:bodyPr/>
        <a:lstStyle/>
        <a:p>
          <a:endParaRPr lang="en-US"/>
        </a:p>
      </dgm:t>
    </dgm:pt>
    <dgm:pt modelId="{7E04CCE6-C721-014C-9C72-A3F060630173}" type="pres">
      <dgm:prSet presAssocID="{DB01C828-943D-404F-B744-DFC49DE27DB6}" presName="linear" presStyleCnt="0">
        <dgm:presLayoutVars>
          <dgm:animLvl val="lvl"/>
          <dgm:resizeHandles val="exact"/>
        </dgm:presLayoutVars>
      </dgm:prSet>
      <dgm:spPr/>
    </dgm:pt>
    <dgm:pt modelId="{46A1FE57-B435-784B-A576-A2FCCEB94FA8}" type="pres">
      <dgm:prSet presAssocID="{CFA8D2B8-C544-4DDE-9236-47D8D998BD73}" presName="parentText" presStyleLbl="node1" presStyleIdx="0" presStyleCnt="2">
        <dgm:presLayoutVars>
          <dgm:chMax val="0"/>
          <dgm:bulletEnabled val="1"/>
        </dgm:presLayoutVars>
      </dgm:prSet>
      <dgm:spPr/>
    </dgm:pt>
    <dgm:pt modelId="{4E3195F0-C87A-3040-AFF5-BA1CFAF740D4}" type="pres">
      <dgm:prSet presAssocID="{592C110F-507F-43CC-B178-B5CB8EC887B6}" presName="spacer" presStyleCnt="0"/>
      <dgm:spPr/>
    </dgm:pt>
    <dgm:pt modelId="{E2BFFCB2-11D8-6C44-93A7-7A96C31312E1}" type="pres">
      <dgm:prSet presAssocID="{525432C4-1228-47A2-B386-44A9409AA9F9}" presName="parentText" presStyleLbl="node1" presStyleIdx="1" presStyleCnt="2">
        <dgm:presLayoutVars>
          <dgm:chMax val="0"/>
          <dgm:bulletEnabled val="1"/>
        </dgm:presLayoutVars>
      </dgm:prSet>
      <dgm:spPr/>
    </dgm:pt>
  </dgm:ptLst>
  <dgm:cxnLst>
    <dgm:cxn modelId="{C4A65410-88C7-DB4C-8423-048A2E966684}" type="presOf" srcId="{525432C4-1228-47A2-B386-44A9409AA9F9}" destId="{E2BFFCB2-11D8-6C44-93A7-7A96C31312E1}" srcOrd="0" destOrd="0" presId="urn:microsoft.com/office/officeart/2005/8/layout/vList2"/>
    <dgm:cxn modelId="{5AB55241-C52A-4CD0-B715-E6309A540B80}" srcId="{DB01C828-943D-404F-B744-DFC49DE27DB6}" destId="{CFA8D2B8-C544-4DDE-9236-47D8D998BD73}" srcOrd="0" destOrd="0" parTransId="{D687FB39-8AE9-4A44-864B-BBF298458F0D}" sibTransId="{592C110F-507F-43CC-B178-B5CB8EC887B6}"/>
    <dgm:cxn modelId="{1A8DD549-F6F7-2F46-896C-60F6F35B57DC}" type="presOf" srcId="{DB01C828-943D-404F-B744-DFC49DE27DB6}" destId="{7E04CCE6-C721-014C-9C72-A3F060630173}" srcOrd="0" destOrd="0" presId="urn:microsoft.com/office/officeart/2005/8/layout/vList2"/>
    <dgm:cxn modelId="{53DDEA4E-3EFA-2940-A2D6-6AE5079C5215}" type="presOf" srcId="{CFA8D2B8-C544-4DDE-9236-47D8D998BD73}" destId="{46A1FE57-B435-784B-A576-A2FCCEB94FA8}" srcOrd="0" destOrd="0" presId="urn:microsoft.com/office/officeart/2005/8/layout/vList2"/>
    <dgm:cxn modelId="{9D40699D-2803-42CA-A096-41DE6EEF2048}" srcId="{DB01C828-943D-404F-B744-DFC49DE27DB6}" destId="{525432C4-1228-47A2-B386-44A9409AA9F9}" srcOrd="1" destOrd="0" parTransId="{8D767261-96B0-4C23-826D-F2828AAB9399}" sibTransId="{FB8AB05F-6339-4042-8B15-3D62A808534A}"/>
    <dgm:cxn modelId="{CCD7A6A2-1393-1042-AEA3-626DC48CB2E5}" type="presParOf" srcId="{7E04CCE6-C721-014C-9C72-A3F060630173}" destId="{46A1FE57-B435-784B-A576-A2FCCEB94FA8}" srcOrd="0" destOrd="0" presId="urn:microsoft.com/office/officeart/2005/8/layout/vList2"/>
    <dgm:cxn modelId="{009F80CF-741E-4D45-ACA1-6E8F2CC52A2C}" type="presParOf" srcId="{7E04CCE6-C721-014C-9C72-A3F060630173}" destId="{4E3195F0-C87A-3040-AFF5-BA1CFAF740D4}" srcOrd="1" destOrd="0" presId="urn:microsoft.com/office/officeart/2005/8/layout/vList2"/>
    <dgm:cxn modelId="{BF04A2A3-A7EF-CC4D-96D8-B3146174D2F6}" type="presParOf" srcId="{7E04CCE6-C721-014C-9C72-A3F060630173}" destId="{E2BFFCB2-11D8-6C44-93A7-7A96C31312E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7E59BD-246B-46EC-A808-3B3F079843D1}" type="doc">
      <dgm:prSet loTypeId="urn:microsoft.com/office/officeart/2005/8/layout/default" loCatId="list" qsTypeId="urn:microsoft.com/office/officeart/2005/8/quickstyle/simple1" qsCatId="simple" csTypeId="urn:microsoft.com/office/officeart/2005/8/colors/accent1_2" csCatId="accent1"/>
      <dgm:spPr/>
      <dgm:t>
        <a:bodyPr/>
        <a:lstStyle/>
        <a:p>
          <a:endParaRPr lang="en-US"/>
        </a:p>
      </dgm:t>
    </dgm:pt>
    <dgm:pt modelId="{129680A1-1DCE-4C31-9401-50A2817FD311}">
      <dgm:prSet/>
      <dgm:spPr/>
      <dgm:t>
        <a:bodyPr/>
        <a:lstStyle/>
        <a:p>
          <a:r>
            <a:rPr lang="en-US"/>
            <a:t>Data Strategy Team</a:t>
          </a:r>
        </a:p>
      </dgm:t>
    </dgm:pt>
    <dgm:pt modelId="{9D3AE47B-DC7D-4607-BEC9-FBFAD70DA88C}" type="parTrans" cxnId="{B5AE48D2-445A-44FC-8BA0-1C4AAC4F47BE}">
      <dgm:prSet/>
      <dgm:spPr/>
      <dgm:t>
        <a:bodyPr/>
        <a:lstStyle/>
        <a:p>
          <a:endParaRPr lang="en-US"/>
        </a:p>
      </dgm:t>
    </dgm:pt>
    <dgm:pt modelId="{A517E017-F8B3-4EB3-BE86-6079F1587644}" type="sibTrans" cxnId="{B5AE48D2-445A-44FC-8BA0-1C4AAC4F47BE}">
      <dgm:prSet/>
      <dgm:spPr/>
      <dgm:t>
        <a:bodyPr/>
        <a:lstStyle/>
        <a:p>
          <a:endParaRPr lang="en-US"/>
        </a:p>
      </dgm:t>
    </dgm:pt>
    <dgm:pt modelId="{29437F85-BEC8-4808-97EF-3D513AAB542C}">
      <dgm:prSet/>
      <dgm:spPr/>
      <dgm:t>
        <a:bodyPr/>
        <a:lstStyle/>
        <a:p>
          <a:r>
            <a:rPr lang="en-US"/>
            <a:t>Education Strategy Team</a:t>
          </a:r>
        </a:p>
      </dgm:t>
    </dgm:pt>
    <dgm:pt modelId="{1F2B7B74-DC46-454A-8ACF-A68C60F88AB4}" type="parTrans" cxnId="{3994FDEA-2079-4A97-B96E-4CB258A6007F}">
      <dgm:prSet/>
      <dgm:spPr/>
      <dgm:t>
        <a:bodyPr/>
        <a:lstStyle/>
        <a:p>
          <a:endParaRPr lang="en-US"/>
        </a:p>
      </dgm:t>
    </dgm:pt>
    <dgm:pt modelId="{497D7122-D2FA-4ABC-AC3F-E0825D168595}" type="sibTrans" cxnId="{3994FDEA-2079-4A97-B96E-4CB258A6007F}">
      <dgm:prSet/>
      <dgm:spPr/>
      <dgm:t>
        <a:bodyPr/>
        <a:lstStyle/>
        <a:p>
          <a:endParaRPr lang="en-US"/>
        </a:p>
      </dgm:t>
    </dgm:pt>
    <dgm:pt modelId="{CA2C2B7D-6283-4C09-A8FD-60659BF9CA73}">
      <dgm:prSet/>
      <dgm:spPr/>
      <dgm:t>
        <a:bodyPr/>
        <a:lstStyle/>
        <a:p>
          <a:r>
            <a:rPr lang="en-US"/>
            <a:t>Policy &amp; Systems Change Strategy Team</a:t>
          </a:r>
        </a:p>
      </dgm:t>
    </dgm:pt>
    <dgm:pt modelId="{A939094E-6547-4778-8CBC-D9BB849B1590}" type="parTrans" cxnId="{1273B421-2293-4973-B87D-9E5859533C03}">
      <dgm:prSet/>
      <dgm:spPr/>
      <dgm:t>
        <a:bodyPr/>
        <a:lstStyle/>
        <a:p>
          <a:endParaRPr lang="en-US"/>
        </a:p>
      </dgm:t>
    </dgm:pt>
    <dgm:pt modelId="{EF01064A-45D7-499F-A8FD-9D286BDEA2F5}" type="sibTrans" cxnId="{1273B421-2293-4973-B87D-9E5859533C03}">
      <dgm:prSet/>
      <dgm:spPr/>
      <dgm:t>
        <a:bodyPr/>
        <a:lstStyle/>
        <a:p>
          <a:endParaRPr lang="en-US"/>
        </a:p>
      </dgm:t>
    </dgm:pt>
    <dgm:pt modelId="{C83AEAC0-4E11-2D4A-BB9A-0A8D74DD0462}" type="pres">
      <dgm:prSet presAssocID="{647E59BD-246B-46EC-A808-3B3F079843D1}" presName="diagram" presStyleCnt="0">
        <dgm:presLayoutVars>
          <dgm:dir/>
          <dgm:resizeHandles val="exact"/>
        </dgm:presLayoutVars>
      </dgm:prSet>
      <dgm:spPr/>
    </dgm:pt>
    <dgm:pt modelId="{6C638608-3252-0344-B32A-F267EBA9783E}" type="pres">
      <dgm:prSet presAssocID="{129680A1-1DCE-4C31-9401-50A2817FD311}" presName="node" presStyleLbl="node1" presStyleIdx="0" presStyleCnt="3">
        <dgm:presLayoutVars>
          <dgm:bulletEnabled val="1"/>
        </dgm:presLayoutVars>
      </dgm:prSet>
      <dgm:spPr/>
    </dgm:pt>
    <dgm:pt modelId="{EB850179-9EE3-084D-8363-10BAF778BEA1}" type="pres">
      <dgm:prSet presAssocID="{A517E017-F8B3-4EB3-BE86-6079F1587644}" presName="sibTrans" presStyleCnt="0"/>
      <dgm:spPr/>
    </dgm:pt>
    <dgm:pt modelId="{A9C62378-86E3-7B42-A1FC-B716253B20A2}" type="pres">
      <dgm:prSet presAssocID="{29437F85-BEC8-4808-97EF-3D513AAB542C}" presName="node" presStyleLbl="node1" presStyleIdx="1" presStyleCnt="3">
        <dgm:presLayoutVars>
          <dgm:bulletEnabled val="1"/>
        </dgm:presLayoutVars>
      </dgm:prSet>
      <dgm:spPr/>
    </dgm:pt>
    <dgm:pt modelId="{9DBBF96E-7A74-B442-8B6E-B5F1CF0BC114}" type="pres">
      <dgm:prSet presAssocID="{497D7122-D2FA-4ABC-AC3F-E0825D168595}" presName="sibTrans" presStyleCnt="0"/>
      <dgm:spPr/>
    </dgm:pt>
    <dgm:pt modelId="{2378B7C5-CD5F-5C45-8979-27EBD4636D1A}" type="pres">
      <dgm:prSet presAssocID="{CA2C2B7D-6283-4C09-A8FD-60659BF9CA73}" presName="node" presStyleLbl="node1" presStyleIdx="2" presStyleCnt="3">
        <dgm:presLayoutVars>
          <dgm:bulletEnabled val="1"/>
        </dgm:presLayoutVars>
      </dgm:prSet>
      <dgm:spPr/>
    </dgm:pt>
  </dgm:ptLst>
  <dgm:cxnLst>
    <dgm:cxn modelId="{1273B421-2293-4973-B87D-9E5859533C03}" srcId="{647E59BD-246B-46EC-A808-3B3F079843D1}" destId="{CA2C2B7D-6283-4C09-A8FD-60659BF9CA73}" srcOrd="2" destOrd="0" parTransId="{A939094E-6547-4778-8CBC-D9BB849B1590}" sibTransId="{EF01064A-45D7-499F-A8FD-9D286BDEA2F5}"/>
    <dgm:cxn modelId="{6A6A8162-E165-B74C-B63E-84FA60D272CC}" type="presOf" srcId="{129680A1-1DCE-4C31-9401-50A2817FD311}" destId="{6C638608-3252-0344-B32A-F267EBA9783E}" srcOrd="0" destOrd="0" presId="urn:microsoft.com/office/officeart/2005/8/layout/default"/>
    <dgm:cxn modelId="{33C6B1D0-A20B-2348-9449-EFB7EB71F382}" type="presOf" srcId="{29437F85-BEC8-4808-97EF-3D513AAB542C}" destId="{A9C62378-86E3-7B42-A1FC-B716253B20A2}" srcOrd="0" destOrd="0" presId="urn:microsoft.com/office/officeart/2005/8/layout/default"/>
    <dgm:cxn modelId="{B5AE48D2-445A-44FC-8BA0-1C4AAC4F47BE}" srcId="{647E59BD-246B-46EC-A808-3B3F079843D1}" destId="{129680A1-1DCE-4C31-9401-50A2817FD311}" srcOrd="0" destOrd="0" parTransId="{9D3AE47B-DC7D-4607-BEC9-FBFAD70DA88C}" sibTransId="{A517E017-F8B3-4EB3-BE86-6079F1587644}"/>
    <dgm:cxn modelId="{3994FDEA-2079-4A97-B96E-4CB258A6007F}" srcId="{647E59BD-246B-46EC-A808-3B3F079843D1}" destId="{29437F85-BEC8-4808-97EF-3D513AAB542C}" srcOrd="1" destOrd="0" parTransId="{1F2B7B74-DC46-454A-8ACF-A68C60F88AB4}" sibTransId="{497D7122-D2FA-4ABC-AC3F-E0825D168595}"/>
    <dgm:cxn modelId="{A10EBCEB-A52D-F34D-B339-544E84E994AF}" type="presOf" srcId="{647E59BD-246B-46EC-A808-3B3F079843D1}" destId="{C83AEAC0-4E11-2D4A-BB9A-0A8D74DD0462}" srcOrd="0" destOrd="0" presId="urn:microsoft.com/office/officeart/2005/8/layout/default"/>
    <dgm:cxn modelId="{3AF78BF3-41CA-254B-8468-C09B9FE80795}" type="presOf" srcId="{CA2C2B7D-6283-4C09-A8FD-60659BF9CA73}" destId="{2378B7C5-CD5F-5C45-8979-27EBD4636D1A}" srcOrd="0" destOrd="0" presId="urn:microsoft.com/office/officeart/2005/8/layout/default"/>
    <dgm:cxn modelId="{66424939-C640-CC44-A5B3-576A2C7C8E2A}" type="presParOf" srcId="{C83AEAC0-4E11-2D4A-BB9A-0A8D74DD0462}" destId="{6C638608-3252-0344-B32A-F267EBA9783E}" srcOrd="0" destOrd="0" presId="urn:microsoft.com/office/officeart/2005/8/layout/default"/>
    <dgm:cxn modelId="{5216D64E-5EDD-1640-9BCB-37E8B70928A7}" type="presParOf" srcId="{C83AEAC0-4E11-2D4A-BB9A-0A8D74DD0462}" destId="{EB850179-9EE3-084D-8363-10BAF778BEA1}" srcOrd="1" destOrd="0" presId="urn:microsoft.com/office/officeart/2005/8/layout/default"/>
    <dgm:cxn modelId="{D7858AE3-989C-574A-89B3-CD48D357602C}" type="presParOf" srcId="{C83AEAC0-4E11-2D4A-BB9A-0A8D74DD0462}" destId="{A9C62378-86E3-7B42-A1FC-B716253B20A2}" srcOrd="2" destOrd="0" presId="urn:microsoft.com/office/officeart/2005/8/layout/default"/>
    <dgm:cxn modelId="{B35D0ACD-D9F8-5541-BDEE-518F4991A0B9}" type="presParOf" srcId="{C83AEAC0-4E11-2D4A-BB9A-0A8D74DD0462}" destId="{9DBBF96E-7A74-B442-8B6E-B5F1CF0BC114}" srcOrd="3" destOrd="0" presId="urn:microsoft.com/office/officeart/2005/8/layout/default"/>
    <dgm:cxn modelId="{A4D199C8-06E1-B140-A717-F3B4EC6BF890}" type="presParOf" srcId="{C83AEAC0-4E11-2D4A-BB9A-0A8D74DD0462}" destId="{2378B7C5-CD5F-5C45-8979-27EBD4636D1A}"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706DFA-02BC-4E8F-B387-FAA1438B3016}"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26C1CAC6-ECF8-4A57-80F5-6C07E78A7274}">
      <dgm:prSet/>
      <dgm:spPr/>
      <dgm:t>
        <a:bodyPr/>
        <a:lstStyle/>
        <a:p>
          <a:r>
            <a:rPr lang="en-US" dirty="0"/>
            <a:t>Officers (2-year terms: Chair, Vice-Chair, Secretary)</a:t>
          </a:r>
        </a:p>
      </dgm:t>
    </dgm:pt>
    <dgm:pt modelId="{2E3177CD-4B5F-490F-A742-8DA45229850C}" type="parTrans" cxnId="{479D938A-DC97-44CB-8B71-FE56E606D0C9}">
      <dgm:prSet/>
      <dgm:spPr/>
      <dgm:t>
        <a:bodyPr/>
        <a:lstStyle/>
        <a:p>
          <a:endParaRPr lang="en-US"/>
        </a:p>
      </dgm:t>
    </dgm:pt>
    <dgm:pt modelId="{D6B07CD0-E90B-4980-88B2-14C4BCA9A11D}" type="sibTrans" cxnId="{479D938A-DC97-44CB-8B71-FE56E606D0C9}">
      <dgm:prSet/>
      <dgm:spPr/>
      <dgm:t>
        <a:bodyPr/>
        <a:lstStyle/>
        <a:p>
          <a:endParaRPr lang="en-US"/>
        </a:p>
      </dgm:t>
    </dgm:pt>
    <dgm:pt modelId="{C4F94EFF-43AA-447B-9C04-14015DE6245D}">
      <dgm:prSet/>
      <dgm:spPr/>
      <dgm:t>
        <a:bodyPr/>
        <a:lstStyle/>
        <a:p>
          <a:r>
            <a:rPr lang="en-US" dirty="0"/>
            <a:t>Citizen Members with lived experience (2-4 members)</a:t>
          </a:r>
        </a:p>
      </dgm:t>
    </dgm:pt>
    <dgm:pt modelId="{4FDB8022-F6AF-4DC8-B232-E290DC56D6D3}" type="parTrans" cxnId="{4811A5C4-32F1-42E6-8F27-B0BBF9FCE7DD}">
      <dgm:prSet/>
      <dgm:spPr/>
      <dgm:t>
        <a:bodyPr/>
        <a:lstStyle/>
        <a:p>
          <a:endParaRPr lang="en-US"/>
        </a:p>
      </dgm:t>
    </dgm:pt>
    <dgm:pt modelId="{E047A14A-2C39-4139-AC42-8E3523D11A93}" type="sibTrans" cxnId="{4811A5C4-32F1-42E6-8F27-B0BBF9FCE7DD}">
      <dgm:prSet/>
      <dgm:spPr/>
      <dgm:t>
        <a:bodyPr/>
        <a:lstStyle/>
        <a:p>
          <a:endParaRPr lang="en-US"/>
        </a:p>
      </dgm:t>
    </dgm:pt>
    <dgm:pt modelId="{F5AB5DDC-16C0-410E-A334-9A8F47F4888B}">
      <dgm:prSet/>
      <dgm:spPr/>
      <dgm:t>
        <a:bodyPr/>
        <a:lstStyle/>
        <a:p>
          <a:r>
            <a:rPr lang="en-US" dirty="0"/>
            <a:t>Work Groups (8 members)</a:t>
          </a:r>
        </a:p>
      </dgm:t>
    </dgm:pt>
    <dgm:pt modelId="{2764762B-B39C-40A8-A4E3-935F8C1B827C}" type="parTrans" cxnId="{DEE40961-9826-4970-85DE-D8289E341919}">
      <dgm:prSet/>
      <dgm:spPr/>
      <dgm:t>
        <a:bodyPr/>
        <a:lstStyle/>
        <a:p>
          <a:endParaRPr lang="en-US"/>
        </a:p>
      </dgm:t>
    </dgm:pt>
    <dgm:pt modelId="{715D45D9-E749-406D-B680-4EFF5C37E091}" type="sibTrans" cxnId="{DEE40961-9826-4970-85DE-D8289E341919}">
      <dgm:prSet/>
      <dgm:spPr/>
      <dgm:t>
        <a:bodyPr/>
        <a:lstStyle/>
        <a:p>
          <a:endParaRPr lang="en-US"/>
        </a:p>
      </dgm:t>
    </dgm:pt>
    <dgm:pt modelId="{41B77BA2-B265-46C6-B082-60780CB5989E}">
      <dgm:prSet/>
      <dgm:spPr/>
      <dgm:t>
        <a:bodyPr/>
        <a:lstStyle/>
        <a:p>
          <a:r>
            <a:rPr lang="en-US" dirty="0"/>
            <a:t>Data Strategy Team</a:t>
          </a:r>
        </a:p>
      </dgm:t>
    </dgm:pt>
    <dgm:pt modelId="{18AA47B6-7C70-45A2-9573-9246CEF04F2E}" type="parTrans" cxnId="{548DCD63-27A8-49C5-8630-F9D09D62467F}">
      <dgm:prSet/>
      <dgm:spPr/>
      <dgm:t>
        <a:bodyPr/>
        <a:lstStyle/>
        <a:p>
          <a:endParaRPr lang="en-US"/>
        </a:p>
      </dgm:t>
    </dgm:pt>
    <dgm:pt modelId="{6D7F274D-7AAA-428B-85D4-2A8F8D93FFA1}" type="sibTrans" cxnId="{548DCD63-27A8-49C5-8630-F9D09D62467F}">
      <dgm:prSet/>
      <dgm:spPr/>
      <dgm:t>
        <a:bodyPr/>
        <a:lstStyle/>
        <a:p>
          <a:endParaRPr lang="en-US"/>
        </a:p>
      </dgm:t>
    </dgm:pt>
    <dgm:pt modelId="{7689CA7D-8251-4118-87E3-B948CFE8E5CD}">
      <dgm:prSet/>
      <dgm:spPr/>
      <dgm:t>
        <a:bodyPr/>
        <a:lstStyle/>
        <a:p>
          <a:r>
            <a:rPr lang="en-US"/>
            <a:t>Education Strategy Team</a:t>
          </a:r>
        </a:p>
      </dgm:t>
    </dgm:pt>
    <dgm:pt modelId="{7C414E13-406C-4CBD-891A-45069467CA8E}" type="parTrans" cxnId="{774E7712-EA39-4949-BB60-49FD60970E8A}">
      <dgm:prSet/>
      <dgm:spPr/>
      <dgm:t>
        <a:bodyPr/>
        <a:lstStyle/>
        <a:p>
          <a:endParaRPr lang="en-US"/>
        </a:p>
      </dgm:t>
    </dgm:pt>
    <dgm:pt modelId="{00B2A952-C042-47F9-A84F-BEE135EBBD40}" type="sibTrans" cxnId="{774E7712-EA39-4949-BB60-49FD60970E8A}">
      <dgm:prSet/>
      <dgm:spPr/>
      <dgm:t>
        <a:bodyPr/>
        <a:lstStyle/>
        <a:p>
          <a:endParaRPr lang="en-US"/>
        </a:p>
      </dgm:t>
    </dgm:pt>
    <dgm:pt modelId="{EC80F6E4-7516-4193-B6F4-687A67CB3884}">
      <dgm:prSet/>
      <dgm:spPr/>
      <dgm:t>
        <a:bodyPr/>
        <a:lstStyle/>
        <a:p>
          <a:r>
            <a:rPr lang="en-US" dirty="0"/>
            <a:t>Policy &amp; Systems Change Strategy Team</a:t>
          </a:r>
        </a:p>
      </dgm:t>
    </dgm:pt>
    <dgm:pt modelId="{8EAFD615-0D84-4C62-B0F5-6FE94B84B0E1}" type="parTrans" cxnId="{16A2B619-DFD3-447C-8003-8C80650AAC77}">
      <dgm:prSet/>
      <dgm:spPr/>
      <dgm:t>
        <a:bodyPr/>
        <a:lstStyle/>
        <a:p>
          <a:endParaRPr lang="en-US"/>
        </a:p>
      </dgm:t>
    </dgm:pt>
    <dgm:pt modelId="{DA4EAE25-999B-446E-8D0A-325757D8D8EA}" type="sibTrans" cxnId="{16A2B619-DFD3-447C-8003-8C80650AAC77}">
      <dgm:prSet/>
      <dgm:spPr/>
      <dgm:t>
        <a:bodyPr/>
        <a:lstStyle/>
        <a:p>
          <a:endParaRPr lang="en-US"/>
        </a:p>
      </dgm:t>
    </dgm:pt>
    <dgm:pt modelId="{FAA61560-A24F-6746-8D9C-B2AD9D744CB2}" type="pres">
      <dgm:prSet presAssocID="{7B706DFA-02BC-4E8F-B387-FAA1438B3016}" presName="linear" presStyleCnt="0">
        <dgm:presLayoutVars>
          <dgm:animLvl val="lvl"/>
          <dgm:resizeHandles val="exact"/>
        </dgm:presLayoutVars>
      </dgm:prSet>
      <dgm:spPr/>
    </dgm:pt>
    <dgm:pt modelId="{B94FC641-A3EA-BA43-B5BC-17C1FBBD1B94}" type="pres">
      <dgm:prSet presAssocID="{26C1CAC6-ECF8-4A57-80F5-6C07E78A7274}" presName="parentText" presStyleLbl="node1" presStyleIdx="0" presStyleCnt="3">
        <dgm:presLayoutVars>
          <dgm:chMax val="0"/>
          <dgm:bulletEnabled val="1"/>
        </dgm:presLayoutVars>
      </dgm:prSet>
      <dgm:spPr/>
    </dgm:pt>
    <dgm:pt modelId="{B678AF68-CF5A-D64F-8D22-CEEBFDE017D7}" type="pres">
      <dgm:prSet presAssocID="{D6B07CD0-E90B-4980-88B2-14C4BCA9A11D}" presName="spacer" presStyleCnt="0"/>
      <dgm:spPr/>
    </dgm:pt>
    <dgm:pt modelId="{5C960E1D-5747-6944-A34A-05625E61FA43}" type="pres">
      <dgm:prSet presAssocID="{C4F94EFF-43AA-447B-9C04-14015DE6245D}" presName="parentText" presStyleLbl="node1" presStyleIdx="1" presStyleCnt="3">
        <dgm:presLayoutVars>
          <dgm:chMax val="0"/>
          <dgm:bulletEnabled val="1"/>
        </dgm:presLayoutVars>
      </dgm:prSet>
      <dgm:spPr/>
    </dgm:pt>
    <dgm:pt modelId="{F37EBD46-9497-7A4D-AF04-2BC8F4ED618B}" type="pres">
      <dgm:prSet presAssocID="{E047A14A-2C39-4139-AC42-8E3523D11A93}" presName="spacer" presStyleCnt="0"/>
      <dgm:spPr/>
    </dgm:pt>
    <dgm:pt modelId="{6922AE36-6D62-364C-A858-4490320E7C68}" type="pres">
      <dgm:prSet presAssocID="{F5AB5DDC-16C0-410E-A334-9A8F47F4888B}" presName="parentText" presStyleLbl="node1" presStyleIdx="2" presStyleCnt="3">
        <dgm:presLayoutVars>
          <dgm:chMax val="0"/>
          <dgm:bulletEnabled val="1"/>
        </dgm:presLayoutVars>
      </dgm:prSet>
      <dgm:spPr/>
    </dgm:pt>
    <dgm:pt modelId="{DD44A85A-BCF6-7640-8970-854711F5B103}" type="pres">
      <dgm:prSet presAssocID="{F5AB5DDC-16C0-410E-A334-9A8F47F4888B}" presName="childText" presStyleLbl="revTx" presStyleIdx="0" presStyleCnt="1">
        <dgm:presLayoutVars>
          <dgm:bulletEnabled val="1"/>
        </dgm:presLayoutVars>
      </dgm:prSet>
      <dgm:spPr/>
    </dgm:pt>
  </dgm:ptLst>
  <dgm:cxnLst>
    <dgm:cxn modelId="{E5408508-0A8C-6644-B25F-1AB1A37D4DCD}" type="presOf" srcId="{41B77BA2-B265-46C6-B082-60780CB5989E}" destId="{DD44A85A-BCF6-7640-8970-854711F5B103}" srcOrd="0" destOrd="0" presId="urn:microsoft.com/office/officeart/2005/8/layout/vList2"/>
    <dgm:cxn modelId="{774E7712-EA39-4949-BB60-49FD60970E8A}" srcId="{F5AB5DDC-16C0-410E-A334-9A8F47F4888B}" destId="{7689CA7D-8251-4118-87E3-B948CFE8E5CD}" srcOrd="1" destOrd="0" parTransId="{7C414E13-406C-4CBD-891A-45069467CA8E}" sibTransId="{00B2A952-C042-47F9-A84F-BEE135EBBD40}"/>
    <dgm:cxn modelId="{16A2B619-DFD3-447C-8003-8C80650AAC77}" srcId="{F5AB5DDC-16C0-410E-A334-9A8F47F4888B}" destId="{EC80F6E4-7516-4193-B6F4-687A67CB3884}" srcOrd="2" destOrd="0" parTransId="{8EAFD615-0D84-4C62-B0F5-6FE94B84B0E1}" sibTransId="{DA4EAE25-999B-446E-8D0A-325757D8D8EA}"/>
    <dgm:cxn modelId="{DEE40961-9826-4970-85DE-D8289E341919}" srcId="{7B706DFA-02BC-4E8F-B387-FAA1438B3016}" destId="{F5AB5DDC-16C0-410E-A334-9A8F47F4888B}" srcOrd="2" destOrd="0" parTransId="{2764762B-B39C-40A8-A4E3-935F8C1B827C}" sibTransId="{715D45D9-E749-406D-B680-4EFF5C37E091}"/>
    <dgm:cxn modelId="{E518EB42-63F5-5149-B3EB-E3CA81FFEEB0}" type="presOf" srcId="{7689CA7D-8251-4118-87E3-B948CFE8E5CD}" destId="{DD44A85A-BCF6-7640-8970-854711F5B103}" srcOrd="0" destOrd="1" presId="urn:microsoft.com/office/officeart/2005/8/layout/vList2"/>
    <dgm:cxn modelId="{548DCD63-27A8-49C5-8630-F9D09D62467F}" srcId="{F5AB5DDC-16C0-410E-A334-9A8F47F4888B}" destId="{41B77BA2-B265-46C6-B082-60780CB5989E}" srcOrd="0" destOrd="0" parTransId="{18AA47B6-7C70-45A2-9573-9246CEF04F2E}" sibTransId="{6D7F274D-7AAA-428B-85D4-2A8F8D93FFA1}"/>
    <dgm:cxn modelId="{CCA22044-DDC9-894C-A960-C29BB78F6565}" type="presOf" srcId="{EC80F6E4-7516-4193-B6F4-687A67CB3884}" destId="{DD44A85A-BCF6-7640-8970-854711F5B103}" srcOrd="0" destOrd="2" presId="urn:microsoft.com/office/officeart/2005/8/layout/vList2"/>
    <dgm:cxn modelId="{B14C2387-0DAC-1B4E-AF92-DAF86E0C97B0}" type="presOf" srcId="{C4F94EFF-43AA-447B-9C04-14015DE6245D}" destId="{5C960E1D-5747-6944-A34A-05625E61FA43}" srcOrd="0" destOrd="0" presId="urn:microsoft.com/office/officeart/2005/8/layout/vList2"/>
    <dgm:cxn modelId="{479D938A-DC97-44CB-8B71-FE56E606D0C9}" srcId="{7B706DFA-02BC-4E8F-B387-FAA1438B3016}" destId="{26C1CAC6-ECF8-4A57-80F5-6C07E78A7274}" srcOrd="0" destOrd="0" parTransId="{2E3177CD-4B5F-490F-A742-8DA45229850C}" sibTransId="{D6B07CD0-E90B-4980-88B2-14C4BCA9A11D}"/>
    <dgm:cxn modelId="{321166AB-E4E8-FD4B-9BCB-A41297574C7B}" type="presOf" srcId="{7B706DFA-02BC-4E8F-B387-FAA1438B3016}" destId="{FAA61560-A24F-6746-8D9C-B2AD9D744CB2}" srcOrd="0" destOrd="0" presId="urn:microsoft.com/office/officeart/2005/8/layout/vList2"/>
    <dgm:cxn modelId="{D63A23B1-030F-A541-B7B2-998971E71675}" type="presOf" srcId="{F5AB5DDC-16C0-410E-A334-9A8F47F4888B}" destId="{6922AE36-6D62-364C-A858-4490320E7C68}" srcOrd="0" destOrd="0" presId="urn:microsoft.com/office/officeart/2005/8/layout/vList2"/>
    <dgm:cxn modelId="{4811A5C4-32F1-42E6-8F27-B0BBF9FCE7DD}" srcId="{7B706DFA-02BC-4E8F-B387-FAA1438B3016}" destId="{C4F94EFF-43AA-447B-9C04-14015DE6245D}" srcOrd="1" destOrd="0" parTransId="{4FDB8022-F6AF-4DC8-B232-E290DC56D6D3}" sibTransId="{E047A14A-2C39-4139-AC42-8E3523D11A93}"/>
    <dgm:cxn modelId="{FEE6ABE9-64BD-3644-9F81-1BE6B0489EBC}" type="presOf" srcId="{26C1CAC6-ECF8-4A57-80F5-6C07E78A7274}" destId="{B94FC641-A3EA-BA43-B5BC-17C1FBBD1B94}" srcOrd="0" destOrd="0" presId="urn:microsoft.com/office/officeart/2005/8/layout/vList2"/>
    <dgm:cxn modelId="{8D2742A4-EBC1-3749-AFB9-2E284ACD5C43}" type="presParOf" srcId="{FAA61560-A24F-6746-8D9C-B2AD9D744CB2}" destId="{B94FC641-A3EA-BA43-B5BC-17C1FBBD1B94}" srcOrd="0" destOrd="0" presId="urn:microsoft.com/office/officeart/2005/8/layout/vList2"/>
    <dgm:cxn modelId="{54D27905-1B14-8E42-A7C4-C4045EDCA33D}" type="presParOf" srcId="{FAA61560-A24F-6746-8D9C-B2AD9D744CB2}" destId="{B678AF68-CF5A-D64F-8D22-CEEBFDE017D7}" srcOrd="1" destOrd="0" presId="urn:microsoft.com/office/officeart/2005/8/layout/vList2"/>
    <dgm:cxn modelId="{2B174032-FB0B-1C4E-8F67-8EF9DB105AA6}" type="presParOf" srcId="{FAA61560-A24F-6746-8D9C-B2AD9D744CB2}" destId="{5C960E1D-5747-6944-A34A-05625E61FA43}" srcOrd="2" destOrd="0" presId="urn:microsoft.com/office/officeart/2005/8/layout/vList2"/>
    <dgm:cxn modelId="{A852899B-3EE6-2D40-89CC-309F5468EFF5}" type="presParOf" srcId="{FAA61560-A24F-6746-8D9C-B2AD9D744CB2}" destId="{F37EBD46-9497-7A4D-AF04-2BC8F4ED618B}" srcOrd="3" destOrd="0" presId="urn:microsoft.com/office/officeart/2005/8/layout/vList2"/>
    <dgm:cxn modelId="{F5289264-3DBD-FF4D-ADD9-42E477299FAB}" type="presParOf" srcId="{FAA61560-A24F-6746-8D9C-B2AD9D744CB2}" destId="{6922AE36-6D62-364C-A858-4490320E7C68}" srcOrd="4" destOrd="0" presId="urn:microsoft.com/office/officeart/2005/8/layout/vList2"/>
    <dgm:cxn modelId="{CE639545-1CD2-154B-B726-FC13D8B25544}" type="presParOf" srcId="{FAA61560-A24F-6746-8D9C-B2AD9D744CB2}" destId="{DD44A85A-BCF6-7640-8970-854711F5B103}"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4E54E-F95F-3344-AEF2-7D4AC9AF371D}">
      <dsp:nvSpPr>
        <dsp:cNvPr id="0" name=""/>
        <dsp:cNvSpPr/>
      </dsp:nvSpPr>
      <dsp:spPr>
        <a:xfrm>
          <a:off x="0" y="2231"/>
          <a:ext cx="5447174" cy="1425864"/>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Tobacco is the leading behavioral risk factor </a:t>
          </a:r>
          <a:r>
            <a:rPr lang="en-US" sz="2000" kern="1200" dirty="0"/>
            <a:t>for</a:t>
          </a:r>
          <a:r>
            <a:rPr lang="en-US" sz="2400" kern="1200" dirty="0"/>
            <a:t> chronic disease morbidity and mortality. </a:t>
          </a:r>
        </a:p>
      </dsp:txBody>
      <dsp:txXfrm>
        <a:off x="69605" y="71836"/>
        <a:ext cx="5307964" cy="1286654"/>
      </dsp:txXfrm>
    </dsp:sp>
    <dsp:sp modelId="{19037760-D79A-EA4B-866E-CA5FD58A236C}">
      <dsp:nvSpPr>
        <dsp:cNvPr id="0" name=""/>
        <dsp:cNvSpPr/>
      </dsp:nvSpPr>
      <dsp:spPr>
        <a:xfrm>
          <a:off x="0" y="1517375"/>
          <a:ext cx="5447174" cy="1425864"/>
        </a:xfrm>
        <a:prstGeom prst="roundRect">
          <a:avLst/>
        </a:prstGeom>
        <a:gradFill rotWithShape="0">
          <a:gsLst>
            <a:gs pos="0">
              <a:schemeClr val="accent5">
                <a:hueOff val="-2451115"/>
                <a:satOff val="-3409"/>
                <a:lumOff val="-1307"/>
                <a:alphaOff val="0"/>
                <a:satMod val="103000"/>
                <a:lumMod val="102000"/>
                <a:tint val="94000"/>
              </a:schemeClr>
            </a:gs>
            <a:gs pos="50000">
              <a:schemeClr val="accent5">
                <a:hueOff val="-2451115"/>
                <a:satOff val="-3409"/>
                <a:lumOff val="-1307"/>
                <a:alphaOff val="0"/>
                <a:satMod val="110000"/>
                <a:lumMod val="100000"/>
                <a:shade val="100000"/>
              </a:schemeClr>
            </a:gs>
            <a:gs pos="100000">
              <a:schemeClr val="accent5">
                <a:hueOff val="-2451115"/>
                <a:satOff val="-3409"/>
                <a:lumOff val="-1307"/>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According to the CDC, people with mental illnesses and addictions comprise about 25% of the population, but they smoke almost 40% of all cigarettes produced.</a:t>
          </a:r>
        </a:p>
      </dsp:txBody>
      <dsp:txXfrm>
        <a:off x="69605" y="1586980"/>
        <a:ext cx="5307964" cy="1286654"/>
      </dsp:txXfrm>
    </dsp:sp>
    <dsp:sp modelId="{17A9FD90-EFA0-8A41-A263-EF7E3ED843D7}">
      <dsp:nvSpPr>
        <dsp:cNvPr id="0" name=""/>
        <dsp:cNvSpPr/>
      </dsp:nvSpPr>
      <dsp:spPr>
        <a:xfrm>
          <a:off x="0" y="3032520"/>
          <a:ext cx="5447174" cy="1425864"/>
        </a:xfrm>
        <a:prstGeom prst="roundRect">
          <a:avLst/>
        </a:prstGeom>
        <a:gradFill rotWithShape="0">
          <a:gsLst>
            <a:gs pos="0">
              <a:schemeClr val="accent5">
                <a:hueOff val="-4902230"/>
                <a:satOff val="-6819"/>
                <a:lumOff val="-2615"/>
                <a:alphaOff val="0"/>
                <a:satMod val="103000"/>
                <a:lumMod val="102000"/>
                <a:tint val="94000"/>
              </a:schemeClr>
            </a:gs>
            <a:gs pos="50000">
              <a:schemeClr val="accent5">
                <a:hueOff val="-4902230"/>
                <a:satOff val="-6819"/>
                <a:lumOff val="-2615"/>
                <a:alphaOff val="0"/>
                <a:satMod val="110000"/>
                <a:lumMod val="100000"/>
                <a:shade val="100000"/>
              </a:schemeClr>
            </a:gs>
            <a:gs pos="100000">
              <a:schemeClr val="accent5">
                <a:hueOff val="-4902230"/>
                <a:satOff val="-6819"/>
                <a:lumOff val="-261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Tobacco use also kills a disproportionate number of people with behavioral health disorders. </a:t>
          </a:r>
        </a:p>
      </dsp:txBody>
      <dsp:txXfrm>
        <a:off x="69605" y="3102125"/>
        <a:ext cx="5307964" cy="1286654"/>
      </dsp:txXfrm>
    </dsp:sp>
    <dsp:sp modelId="{16B18107-5C66-D446-922C-AF60FE093F99}">
      <dsp:nvSpPr>
        <dsp:cNvPr id="0" name=""/>
        <dsp:cNvSpPr/>
      </dsp:nvSpPr>
      <dsp:spPr>
        <a:xfrm>
          <a:off x="0" y="4547664"/>
          <a:ext cx="5447174" cy="1425864"/>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Still, anti-smoking efforts have not been directed consistently toward people with mental illnesses in the past.</a:t>
          </a:r>
        </a:p>
      </dsp:txBody>
      <dsp:txXfrm>
        <a:off x="69605" y="4617269"/>
        <a:ext cx="5307964" cy="12866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A1FE57-B435-784B-A576-A2FCCEB94FA8}">
      <dsp:nvSpPr>
        <dsp:cNvPr id="0" name=""/>
        <dsp:cNvSpPr/>
      </dsp:nvSpPr>
      <dsp:spPr>
        <a:xfrm>
          <a:off x="0" y="262399"/>
          <a:ext cx="5000124" cy="242424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a:t>The Working Group’s quarterly meeting schedule is the forum for engaging stakeholders who are involved in tobacco cessation work.  </a:t>
          </a:r>
        </a:p>
      </dsp:txBody>
      <dsp:txXfrm>
        <a:off x="118342" y="380741"/>
        <a:ext cx="4763440" cy="2187556"/>
      </dsp:txXfrm>
    </dsp:sp>
    <dsp:sp modelId="{E2BFFCB2-11D8-6C44-93A7-7A96C31312E1}">
      <dsp:nvSpPr>
        <dsp:cNvPr id="0" name=""/>
        <dsp:cNvSpPr/>
      </dsp:nvSpPr>
      <dsp:spPr>
        <a:xfrm>
          <a:off x="0" y="2767279"/>
          <a:ext cx="5000124" cy="2424240"/>
        </a:xfrm>
        <a:prstGeom prst="roundRect">
          <a:avLst/>
        </a:prstGeom>
        <a:gradFill rotWithShape="0">
          <a:gsLst>
            <a:gs pos="0">
              <a:schemeClr val="accent5">
                <a:hueOff val="-7353344"/>
                <a:satOff val="-10228"/>
                <a:lumOff val="-3922"/>
                <a:alphaOff val="0"/>
                <a:satMod val="103000"/>
                <a:lumMod val="102000"/>
                <a:tint val="94000"/>
              </a:schemeClr>
            </a:gs>
            <a:gs pos="50000">
              <a:schemeClr val="accent5">
                <a:hueOff val="-7353344"/>
                <a:satOff val="-10228"/>
                <a:lumOff val="-3922"/>
                <a:alphaOff val="0"/>
                <a:satMod val="110000"/>
                <a:lumMod val="100000"/>
                <a:shade val="100000"/>
              </a:schemeClr>
            </a:gs>
            <a:gs pos="100000">
              <a:schemeClr val="accent5">
                <a:hueOff val="-7353344"/>
                <a:satOff val="-10228"/>
                <a:lumOff val="-392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The Working Group list includes both passive and active participation among individuals who are part of that communications list.</a:t>
          </a:r>
        </a:p>
      </dsp:txBody>
      <dsp:txXfrm>
        <a:off x="118342" y="2885621"/>
        <a:ext cx="4763440" cy="21875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638608-3252-0344-B32A-F267EBA9783E}">
      <dsp:nvSpPr>
        <dsp:cNvPr id="0" name=""/>
        <dsp:cNvSpPr/>
      </dsp:nvSpPr>
      <dsp:spPr>
        <a:xfrm>
          <a:off x="517735" y="2191"/>
          <a:ext cx="3679775" cy="22078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Data Strategy Team</a:t>
          </a:r>
        </a:p>
      </dsp:txBody>
      <dsp:txXfrm>
        <a:off x="517735" y="2191"/>
        <a:ext cx="3679775" cy="2207865"/>
      </dsp:txXfrm>
    </dsp:sp>
    <dsp:sp modelId="{A9C62378-86E3-7B42-A1FC-B716253B20A2}">
      <dsp:nvSpPr>
        <dsp:cNvPr id="0" name=""/>
        <dsp:cNvSpPr/>
      </dsp:nvSpPr>
      <dsp:spPr>
        <a:xfrm>
          <a:off x="4565488" y="2191"/>
          <a:ext cx="3679775" cy="22078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Education Strategy Team</a:t>
          </a:r>
        </a:p>
      </dsp:txBody>
      <dsp:txXfrm>
        <a:off x="4565488" y="2191"/>
        <a:ext cx="3679775" cy="2207865"/>
      </dsp:txXfrm>
    </dsp:sp>
    <dsp:sp modelId="{2378B7C5-CD5F-5C45-8979-27EBD4636D1A}">
      <dsp:nvSpPr>
        <dsp:cNvPr id="0" name=""/>
        <dsp:cNvSpPr/>
      </dsp:nvSpPr>
      <dsp:spPr>
        <a:xfrm>
          <a:off x="2541612" y="2578034"/>
          <a:ext cx="3679775" cy="220786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n-US" sz="4000" kern="1200"/>
            <a:t>Policy &amp; Systems Change Strategy Team</a:t>
          </a:r>
        </a:p>
      </dsp:txBody>
      <dsp:txXfrm>
        <a:off x="2541612" y="2578034"/>
        <a:ext cx="3679775" cy="220786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4FC641-A3EA-BA43-B5BC-17C1FBBD1B94}">
      <dsp:nvSpPr>
        <dsp:cNvPr id="0" name=""/>
        <dsp:cNvSpPr/>
      </dsp:nvSpPr>
      <dsp:spPr>
        <a:xfrm>
          <a:off x="0" y="69854"/>
          <a:ext cx="5562600" cy="1312740"/>
        </a:xfrm>
        <a:prstGeom prst="round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Officers (2-year terms: Chair, Vice-Chair, Secretary)</a:t>
          </a:r>
        </a:p>
      </dsp:txBody>
      <dsp:txXfrm>
        <a:off x="64083" y="133937"/>
        <a:ext cx="5434434" cy="1184574"/>
      </dsp:txXfrm>
    </dsp:sp>
    <dsp:sp modelId="{5C960E1D-5747-6944-A34A-05625E61FA43}">
      <dsp:nvSpPr>
        <dsp:cNvPr id="0" name=""/>
        <dsp:cNvSpPr/>
      </dsp:nvSpPr>
      <dsp:spPr>
        <a:xfrm>
          <a:off x="0" y="1477635"/>
          <a:ext cx="5562600" cy="1312740"/>
        </a:xfrm>
        <a:prstGeom prst="roundRect">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Citizen Members with lived experience (2-4 members)</a:t>
          </a:r>
        </a:p>
      </dsp:txBody>
      <dsp:txXfrm>
        <a:off x="64083" y="1541718"/>
        <a:ext cx="5434434" cy="1184574"/>
      </dsp:txXfrm>
    </dsp:sp>
    <dsp:sp modelId="{6922AE36-6D62-364C-A858-4490320E7C68}">
      <dsp:nvSpPr>
        <dsp:cNvPr id="0" name=""/>
        <dsp:cNvSpPr/>
      </dsp:nvSpPr>
      <dsp:spPr>
        <a:xfrm>
          <a:off x="0" y="2885415"/>
          <a:ext cx="5562600" cy="1312740"/>
        </a:xfrm>
        <a:prstGeom prst="roundRect">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Work Groups (8 members)</a:t>
          </a:r>
        </a:p>
      </dsp:txBody>
      <dsp:txXfrm>
        <a:off x="64083" y="2949498"/>
        <a:ext cx="5434434" cy="1184574"/>
      </dsp:txXfrm>
    </dsp:sp>
    <dsp:sp modelId="{DD44A85A-BCF6-7640-8970-854711F5B103}">
      <dsp:nvSpPr>
        <dsp:cNvPr id="0" name=""/>
        <dsp:cNvSpPr/>
      </dsp:nvSpPr>
      <dsp:spPr>
        <a:xfrm>
          <a:off x="0" y="4198155"/>
          <a:ext cx="5562600" cy="1707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613"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Data Strategy Team</a:t>
          </a:r>
        </a:p>
        <a:p>
          <a:pPr marL="228600" lvl="1" indent="-228600" algn="l" defTabSz="1155700">
            <a:lnSpc>
              <a:spcPct val="90000"/>
            </a:lnSpc>
            <a:spcBef>
              <a:spcPct val="0"/>
            </a:spcBef>
            <a:spcAft>
              <a:spcPct val="20000"/>
            </a:spcAft>
            <a:buChar char="•"/>
          </a:pPr>
          <a:r>
            <a:rPr lang="en-US" sz="2600" kern="1200"/>
            <a:t>Education Strategy Team</a:t>
          </a:r>
        </a:p>
        <a:p>
          <a:pPr marL="228600" lvl="1" indent="-228600" algn="l" defTabSz="1155700">
            <a:lnSpc>
              <a:spcPct val="90000"/>
            </a:lnSpc>
            <a:spcBef>
              <a:spcPct val="0"/>
            </a:spcBef>
            <a:spcAft>
              <a:spcPct val="20000"/>
            </a:spcAft>
            <a:buChar char="•"/>
          </a:pPr>
          <a:r>
            <a:rPr lang="en-US" sz="2600" kern="1200" dirty="0"/>
            <a:t>Policy &amp; Systems Change Strategy Team</a:t>
          </a:r>
        </a:p>
      </dsp:txBody>
      <dsp:txXfrm>
        <a:off x="0" y="4198155"/>
        <a:ext cx="5562600" cy="170775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40" y="0"/>
            <a:ext cx="3038475" cy="465138"/>
          </a:xfrm>
          <a:prstGeom prst="rect">
            <a:avLst/>
          </a:prstGeom>
        </p:spPr>
        <p:txBody>
          <a:bodyPr vert="horz" lIns="91440" tIns="45720" rIns="91440" bIns="45720" rtlCol="0"/>
          <a:lstStyle>
            <a:lvl1pPr algn="r">
              <a:defRPr sz="1200"/>
            </a:lvl1pPr>
          </a:lstStyle>
          <a:p>
            <a:fld id="{AC599F3A-DA0D-4222-99DC-FDCF1969F58E}" type="datetimeFigureOut">
              <a:rPr lang="en-US" smtClean="0"/>
              <a:pPr/>
              <a:t>10/9/2023</a:t>
            </a:fld>
            <a:endParaRPr lang="en-US" dirty="0"/>
          </a:p>
        </p:txBody>
      </p:sp>
      <p:sp>
        <p:nvSpPr>
          <p:cNvPr id="4" name="Footer Placeholder 3"/>
          <p:cNvSpPr>
            <a:spLocks noGrp="1"/>
          </p:cNvSpPr>
          <p:nvPr>
            <p:ph type="ftr" sz="quarter" idx="2"/>
          </p:nvPr>
        </p:nvSpPr>
        <p:spPr>
          <a:xfrm>
            <a:off x="2"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40" y="8829675"/>
            <a:ext cx="3038475" cy="465138"/>
          </a:xfrm>
          <a:prstGeom prst="rect">
            <a:avLst/>
          </a:prstGeom>
        </p:spPr>
        <p:txBody>
          <a:bodyPr vert="horz" lIns="91440" tIns="45720" rIns="91440" bIns="45720" rtlCol="0" anchor="b"/>
          <a:lstStyle>
            <a:lvl1pPr algn="r">
              <a:defRPr sz="1200"/>
            </a:lvl1pPr>
          </a:lstStyle>
          <a:p>
            <a:fld id="{29F2FBC9-DED5-4586-AECC-2AD2D4B2ABAA}" type="slidenum">
              <a:rPr lang="en-US" smtClean="0"/>
              <a:pPr/>
              <a:t>‹#›</a:t>
            </a:fld>
            <a:endParaRPr lang="en-US" dirty="0"/>
          </a:p>
        </p:txBody>
      </p:sp>
    </p:spTree>
    <p:extLst>
      <p:ext uri="{BB962C8B-B14F-4D97-AF65-F5344CB8AC3E}">
        <p14:creationId xmlns:p14="http://schemas.microsoft.com/office/powerpoint/2010/main" val="3045784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2"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eaLnBrk="1" hangingPunct="1">
              <a:defRPr sz="1200"/>
            </a:lvl1pPr>
          </a:lstStyle>
          <a:p>
            <a:endParaRPr lang="en-US" dirty="0"/>
          </a:p>
        </p:txBody>
      </p:sp>
      <p:sp>
        <p:nvSpPr>
          <p:cNvPr id="10243" name="Rectangle 3"/>
          <p:cNvSpPr>
            <a:spLocks noGrp="1" noChangeArrowheads="1"/>
          </p:cNvSpPr>
          <p:nvPr>
            <p:ph type="dt" idx="1"/>
          </p:nvPr>
        </p:nvSpPr>
        <p:spPr bwMode="auto">
          <a:xfrm>
            <a:off x="397034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eaLnBrk="1" hangingPunct="1">
              <a:defRPr sz="1200"/>
            </a:lvl1pPr>
          </a:lstStyle>
          <a:p>
            <a:endParaRPr lang="en-US" dirty="0"/>
          </a:p>
        </p:txBody>
      </p:sp>
      <p:sp>
        <p:nvSpPr>
          <p:cNvPr id="102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701675" y="4416428"/>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46" name="Rectangle 6"/>
          <p:cNvSpPr>
            <a:spLocks noGrp="1" noChangeArrowheads="1"/>
          </p:cNvSpPr>
          <p:nvPr>
            <p:ph type="ftr" sz="quarter" idx="4"/>
          </p:nvPr>
        </p:nvSpPr>
        <p:spPr bwMode="auto">
          <a:xfrm>
            <a:off x="2"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eaLnBrk="1" hangingPunct="1">
              <a:defRPr sz="1200"/>
            </a:lvl1pPr>
          </a:lstStyle>
          <a:p>
            <a:endParaRPr lang="en-US" dirty="0"/>
          </a:p>
        </p:txBody>
      </p:sp>
      <p:sp>
        <p:nvSpPr>
          <p:cNvPr id="10247" name="Rectangle 7"/>
          <p:cNvSpPr>
            <a:spLocks noGrp="1" noChangeArrowheads="1"/>
          </p:cNvSpPr>
          <p:nvPr>
            <p:ph type="sldNum" sz="quarter" idx="5"/>
          </p:nvPr>
        </p:nvSpPr>
        <p:spPr bwMode="auto">
          <a:xfrm>
            <a:off x="397034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eaLnBrk="1" hangingPunct="1">
              <a:defRPr sz="1200"/>
            </a:lvl1pPr>
          </a:lstStyle>
          <a:p>
            <a:fld id="{456A7539-5A25-4856-BEE3-ADDD067FA35B}" type="slidenum">
              <a:rPr lang="en-US"/>
              <a:pPr/>
              <a:t>‹#›</a:t>
            </a:fld>
            <a:endParaRPr lang="en-US" dirty="0"/>
          </a:p>
        </p:txBody>
      </p:sp>
    </p:spTree>
    <p:extLst>
      <p:ext uri="{BB962C8B-B14F-4D97-AF65-F5344CB8AC3E}">
        <p14:creationId xmlns:p14="http://schemas.microsoft.com/office/powerpoint/2010/main" val="112968597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eart.org/-/media/Files/About-Us/Policy-Research/Policy-Positions/Tobacco-Endgame/Tobacco-Surcharge-Policy-Statement.pdf"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1</a:t>
            </a:fld>
            <a:endParaRPr lang="en-US" dirty="0"/>
          </a:p>
        </p:txBody>
      </p:sp>
    </p:spTree>
    <p:extLst>
      <p:ext uri="{BB962C8B-B14F-4D97-AF65-F5344CB8AC3E}">
        <p14:creationId xmlns:p14="http://schemas.microsoft.com/office/powerpoint/2010/main" val="3216901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C8E5D6-E240-4AB4-B03F-F45C58F87E64}" type="slidenum">
              <a:rPr lang="en-US" smtClean="0"/>
              <a:t>2</a:t>
            </a:fld>
            <a:endParaRPr lang="en-US" dirty="0"/>
          </a:p>
        </p:txBody>
      </p:sp>
    </p:spTree>
    <p:extLst>
      <p:ext uri="{BB962C8B-B14F-4D97-AF65-F5344CB8AC3E}">
        <p14:creationId xmlns:p14="http://schemas.microsoft.com/office/powerpoint/2010/main" val="3227634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ClrTx/>
            </a:pPr>
            <a:r>
              <a:rPr lang="en-US" sz="1200" dirty="0">
                <a:latin typeface="Calibri" panose="020F0502020204030204" pitchFamily="34" charset="0"/>
                <a:cs typeface="Calibri" panose="020F0502020204030204" pitchFamily="34" charset="0"/>
              </a:rPr>
              <a:t>The Strategy Teams are where the ongoing work is focused through the Teams’ monthly meeting schedules.  </a:t>
            </a:r>
          </a:p>
          <a:p>
            <a:pPr>
              <a:buClrTx/>
            </a:pPr>
            <a:endParaRPr lang="en-US" sz="1200" dirty="0">
              <a:latin typeface="Calibri" panose="020F0502020204030204" pitchFamily="34" charset="0"/>
              <a:cs typeface="Calibri" panose="020F0502020204030204" pitchFamily="34" charset="0"/>
            </a:endParaRPr>
          </a:p>
          <a:p>
            <a:pPr>
              <a:buClrTx/>
            </a:pPr>
            <a:r>
              <a:rPr lang="en-US" sz="1200" dirty="0">
                <a:latin typeface="Calibri" panose="020F0502020204030204" pitchFamily="34" charset="0"/>
                <a:cs typeface="Calibri" panose="020F0502020204030204" pitchFamily="34" charset="0"/>
              </a:rPr>
              <a:t>While the Strategy Teams have some overlapping interests, their work will be coordinated through the Tobacco Subcommittee which will give them access to key decision-makers in state government.</a:t>
            </a: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6</a:t>
            </a:fld>
            <a:endParaRPr lang="en-US" dirty="0"/>
          </a:p>
        </p:txBody>
      </p:sp>
    </p:spTree>
    <p:extLst>
      <p:ext uri="{BB962C8B-B14F-4D97-AF65-F5344CB8AC3E}">
        <p14:creationId xmlns:p14="http://schemas.microsoft.com/office/powerpoint/2010/main" val="286328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Calibri" panose="020F0502020204030204" pitchFamily="34" charset="0"/>
                <a:cs typeface="Calibri" panose="020F0502020204030204" pitchFamily="34" charset="0"/>
              </a:rPr>
              <a:t>Charter-Membership will not exceed 20 members.</a:t>
            </a:r>
          </a:p>
          <a:p>
            <a:r>
              <a:rPr lang="en-US" sz="1200" dirty="0">
                <a:latin typeface="Calibri" panose="020F0502020204030204" pitchFamily="34" charset="0"/>
                <a:cs typeface="Calibri" panose="020F0502020204030204" pitchFamily="34" charset="0"/>
              </a:rPr>
              <a:t>Letter of Commitment - Members will agree to the Charter expectations and sign a Letter of Commitment.</a:t>
            </a:r>
          </a:p>
          <a:p>
            <a:r>
              <a:rPr lang="en-US" sz="1200" dirty="0">
                <a:latin typeface="Calibri" panose="020F0502020204030204" pitchFamily="34" charset="0"/>
                <a:cs typeface="Calibri" panose="020F0502020204030204" pitchFamily="34" charset="0"/>
              </a:rPr>
              <a:t>Members must commit to attending at least 75% of all meetings either in person or virtually.</a:t>
            </a:r>
          </a:p>
          <a:p>
            <a:r>
              <a:rPr lang="en-US" sz="1200" dirty="0">
                <a:latin typeface="Calibri" panose="020F0502020204030204" pitchFamily="34" charset="0"/>
                <a:cs typeface="Calibri" panose="020F0502020204030204" pitchFamily="34" charset="0"/>
              </a:rPr>
              <a:t>A vote will be considered passing if 2/3 of members are in favor. A quorum (11 members) must be present to take a vote.</a:t>
            </a: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8</a:t>
            </a:fld>
            <a:endParaRPr lang="en-US" dirty="0"/>
          </a:p>
        </p:txBody>
      </p:sp>
    </p:spTree>
    <p:extLst>
      <p:ext uri="{BB962C8B-B14F-4D97-AF65-F5344CB8AC3E}">
        <p14:creationId xmlns:p14="http://schemas.microsoft.com/office/powerpoint/2010/main" val="388090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228600">
              <a:lnSpc>
                <a:spcPct val="90000"/>
              </a:lnSpc>
              <a:spcBef>
                <a:spcPts val="0"/>
              </a:spcBef>
              <a:spcAft>
                <a:spcPts val="600"/>
              </a:spcAft>
              <a:buFont typeface="Arial" panose="020B0604020202020204" pitchFamily="34" charset="0"/>
              <a:buChar char="•"/>
            </a:pPr>
            <a:r>
              <a:rPr lang="en-US" sz="1200" b="1" dirty="0"/>
              <a:t>Successes: </a:t>
            </a:r>
            <a:r>
              <a:rPr lang="en-US" sz="1200" dirty="0"/>
              <a:t>Kansans will benefit from great gains in tobacco prevention and treatment supportive legislation in 2023.</a:t>
            </a:r>
            <a:r>
              <a:rPr lang="en-US" sz="1200" b="1" dirty="0"/>
              <a:t> </a:t>
            </a:r>
            <a:r>
              <a:rPr lang="en-US" sz="1200" dirty="0"/>
              <a:t>Tobacco control advocates were successful in advancing two important policies in the Kansas legislature this year.  </a:t>
            </a:r>
          </a:p>
          <a:p>
            <a:pPr marL="0" marR="0" indent="-228600">
              <a:lnSpc>
                <a:spcPct val="90000"/>
              </a:lnSpc>
              <a:spcBef>
                <a:spcPts val="0"/>
              </a:spcBef>
              <a:spcAft>
                <a:spcPts val="600"/>
              </a:spcAft>
              <a:buFont typeface="Arial" panose="020B0604020202020204" pitchFamily="34" charset="0"/>
              <a:buChar char="•"/>
            </a:pPr>
            <a:endParaRPr lang="en-US" sz="1200" dirty="0"/>
          </a:p>
          <a:p>
            <a:pPr marL="342900" marR="0" lvl="0" indent="-228600">
              <a:lnSpc>
                <a:spcPct val="90000"/>
              </a:lnSpc>
              <a:spcBef>
                <a:spcPts val="0"/>
              </a:spcBef>
              <a:spcAft>
                <a:spcPts val="600"/>
              </a:spcAft>
              <a:buFont typeface="Arial" panose="020B0604020202020204" pitchFamily="34" charset="0"/>
              <a:buChar char="•"/>
            </a:pPr>
            <a:r>
              <a:rPr lang="en-US" sz="1200" dirty="0"/>
              <a:t>House Bill 2269 passed in the 2023 session. This Bill amending the Kansas cigarette and tobacco products act, raises the minimum age to 21 years old for the sale, purchase or possession of cigarettes, electronic cigarettes or tobacco products. The law became effective July 1, 2023. </a:t>
            </a:r>
          </a:p>
          <a:p>
            <a:pPr marL="342900" marR="0" lvl="0" indent="-228600">
              <a:lnSpc>
                <a:spcPct val="90000"/>
              </a:lnSpc>
              <a:spcBef>
                <a:spcPts val="0"/>
              </a:spcBef>
              <a:spcAft>
                <a:spcPts val="600"/>
              </a:spcAft>
              <a:buFont typeface="Arial" panose="020B0604020202020204" pitchFamily="34" charset="0"/>
              <a:buChar char="•"/>
            </a:pPr>
            <a:endParaRPr lang="en-US" sz="1200" dirty="0"/>
          </a:p>
          <a:p>
            <a:pPr marL="342900" marR="0" lvl="0" indent="-228600">
              <a:lnSpc>
                <a:spcPct val="90000"/>
              </a:lnSpc>
              <a:spcBef>
                <a:spcPts val="0"/>
              </a:spcBef>
              <a:spcAft>
                <a:spcPts val="600"/>
              </a:spcAft>
              <a:buFont typeface="Arial" panose="020B0604020202020204" pitchFamily="34" charset="0"/>
              <a:buChar char="•"/>
            </a:pPr>
            <a:r>
              <a:rPr lang="en-US" sz="1200" dirty="0"/>
              <a:t>The state of Kansas will receive nearly $10 million as part of a multistate settlement with JUUL Labs. The settlement would force JUUL to comply with strict injunctive terms limiting their marketing and sales practices. The money will be paid over six years to 10 years. Tobacco control advocates, working with the Kansas Department of Health and Environment, were able to direct the first payment, in the amount of $938,756, to the Tobacco Use Prevention Program for FY24. </a:t>
            </a:r>
            <a:endParaRPr lang="en-US" sz="1200" dirty="0">
              <a:effectLst/>
            </a:endParaRP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10</a:t>
            </a:fld>
            <a:endParaRPr lang="en-US" dirty="0"/>
          </a:p>
        </p:txBody>
      </p:sp>
    </p:spTree>
    <p:extLst>
      <p:ext uri="{BB962C8B-B14F-4D97-AF65-F5344CB8AC3E}">
        <p14:creationId xmlns:p14="http://schemas.microsoft.com/office/powerpoint/2010/main" val="3277808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228600">
              <a:lnSpc>
                <a:spcPct val="90000"/>
              </a:lnSpc>
              <a:spcBef>
                <a:spcPts val="0"/>
              </a:spcBef>
              <a:spcAft>
                <a:spcPts val="600"/>
              </a:spcAft>
              <a:buFont typeface="Arial" panose="020B0604020202020204" pitchFamily="34" charset="0"/>
              <a:buChar char="•"/>
            </a:pPr>
            <a:r>
              <a:rPr lang="en-US" sz="800" dirty="0"/>
              <a:t>Barriers to getting prescriptions for tobacco cessation medication:</a:t>
            </a:r>
          </a:p>
          <a:p>
            <a:pPr marL="742950" marR="0" lvl="1" indent="-228600">
              <a:lnSpc>
                <a:spcPct val="90000"/>
              </a:lnSpc>
              <a:spcBef>
                <a:spcPts val="0"/>
              </a:spcBef>
              <a:spcAft>
                <a:spcPts val="600"/>
              </a:spcAft>
              <a:buFont typeface="Arial" panose="020B0604020202020204" pitchFamily="34" charset="0"/>
              <a:buChar char="•"/>
            </a:pPr>
            <a:r>
              <a:rPr lang="en-US" sz="800" dirty="0"/>
              <a:t>Despite great tobacco cessation medication coverage from </a:t>
            </a:r>
            <a:r>
              <a:rPr lang="en-US" sz="800" dirty="0" err="1"/>
              <a:t>KanCare</a:t>
            </a:r>
            <a:r>
              <a:rPr lang="en-US" sz="800" dirty="0"/>
              <a:t>, there have been reports from multiple organizations about barriers when attempting to get a prescription or when filling a prescription for NRTs, varenicline or bupropion. </a:t>
            </a:r>
          </a:p>
          <a:p>
            <a:pPr marR="0" lvl="1" indent="-228600">
              <a:lnSpc>
                <a:spcPct val="90000"/>
              </a:lnSpc>
              <a:spcBef>
                <a:spcPts val="0"/>
              </a:spcBef>
              <a:spcAft>
                <a:spcPts val="600"/>
              </a:spcAft>
              <a:buFont typeface="Arial" panose="020B0604020202020204" pitchFamily="34" charset="0"/>
              <a:buChar char="•"/>
            </a:pPr>
            <a:endParaRPr lang="en-US" sz="800" dirty="0"/>
          </a:p>
          <a:p>
            <a:pPr marL="342900" marR="0" lvl="0" indent="-228600">
              <a:lnSpc>
                <a:spcPct val="90000"/>
              </a:lnSpc>
              <a:spcBef>
                <a:spcPts val="0"/>
              </a:spcBef>
              <a:spcAft>
                <a:spcPts val="600"/>
              </a:spcAft>
              <a:buFont typeface="Arial" panose="020B0604020202020204" pitchFamily="34" charset="0"/>
              <a:buChar char="•"/>
            </a:pPr>
            <a:r>
              <a:rPr lang="en-US" sz="800" dirty="0"/>
              <a:t>Staff turnover:</a:t>
            </a:r>
          </a:p>
          <a:p>
            <a:pPr marL="742950" marR="0" lvl="1" indent="-228600">
              <a:lnSpc>
                <a:spcPct val="90000"/>
              </a:lnSpc>
              <a:spcBef>
                <a:spcPts val="0"/>
              </a:spcBef>
              <a:spcAft>
                <a:spcPts val="600"/>
              </a:spcAft>
              <a:buFont typeface="Arial" panose="020B0604020202020204" pitchFamily="34" charset="0"/>
              <a:buChar char="•"/>
            </a:pPr>
            <a:r>
              <a:rPr lang="en-US" sz="800" dirty="0"/>
              <a:t>Reporting from multiple organizations has included how staff turnover has made it difficult to create long-lasting system changes within an organization around tobacco use. </a:t>
            </a:r>
          </a:p>
          <a:p>
            <a:pPr marR="0" lvl="1" indent="-228600">
              <a:lnSpc>
                <a:spcPct val="90000"/>
              </a:lnSpc>
              <a:spcBef>
                <a:spcPts val="0"/>
              </a:spcBef>
              <a:spcAft>
                <a:spcPts val="600"/>
              </a:spcAft>
              <a:buFont typeface="Arial" panose="020B0604020202020204" pitchFamily="34" charset="0"/>
              <a:buChar char="•"/>
            </a:pPr>
            <a:endParaRPr lang="en-US" sz="800" dirty="0"/>
          </a:p>
          <a:p>
            <a:pPr marL="342900" marR="0" lvl="0" indent="-228600">
              <a:lnSpc>
                <a:spcPct val="90000"/>
              </a:lnSpc>
              <a:spcBef>
                <a:spcPts val="0"/>
              </a:spcBef>
              <a:spcAft>
                <a:spcPts val="600"/>
              </a:spcAft>
              <a:buFont typeface="Arial" panose="020B0604020202020204" pitchFamily="34" charset="0"/>
              <a:buChar char="•"/>
            </a:pPr>
            <a:r>
              <a:rPr lang="en-US" sz="800" dirty="0"/>
              <a:t>Limited available data specific to current goals:</a:t>
            </a:r>
          </a:p>
          <a:p>
            <a:pPr marL="742950" marR="0" lvl="1" indent="-228600">
              <a:lnSpc>
                <a:spcPct val="90000"/>
              </a:lnSpc>
              <a:spcBef>
                <a:spcPts val="0"/>
              </a:spcBef>
              <a:spcAft>
                <a:spcPts val="600"/>
              </a:spcAft>
              <a:buFont typeface="Arial" panose="020B0604020202020204" pitchFamily="34" charset="0"/>
              <a:buChar char="•"/>
            </a:pPr>
            <a:r>
              <a:rPr lang="en-US" sz="800" dirty="0"/>
              <a:t>Outside of BRFSS and Kessler 6 data, there have been few studies exploring current views on tobacco treatment, types of interventions used by providers and barriers to tobacco treatment. </a:t>
            </a:r>
            <a:endParaRPr lang="en-US" sz="800" dirty="0">
              <a:effectLst/>
            </a:endParaRP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12</a:t>
            </a:fld>
            <a:endParaRPr lang="en-US" dirty="0"/>
          </a:p>
        </p:txBody>
      </p:sp>
    </p:spTree>
    <p:extLst>
      <p:ext uri="{BB962C8B-B14F-4D97-AF65-F5344CB8AC3E}">
        <p14:creationId xmlns:p14="http://schemas.microsoft.com/office/powerpoint/2010/main" val="17602277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Track the number of RESIST chapters and locations across the state</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 </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Gather number of mental health care and substance misuse treatment facilities with tobacco-free grounds policies</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Select source for data measurement on this goal, such as BRFSS (i.e., people on Medicaid, behavioral health disorders, and referred for treatment)</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Identify a baseline value to assess the number of individuals with mental illness and substance use disorders in tobacco evidence-based treatment in Kansas.</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Acquire Medicaid/</a:t>
            </a:r>
            <a:r>
              <a:rPr lang="en-US" sz="1800" b="1" i="0" u="none" strike="noStrike" kern="1200" dirty="0" err="1">
                <a:solidFill>
                  <a:srgbClr val="FFFFFF"/>
                </a:solidFill>
                <a:effectLst/>
                <a:latin typeface="Calibri" panose="020F0502020204030204" pitchFamily="34" charset="0"/>
              </a:rPr>
              <a:t>KanCare</a:t>
            </a:r>
            <a:r>
              <a:rPr lang="en-US" sz="1800" b="1" i="0" u="none" strike="noStrike" kern="1200" dirty="0">
                <a:solidFill>
                  <a:srgbClr val="FFFFFF"/>
                </a:solidFill>
                <a:effectLst/>
                <a:latin typeface="Calibri" panose="020F0502020204030204" pitchFamily="34" charset="0"/>
              </a:rPr>
              <a:t> data by KU for tracking treatment access</a:t>
            </a:r>
          </a:p>
          <a:p>
            <a:pPr marL="0" marR="0" algn="l" rtl="0" eaLnBrk="1" fontAlgn="t" latinLnBrk="0" hangingPunct="1">
              <a:lnSpc>
                <a:spcPct val="115000"/>
              </a:lnSpc>
              <a:spcBef>
                <a:spcPts val="0"/>
              </a:spcBef>
              <a:spcAft>
                <a:spcPts val="0"/>
              </a:spcAft>
            </a:pPr>
            <a:endParaRPr lang="en-US" sz="1800" b="1" i="0" u="none" strike="noStrike" kern="1200" dirty="0">
              <a:solidFill>
                <a:srgbClr val="FFFFFF"/>
              </a:solidFill>
              <a:effectLst/>
              <a:latin typeface="Calibri" panose="020F050202020403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Objective 2.1</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Utilize data collected and reviewed in Goal 1 to inform strategy-development to increase access to evidence-based treatment for individuals with mental illness and substance use disorders, especially for Medicaid beneficiaries.</a:t>
            </a:r>
          </a:p>
          <a:p>
            <a:pPr marL="0" marR="0" algn="l" rtl="0" eaLnBrk="1" fontAlgn="t" latinLnBrk="0" hangingPunct="1">
              <a:lnSpc>
                <a:spcPct val="115000"/>
              </a:lnSpc>
              <a:spcBef>
                <a:spcPts val="0"/>
              </a:spcBef>
              <a:spcAft>
                <a:spcPts val="0"/>
              </a:spcAft>
            </a:pPr>
            <a:endParaRPr lang="en-US" sz="1800" b="1" i="0" u="none" strike="noStrike" kern="1200" dirty="0">
              <a:solidFill>
                <a:srgbClr val="FFFFFF"/>
              </a:solidFill>
              <a:effectLst/>
              <a:latin typeface="Calibri" panose="020F050202020403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Utilize data collected and reviewed in Goal 1 to inform strategy-development to create policy and culture changes to support tobacco prevention and treatment.</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Advocate for expanded insurance coverage and increase utilization of insurance for tobacco dependence</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Increase the number of mental healthcare facilities (i.e., CMHCs, CCBHCs) that adopt tobacco-free grounds policies</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Promote medical record model that includes evidence-based screening, e-referrals, and treatment practices in mental health and substance misuse treatment facilities (implementing Kansas Tobacco Guideline for Behavioral Health Care)</a:t>
            </a:r>
          </a:p>
          <a:p>
            <a:pPr marL="0" marR="0" algn="l" rtl="0" eaLnBrk="1" fontAlgn="t" latinLnBrk="0" hangingPunct="1">
              <a:lnSpc>
                <a:spcPct val="115000"/>
              </a:lnSpc>
              <a:spcBef>
                <a:spcPts val="0"/>
              </a:spcBef>
              <a:spcAft>
                <a:spcPts val="0"/>
              </a:spcAft>
            </a:pPr>
            <a:endParaRPr lang="en-US" sz="1800" b="1" i="0" u="none" strike="noStrike" kern="1200" dirty="0">
              <a:solidFill>
                <a:srgbClr val="FFFFFF"/>
              </a:solidFill>
              <a:effectLst/>
              <a:latin typeface="Calibri" panose="020F0502020204030204" pitchFamily="34" charset="0"/>
            </a:endParaRPr>
          </a:p>
          <a:p>
            <a:pPr marL="0" marR="0" algn="l" rtl="0" eaLnBrk="1" fontAlgn="t" latinLnBrk="0" hangingPunct="1">
              <a:lnSpc>
                <a:spcPct val="115000"/>
              </a:lnSpc>
              <a:spcBef>
                <a:spcPts val="0"/>
              </a:spcBef>
              <a:spcAft>
                <a:spcPts val="0"/>
              </a:spcAft>
            </a:pPr>
            <a:r>
              <a:rPr lang="en-US" sz="1800" b="1" i="0" u="none" strike="noStrike" kern="1200" dirty="0">
                <a:solidFill>
                  <a:srgbClr val="FFFFFF"/>
                </a:solidFill>
                <a:effectLst/>
                <a:latin typeface="Calibri" panose="020F0502020204030204" pitchFamily="34" charset="0"/>
              </a:rPr>
              <a:t>Reach out to KDHE to see how the Subcommittee can support their work with RESIST and identify future objectives and goals</a:t>
            </a:r>
            <a:endParaRPr lang="en-US" sz="1800" b="0" i="0" u="none" strike="noStrike" dirty="0">
              <a:effectLst/>
              <a:latin typeface="Arial" panose="020B0604020202020204" pitchFamily="34" charset="0"/>
            </a:endParaRPr>
          </a:p>
          <a:p>
            <a:pPr marL="0" marR="0" algn="l" rtl="0" eaLnBrk="1" fontAlgn="base" latinLnBrk="0" hangingPunct="1">
              <a:spcBef>
                <a:spcPts val="0"/>
              </a:spcBef>
              <a:spcAft>
                <a:spcPts val="0"/>
              </a:spcAft>
            </a:pPr>
            <a:r>
              <a:rPr lang="en-US" sz="1800" b="1" i="0" u="none" strike="noStrike" kern="1200" dirty="0">
                <a:solidFill>
                  <a:srgbClr val="FFFFFF"/>
                </a:solidFill>
                <a:effectLst/>
                <a:latin typeface="Calibri" panose="020F0502020204030204" pitchFamily="34" charset="0"/>
              </a:rPr>
              <a:t>Reach out to Blue Cross &amp; Blue Shield of Kansas to see how the Subcommittee can support their work with RESIST and identify future objectives and goals</a:t>
            </a: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endParaRPr lang="en-US" sz="1800" b="1" i="0" u="none" strike="noStrike" kern="1200" dirty="0">
              <a:solidFill>
                <a:srgbClr val="FFFFFF"/>
              </a:solidFill>
              <a:effectLst/>
              <a:latin typeface="Calibri" panose="020F0502020204030204" pitchFamily="34" charset="0"/>
            </a:endParaRPr>
          </a:p>
          <a:p>
            <a:pPr marL="0" marR="0" algn="l" rtl="0" eaLnBrk="1" fontAlgn="t" latinLnBrk="0" hangingPunct="1">
              <a:lnSpc>
                <a:spcPct val="115000"/>
              </a:lnSpc>
              <a:spcBef>
                <a:spcPts val="0"/>
              </a:spcBef>
              <a:spcAft>
                <a:spcPts val="0"/>
              </a:spcAft>
            </a:pPr>
            <a:endParaRPr lang="en-US" sz="1800" b="0" i="0" u="none" strike="noStrike" dirty="0">
              <a:effectLst/>
              <a:latin typeface="Arial" panose="020B0604020202020204" pitchFamily="34" charset="0"/>
            </a:endParaRPr>
          </a:p>
          <a:p>
            <a:pPr marL="0" marR="0" algn="l" rtl="0" eaLnBrk="1" fontAlgn="t" latinLnBrk="0" hangingPunct="1">
              <a:lnSpc>
                <a:spcPct val="115000"/>
              </a:lnSpc>
              <a:spcBef>
                <a:spcPts val="0"/>
              </a:spcBef>
              <a:spcAft>
                <a:spcPts val="0"/>
              </a:spcAft>
            </a:pPr>
            <a:endParaRPr lang="en-US" sz="1800" b="0" i="0" u="none" strike="noStrike"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13</a:t>
            </a:fld>
            <a:endParaRPr lang="en-US" dirty="0"/>
          </a:p>
        </p:txBody>
      </p:sp>
    </p:spTree>
    <p:extLst>
      <p:ext uri="{BB962C8B-B14F-4D97-AF65-F5344CB8AC3E}">
        <p14:creationId xmlns:p14="http://schemas.microsoft.com/office/powerpoint/2010/main" val="138458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a:lnSpc>
                <a:spcPct val="107000"/>
              </a:lnSpc>
              <a:spcBef>
                <a:spcPts val="0"/>
              </a:spcBef>
              <a:spcAft>
                <a:spcPts val="0"/>
              </a:spcAft>
              <a:buFont typeface="+mj-lt"/>
              <a:buAutoNum type="arabicPeriod"/>
            </a:pPr>
            <a:r>
              <a:rPr lang="en-US" sz="1800" b="1" dirty="0">
                <a:effectLst/>
                <a:latin typeface="Cambria" panose="02040503050406030204" pitchFamily="18" charset="0"/>
                <a:ea typeface="Calibri" panose="020F0502020204030204" pitchFamily="34" charset="0"/>
                <a:cs typeface="Calibri" panose="020F0502020204030204" pitchFamily="34" charset="0"/>
              </a:rPr>
              <a:t>Create a private insurance mandate to cover cessation and prohibit the tobacco surcharge</a:t>
            </a:r>
            <a:r>
              <a:rPr lang="en-US" sz="1800" dirty="0">
                <a:effectLst/>
                <a:latin typeface="Cambria" panose="02040503050406030204" pitchFamily="18" charset="0"/>
                <a:ea typeface="Calibri" panose="020F0502020204030204" pitchFamily="34" charset="0"/>
                <a:cs typeface="Calibri" panose="020F0502020204030204" pitchFamily="34" charset="0"/>
              </a:rPr>
              <a:t>: The Tobacco Subcommittee recommends Kansas follow the American Heart Association Policy Statement updated in February 2023. The American Lung Association also has a similar position. The American Heart Association maintains that if health plans use tobacco surcharges, then consumer protections must be integrated that prevent these surcharges from becoming overly coercive or reduce access to equitable, affordable, health care by making health insurance too costly. There is some evidence that surcharges may increase rates of tobacco cessation, however research indicates their implementation reduces equitable access to affordable, quality health care, especially across age, geography, race/ethnicity and income. There is no evidence available on the impact of tobacco surcharges on the overall cost of insurance for all subscribers. For these reasons, the American Heart Association does not proactively support tobacco surcharges and will advocate that if they are implemented, consumer protections must be in place that include access to free, comprehensive tobacco cessation services. A person who uses tobacco should be able to avoid the surcharge by participating in a tobacco cessation program or fulfilling some other reasonable alternative standard during the 12-month period of benefits coverage. Here is link to policy paper: </a:t>
            </a:r>
            <a:r>
              <a:rPr lang="en-US" sz="1800" u="sng" dirty="0">
                <a:solidFill>
                  <a:srgbClr val="0000FF"/>
                </a:solidFill>
                <a:effectLst/>
                <a:latin typeface="Cambria" panose="02040503050406030204" pitchFamily="18" charset="0"/>
                <a:ea typeface="Calibri" panose="020F0502020204030204" pitchFamily="34" charset="0"/>
                <a:cs typeface="Calibri" panose="020F0502020204030204" pitchFamily="34" charset="0"/>
                <a:hlinkClick r:id="rId3"/>
              </a:rPr>
              <a:t>https://www.heart.org/-/media/Files/About-Us/Policy-Research/Policy-Positions/Tobacco-Endgame/Tobacco-Surcharge-Policy-Statement.pdf</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0"/>
              </a:spcAft>
            </a:pPr>
            <a:r>
              <a:rPr lang="en-US" sz="1800" dirty="0">
                <a:effectLst/>
                <a:latin typeface="Cambria" panose="02040503050406030204" pitchFamily="18" charset="0"/>
                <a:ea typeface="Calibri" panose="020F0502020204030204" pitchFamily="34" charset="0"/>
                <a:cs typeface="Calibri" panose="020F0502020204030204" pitchFamily="34" charset="0"/>
              </a:rPr>
              <a:t>Creating a private insurance mandate that provides comprehensive tobacco cessation benefits means covering access to all seven Food and Drug Administration-approved medications and three types of counseling (individual, group, phone) recommended by the U.S. Department of Health and Human Services to treat tobacco use and nicotine dependence. Quitting tobacco/nicotine is extremely hard, and everyone responds to treatment differently. It is important that potential quitters have access to all treatments.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effectLst/>
                <a:latin typeface="Cambria" panose="02040503050406030204" pitchFamily="18" charset="0"/>
                <a:ea typeface="Calibri" panose="020F0502020204030204" pitchFamily="34" charset="0"/>
                <a:cs typeface="Calibri" panose="020F0502020204030204" pitchFamily="34" charset="0"/>
              </a:rPr>
              <a:t>Expand Kansas Tobacco Quitline referral system: </a:t>
            </a:r>
            <a:r>
              <a:rPr lang="en-US" sz="1800" dirty="0">
                <a:effectLst/>
                <a:latin typeface="Cambria" panose="02040503050406030204" pitchFamily="18" charset="0"/>
                <a:ea typeface="Calibri" panose="020F0502020204030204" pitchFamily="34" charset="0"/>
                <a:cs typeface="Calibri" panose="020F0502020204030204" pitchFamily="34" charset="0"/>
              </a:rPr>
              <a:t>Actively connecting an individual to the Kansas Tobacco Quitline requires a provider sending a referral. There are three referral modes that providers can choose to implement-fax, web, or </a:t>
            </a:r>
            <a:r>
              <a:rPr lang="en-US" sz="1800" dirty="0" err="1">
                <a:effectLst/>
                <a:latin typeface="Cambria" panose="02040503050406030204" pitchFamily="18" charset="0"/>
                <a:ea typeface="Calibri" panose="020F0502020204030204" pitchFamily="34" charset="0"/>
                <a:cs typeface="Calibri" panose="020F0502020204030204" pitchFamily="34" charset="0"/>
              </a:rPr>
              <a:t>eReferral</a:t>
            </a:r>
            <a:r>
              <a:rPr lang="en-US" sz="1800" dirty="0">
                <a:effectLst/>
                <a:latin typeface="Cambria" panose="02040503050406030204" pitchFamily="18" charset="0"/>
                <a:ea typeface="Calibri" panose="020F0502020204030204" pitchFamily="34" charset="0"/>
                <a:cs typeface="Calibri" panose="020F0502020204030204" pitchFamily="34" charset="0"/>
              </a:rPr>
              <a:t>. Kansas is working towards transitioning providers from fax to utilizing web and </a:t>
            </a:r>
            <a:r>
              <a:rPr lang="en-US" sz="1800" dirty="0" err="1">
                <a:effectLst/>
                <a:latin typeface="Cambria" panose="02040503050406030204" pitchFamily="18" charset="0"/>
                <a:ea typeface="Calibri" panose="020F0502020204030204" pitchFamily="34" charset="0"/>
                <a:cs typeface="Calibri" panose="020F0502020204030204" pitchFamily="34" charset="0"/>
              </a:rPr>
              <a:t>eReferrals</a:t>
            </a:r>
            <a:r>
              <a:rPr lang="en-US" sz="1800" dirty="0">
                <a:effectLst/>
                <a:latin typeface="Cambria" panose="02040503050406030204" pitchFamily="18" charset="0"/>
                <a:ea typeface="Calibri" panose="020F0502020204030204" pitchFamily="34" charset="0"/>
                <a:cs typeface="Calibri" panose="020F0502020204030204" pitchFamily="34" charset="0"/>
              </a:rPr>
              <a:t>. Web referrals can be completed using the online referral form via the Kansas Tobacco Quitline website. Web forms are securely sent online and the benefit to the provider is that they receive progress notes via secure email regarding the patient’s enrollment status, counseling services received, and nicotine replacement therapy provided. </a:t>
            </a:r>
            <a:r>
              <a:rPr lang="en-US" sz="1800" dirty="0" err="1">
                <a:effectLst/>
                <a:latin typeface="Cambria" panose="02040503050406030204" pitchFamily="18" charset="0"/>
                <a:ea typeface="Calibri" panose="020F0502020204030204" pitchFamily="34" charset="0"/>
                <a:cs typeface="Calibri" panose="020F0502020204030204" pitchFamily="34" charset="0"/>
              </a:rPr>
              <a:t>eReferrals</a:t>
            </a:r>
            <a:r>
              <a:rPr lang="en-US" sz="1800" dirty="0">
                <a:effectLst/>
                <a:latin typeface="Cambria" panose="02040503050406030204" pitchFamily="18" charset="0"/>
                <a:ea typeface="Calibri" panose="020F0502020204030204" pitchFamily="34" charset="0"/>
                <a:cs typeface="Calibri" panose="020F0502020204030204" pitchFamily="34" charset="0"/>
              </a:rPr>
              <a:t> are automatically sent to the Quitline via secure, two-way communication between the providers electronic health record and the Quitline’s HIPPA-compliant system. Providers receive progress updates regarding enrollment, counseling services and nicotine replacement therapy directly uploaded to the EHR from the Quitline. Upon receiving a referral, the Quitline within 24 hours will begin calling the individual to invite them to enroll. The Quitline will make up to 3 calls to reach the individual and send out a letter to establish contact with the individual.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effectLst/>
                <a:latin typeface="Cambria" panose="02040503050406030204" pitchFamily="18" charset="0"/>
                <a:ea typeface="Calibri" panose="020F0502020204030204" pitchFamily="34" charset="0"/>
                <a:cs typeface="Calibri" panose="020F0502020204030204" pitchFamily="34" charset="0"/>
              </a:rPr>
              <a:t>Expand Nicotine Replacement Therapy Offering through the Kansas Tobacco Quitline: </a:t>
            </a:r>
            <a:r>
              <a:rPr lang="en-US" sz="1800" dirty="0">
                <a:effectLst/>
                <a:latin typeface="Cambria" panose="02040503050406030204" pitchFamily="18" charset="0"/>
                <a:ea typeface="Calibri" panose="020F0502020204030204" pitchFamily="34" charset="0"/>
                <a:cs typeface="Calibri" panose="020F0502020204030204" pitchFamily="34" charset="0"/>
              </a:rPr>
              <a:t>Kansas Tobacco Quitline enrollees are currently eligible to receive 4 weeks of Nicotine Replacement Therapy shipped directly to their residence at no cost to enrollee. They can choose from the nicotine patch, nicotine gum, and nicotine lozenge. The first two-week dose is shipped after completion of the 1</a:t>
            </a:r>
            <a:r>
              <a:rPr lang="en-US" sz="1800" baseline="30000" dirty="0">
                <a:effectLst/>
                <a:latin typeface="Cambria" panose="02040503050406030204" pitchFamily="18" charset="0"/>
                <a:ea typeface="Calibri" panose="020F0502020204030204" pitchFamily="34" charset="0"/>
                <a:cs typeface="Calibri" panose="020F0502020204030204" pitchFamily="34" charset="0"/>
              </a:rPr>
              <a:t>st</a:t>
            </a:r>
            <a:r>
              <a:rPr lang="en-US" sz="1800" dirty="0">
                <a:effectLst/>
                <a:latin typeface="Cambria" panose="02040503050406030204" pitchFamily="18" charset="0"/>
                <a:ea typeface="Calibri" panose="020F0502020204030204" pitchFamily="34" charset="0"/>
                <a:cs typeface="Calibri" panose="020F0502020204030204" pitchFamily="34" charset="0"/>
              </a:rPr>
              <a:t> phone coaching call and the second two-week dose is shipped after completion of the 2</a:t>
            </a:r>
            <a:r>
              <a:rPr lang="en-US" sz="1800" baseline="30000" dirty="0">
                <a:effectLst/>
                <a:latin typeface="Cambria" panose="02040503050406030204" pitchFamily="18" charset="0"/>
                <a:ea typeface="Calibri" panose="020F0502020204030204" pitchFamily="34" charset="0"/>
                <a:cs typeface="Calibri" panose="020F0502020204030204" pitchFamily="34" charset="0"/>
              </a:rPr>
              <a:t>nd</a:t>
            </a:r>
            <a:r>
              <a:rPr lang="en-US" sz="1800" dirty="0">
                <a:effectLst/>
                <a:latin typeface="Cambria" panose="02040503050406030204" pitchFamily="18" charset="0"/>
                <a:ea typeface="Calibri" panose="020F0502020204030204" pitchFamily="34" charset="0"/>
                <a:cs typeface="Calibri" panose="020F0502020204030204" pitchFamily="34" charset="0"/>
              </a:rPr>
              <a:t> phone coaching call. We recommend offering 8 weeks of combination Nicotine Replacement Therapy (NRT) to all enrollees at an that would require an additional $100.000 a year to the Kansas Tobacco Quitline budget   likely to help a person quit successfully than using one alone. Increasing NRT will also result in more free media promotion, increased Quitline enrollment, increased number of completed counseling calls and a higher quit rate for Quitline enrollees. The Kansas Tobacco Quitline offered 8 weeks of combination NRT in March and April 2023 and saw enrollment double during that time and enrollees completed more phone counseling sessions which increase an individual’s chances of quitting tobacco.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1800" b="1" dirty="0">
                <a:effectLst/>
                <a:latin typeface="Cambria" panose="02040503050406030204" pitchFamily="18" charset="0"/>
                <a:ea typeface="Calibri" panose="020F0502020204030204" pitchFamily="34" charset="0"/>
                <a:cs typeface="Calibri" panose="020F0502020204030204" pitchFamily="34" charset="0"/>
              </a:rPr>
              <a:t>Kessler 6 and BRFSS: </a:t>
            </a:r>
            <a:r>
              <a:rPr lang="en-US" sz="1800" dirty="0">
                <a:effectLst/>
                <a:latin typeface="Cambria" panose="02040503050406030204" pitchFamily="18" charset="0"/>
                <a:ea typeface="Calibri" panose="020F0502020204030204" pitchFamily="34" charset="0"/>
                <a:cs typeface="Calibri" panose="020F0502020204030204" pitchFamily="34" charset="0"/>
              </a:rPr>
              <a:t>According to the most recently available BRFSS Survey results (2021), individuals who smoke were twice as likely to experience 14 or more days of poor mental health in the past month (30.2%) compared with individuals who do not smoke (14.3%).  The Kessler 6 Psychological Distress Scale is an instrument used to screen for psychological distress. These questions assess respondents’ feelings of being nervous, restless, depressed, worthless, hopeless, and that everything is an effort. A score for each individual is then calculated based upon the total of all their responses; the higher the score, the more severe psychological distress an individual has. The Kansas Behavioral Risk Factor Surveillance System (BRFSS) Survey asked all Kessler 6 questions in 2017, 2020, and 2023. As the proposed 2024 Kansas BRFSS survey currently stands, the Kessler 6 will </a:t>
            </a:r>
            <a:r>
              <a:rPr lang="en-US" sz="1800" i="1" dirty="0">
                <a:effectLst/>
                <a:latin typeface="Cambria" panose="02040503050406030204" pitchFamily="18" charset="0"/>
                <a:ea typeface="Calibri" panose="020F0502020204030204" pitchFamily="34" charset="0"/>
                <a:cs typeface="Calibri" panose="020F0502020204030204" pitchFamily="34" charset="0"/>
              </a:rPr>
              <a:t>not</a:t>
            </a:r>
            <a:r>
              <a:rPr lang="en-US" sz="1800" dirty="0">
                <a:effectLst/>
                <a:latin typeface="Cambria" panose="02040503050406030204" pitchFamily="18" charset="0"/>
                <a:ea typeface="Calibri" panose="020F0502020204030204" pitchFamily="34" charset="0"/>
                <a:cs typeface="Calibri" panose="020F0502020204030204" pitchFamily="34" charset="0"/>
              </a:rPr>
              <a:t> be included. However, this committee recommends adding them (or other questions pertaining to behavioral health) to the 2025 survey.  Proposals for adding questions for the 2025 Kansas BRFRSS survey will occur in August 2024. The cost is $6,000 per question with a total of $36,000 for the Kessler 6.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pPr>
            <a:r>
              <a:rPr lang="en-US" sz="1800" b="1" dirty="0">
                <a:effectLst/>
                <a:latin typeface="Cambria" panose="02040503050406030204" pitchFamily="18" charset="0"/>
                <a:ea typeface="Calibri" panose="020F0502020204030204" pitchFamily="34" charset="0"/>
                <a:cs typeface="Calibri" panose="020F0502020204030204" pitchFamily="34" charset="0"/>
              </a:rPr>
              <a:t>Medicaid: </a:t>
            </a:r>
            <a:r>
              <a:rPr lang="en-US" sz="1800" dirty="0">
                <a:effectLst/>
                <a:latin typeface="Cambria" panose="02040503050406030204" pitchFamily="18" charset="0"/>
                <a:ea typeface="Calibri" panose="020F0502020204030204" pitchFamily="34" charset="0"/>
                <a:cs typeface="Calibri" panose="020F0502020204030204" pitchFamily="34" charset="0"/>
              </a:rPr>
              <a:t>The KDHE Tobacco Use Prevention Program is currently working with KDHE Health Care Finance staff to gain access to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eligibility website in order to confirm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eligibility and receive reimbursement for NRT provided to Quitline enrollees who have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coverage. Only about 10% of Quitline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enrollees can provide their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identification number that is required to receive reimbursement. KDHE Health Care Finance currently reimburses for Quitline counseling services and NRT. The Tobacco Subcommittee recommends KDADS leadership collaborate with KDHE leadership on this access and review of </a:t>
            </a:r>
            <a:r>
              <a:rPr lang="en-US" sz="1800" dirty="0" err="1">
                <a:effectLst/>
                <a:latin typeface="Cambria" panose="02040503050406030204" pitchFamily="18" charset="0"/>
                <a:ea typeface="Calibri" panose="020F0502020204030204" pitchFamily="34" charset="0"/>
                <a:cs typeface="Calibri" panose="020F0502020204030204" pitchFamily="34" charset="0"/>
              </a:rPr>
              <a:t>KanCare</a:t>
            </a:r>
            <a:r>
              <a:rPr lang="en-US" sz="1800" dirty="0">
                <a:effectLst/>
                <a:latin typeface="Cambria" panose="02040503050406030204" pitchFamily="18" charset="0"/>
                <a:ea typeface="Calibri" panose="020F0502020204030204" pitchFamily="34" charset="0"/>
                <a:cs typeface="Calibri" panose="020F0502020204030204" pitchFamily="34" charset="0"/>
              </a:rPr>
              <a:t> eligibility.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456A7539-5A25-4856-BEE3-ADDD067FA35B}" type="slidenum">
              <a:rPr lang="en-US" smtClean="0"/>
              <a:pPr/>
              <a:t>14</a:t>
            </a:fld>
            <a:endParaRPr lang="en-US" dirty="0"/>
          </a:p>
        </p:txBody>
      </p:sp>
    </p:spTree>
    <p:extLst>
      <p:ext uri="{BB962C8B-B14F-4D97-AF65-F5344CB8AC3E}">
        <p14:creationId xmlns:p14="http://schemas.microsoft.com/office/powerpoint/2010/main" val="2477693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E2258DE-2956-4D0E-92A8-163CD4165AA6}" type="slidenum">
              <a:rPr lang="en-US" smtClean="0"/>
              <a:pPr/>
              <a:t>‹#›</a:t>
            </a:fld>
            <a:endParaRPr lang="en-US" dirty="0"/>
          </a:p>
        </p:txBody>
      </p:sp>
    </p:spTree>
    <p:extLst>
      <p:ext uri="{BB962C8B-B14F-4D97-AF65-F5344CB8AC3E}">
        <p14:creationId xmlns:p14="http://schemas.microsoft.com/office/powerpoint/2010/main" val="28468816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D2A7B77-0655-4172-AA0C-C400002A6EC5}" type="slidenum">
              <a:rPr lang="en-US" smtClean="0"/>
              <a:pPr/>
              <a:t>‹#›</a:t>
            </a:fld>
            <a:endParaRPr lang="en-US" dirty="0"/>
          </a:p>
        </p:txBody>
      </p:sp>
    </p:spTree>
    <p:extLst>
      <p:ext uri="{BB962C8B-B14F-4D97-AF65-F5344CB8AC3E}">
        <p14:creationId xmlns:p14="http://schemas.microsoft.com/office/powerpoint/2010/main" val="2996230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D6ED1CE-936D-40C1-A1E6-847EFA1699CC}" type="slidenum">
              <a:rPr lang="en-US" smtClean="0"/>
              <a:pPr/>
              <a:t>‹#›</a:t>
            </a:fld>
            <a:endParaRPr lang="en-US" dirty="0"/>
          </a:p>
        </p:txBody>
      </p:sp>
    </p:spTree>
    <p:extLst>
      <p:ext uri="{BB962C8B-B14F-4D97-AF65-F5344CB8AC3E}">
        <p14:creationId xmlns:p14="http://schemas.microsoft.com/office/powerpoint/2010/main" val="16749431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63D3A53-E39B-4CA9-958E-C119A0005E72}" type="slidenum">
              <a:rPr lang="en-US" smtClean="0"/>
              <a:pPr/>
              <a:t>‹#›</a:t>
            </a:fld>
            <a:endParaRPr lang="en-US" dirty="0"/>
          </a:p>
        </p:txBody>
      </p:sp>
    </p:spTree>
    <p:extLst>
      <p:ext uri="{BB962C8B-B14F-4D97-AF65-F5344CB8AC3E}">
        <p14:creationId xmlns:p14="http://schemas.microsoft.com/office/powerpoint/2010/main" val="2210870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E3FA0E-EE6E-4193-BAFB-F54B562FD6CA}" type="slidenum">
              <a:rPr lang="en-US" smtClean="0"/>
              <a:pPr/>
              <a:t>‹#›</a:t>
            </a:fld>
            <a:endParaRPr lang="en-US" dirty="0"/>
          </a:p>
        </p:txBody>
      </p:sp>
    </p:spTree>
    <p:extLst>
      <p:ext uri="{BB962C8B-B14F-4D97-AF65-F5344CB8AC3E}">
        <p14:creationId xmlns:p14="http://schemas.microsoft.com/office/powerpoint/2010/main" val="183653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2D353-0835-497C-BAC6-CA795A11EF74}" type="slidenum">
              <a:rPr lang="en-US" smtClean="0"/>
              <a:pPr/>
              <a:t>‹#›</a:t>
            </a:fld>
            <a:endParaRPr lang="en-US" dirty="0"/>
          </a:p>
        </p:txBody>
      </p:sp>
    </p:spTree>
    <p:extLst>
      <p:ext uri="{BB962C8B-B14F-4D97-AF65-F5344CB8AC3E}">
        <p14:creationId xmlns:p14="http://schemas.microsoft.com/office/powerpoint/2010/main" val="3087873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05989F0-A1EB-4F91-87D2-AAE7B080AD0D}" type="slidenum">
              <a:rPr lang="en-US" smtClean="0"/>
              <a:pPr/>
              <a:t>‹#›</a:t>
            </a:fld>
            <a:endParaRPr lang="en-US" dirty="0"/>
          </a:p>
        </p:txBody>
      </p:sp>
    </p:spTree>
    <p:extLst>
      <p:ext uri="{BB962C8B-B14F-4D97-AF65-F5344CB8AC3E}">
        <p14:creationId xmlns:p14="http://schemas.microsoft.com/office/powerpoint/2010/main" val="933171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0D8A08A-50A3-4C56-A482-3A0A48FC95A6}" type="slidenum">
              <a:rPr lang="en-US" smtClean="0"/>
              <a:pPr/>
              <a:t>‹#›</a:t>
            </a:fld>
            <a:endParaRPr lang="en-US" dirty="0"/>
          </a:p>
        </p:txBody>
      </p:sp>
    </p:spTree>
    <p:extLst>
      <p:ext uri="{BB962C8B-B14F-4D97-AF65-F5344CB8AC3E}">
        <p14:creationId xmlns:p14="http://schemas.microsoft.com/office/powerpoint/2010/main" val="2089107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76EB9C1-BA1B-4660-85FD-3F7BC4B61989}" type="slidenum">
              <a:rPr lang="en-US" smtClean="0"/>
              <a:pPr/>
              <a:t>‹#›</a:t>
            </a:fld>
            <a:endParaRPr lang="en-US" dirty="0"/>
          </a:p>
        </p:txBody>
      </p:sp>
    </p:spTree>
    <p:extLst>
      <p:ext uri="{BB962C8B-B14F-4D97-AF65-F5344CB8AC3E}">
        <p14:creationId xmlns:p14="http://schemas.microsoft.com/office/powerpoint/2010/main" val="864366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7D136F6-A11E-4B30-B3A6-D01BF0C7E70B}" type="slidenum">
              <a:rPr lang="en-US" smtClean="0"/>
              <a:pPr/>
              <a:t>‹#›</a:t>
            </a:fld>
            <a:endParaRPr lang="en-US" dirty="0"/>
          </a:p>
        </p:txBody>
      </p:sp>
    </p:spTree>
    <p:extLst>
      <p:ext uri="{BB962C8B-B14F-4D97-AF65-F5344CB8AC3E}">
        <p14:creationId xmlns:p14="http://schemas.microsoft.com/office/powerpoint/2010/main" val="2225374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A12D353-0835-497C-BAC6-CA795A11EF74}" type="slidenum">
              <a:rPr lang="en-US" smtClean="0"/>
              <a:pPr/>
              <a:t>‹#›</a:t>
            </a:fld>
            <a:endParaRPr lang="en-US" dirty="0"/>
          </a:p>
        </p:txBody>
      </p:sp>
    </p:spTree>
    <p:extLst>
      <p:ext uri="{BB962C8B-B14F-4D97-AF65-F5344CB8AC3E}">
        <p14:creationId xmlns:p14="http://schemas.microsoft.com/office/powerpoint/2010/main" val="2187775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12D353-0835-497C-BAC6-CA795A11EF74}" type="slidenum">
              <a:rPr lang="en-US" smtClean="0"/>
              <a:pPr/>
              <a:t>‹#›</a:t>
            </a:fld>
            <a:endParaRPr lang="en-US" dirty="0"/>
          </a:p>
        </p:txBody>
      </p:sp>
    </p:spTree>
    <p:extLst>
      <p:ext uri="{BB962C8B-B14F-4D97-AF65-F5344CB8AC3E}">
        <p14:creationId xmlns:p14="http://schemas.microsoft.com/office/powerpoint/2010/main" val="3778492803"/>
      </p:ext>
    </p:extLst>
  </p:cSld>
  <p:clrMap bg1="lt1" tx1="dk1" bg2="lt2" tx2="dk2" accent1="accent1" accent2="accent2" accent3="accent3" accent4="accent4" accent5="accent5" accent6="accent6" hlink="hlink" folHlink="folHlink"/>
  <p:sldLayoutIdLst>
    <p:sldLayoutId id="2147483799" r:id="rId1"/>
    <p:sldLayoutId id="2147483800" r:id="rId2"/>
    <p:sldLayoutId id="2147483801" r:id="rId3"/>
    <p:sldLayoutId id="2147483802" r:id="rId4"/>
    <p:sldLayoutId id="2147483803" r:id="rId5"/>
    <p:sldLayoutId id="2147483804" r:id="rId6"/>
    <p:sldLayoutId id="2147483805" r:id="rId7"/>
    <p:sldLayoutId id="2147483806" r:id="rId8"/>
    <p:sldLayoutId id="2147483807" r:id="rId9"/>
    <p:sldLayoutId id="2147483808" r:id="rId10"/>
    <p:sldLayoutId id="214748380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mailto:alberto.reyesrodriguez@ks.gov" TargetMode="External"/><Relationship Id="rId2" Type="http://schemas.openxmlformats.org/officeDocument/2006/relationships/hyperlink" Target="mailto:dacraig@srhc.com" TargetMode="External"/><Relationship Id="rId1" Type="http://schemas.openxmlformats.org/officeDocument/2006/relationships/slideLayout" Target="../slideLayouts/slideLayout2.xml"/><Relationship Id="rId5" Type="http://schemas.openxmlformats.org/officeDocument/2006/relationships/image" Target="../media/image6.sv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8" name="Rectangle 117">
            <a:extLst>
              <a:ext uri="{FF2B5EF4-FFF2-40B4-BE49-F238E27FC236}">
                <a16:creationId xmlns:a16="http://schemas.microsoft.com/office/drawing/2014/main" id="{0E30439A-8A5B-46EC-8283-9B6B031D40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a:extLst>
              <a:ext uri="{FF2B5EF4-FFF2-40B4-BE49-F238E27FC236}">
                <a16:creationId xmlns:a16="http://schemas.microsoft.com/office/drawing/2014/main" id="{5CEAD642-85CF-4750-8432-7C80C901F0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27"/>
            <a:ext cx="9144000" cy="6858000"/>
          </a:xfrm>
          <a:prstGeom prst="rect">
            <a:avLst/>
          </a:prstGeom>
          <a:gradFill>
            <a:gsLst>
              <a:gs pos="0">
                <a:srgbClr val="000000"/>
              </a:gs>
              <a:gs pos="100000">
                <a:schemeClr val="accent1">
                  <a:lumMod val="75000"/>
                </a:schemeClr>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id="{FA33EEAE-15D5-4119-8C1E-89D943F91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41640" y="-1720"/>
            <a:ext cx="8812530" cy="6840685"/>
          </a:xfrm>
          <a:prstGeom prst="rect">
            <a:avLst/>
          </a:prstGeom>
          <a:gradFill>
            <a:gsLst>
              <a:gs pos="21000">
                <a:schemeClr val="accent1">
                  <a:lumMod val="50000"/>
                  <a:alpha val="61000"/>
                </a:schemeClr>
              </a:gs>
              <a:gs pos="100000">
                <a:schemeClr val="accent1">
                  <a:alpha val="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a:extLst>
              <a:ext uri="{FF2B5EF4-FFF2-40B4-BE49-F238E27FC236}">
                <a16:creationId xmlns:a16="http://schemas.microsoft.com/office/drawing/2014/main" id="{730D8B3B-9B80-4025-B934-26DC7D7CD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54540" y="-1291"/>
            <a:ext cx="2706134" cy="6858864"/>
          </a:xfrm>
          <a:prstGeom prst="rect">
            <a:avLst/>
          </a:prstGeom>
          <a:gradFill>
            <a:gsLst>
              <a:gs pos="0">
                <a:schemeClr val="accent1">
                  <a:lumMod val="75000"/>
                  <a:alpha val="0"/>
                </a:schemeClr>
              </a:gs>
              <a:gs pos="99000">
                <a:srgbClr val="000000">
                  <a:alpha val="4100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Oval 121">
            <a:extLst>
              <a:ext uri="{FF2B5EF4-FFF2-40B4-BE49-F238E27FC236}">
                <a16:creationId xmlns:a16="http://schemas.microsoft.com/office/drawing/2014/main" id="{B5A1B09C-1565-46F8-B70F-621C5EB4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5274173">
            <a:off x="3923854" y="1402819"/>
            <a:ext cx="4967533" cy="3741293"/>
          </a:xfrm>
          <a:prstGeom prst="ellipse">
            <a:avLst/>
          </a:prstGeom>
          <a:gradFill>
            <a:gsLst>
              <a:gs pos="0">
                <a:schemeClr val="accent1">
                  <a:alpha val="24000"/>
                </a:schemeClr>
              </a:gs>
              <a:gs pos="79000">
                <a:schemeClr val="accent1">
                  <a:lumMod val="60000"/>
                  <a:lumOff val="40000"/>
                  <a:alpha val="0"/>
                </a:schemeClr>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D9059E2-BF74-40CB-FD6E-71B72B54A2C6}"/>
              </a:ext>
            </a:extLst>
          </p:cNvPr>
          <p:cNvSpPr>
            <a:spLocks noGrp="1"/>
          </p:cNvSpPr>
          <p:nvPr>
            <p:ph type="ctrTitle"/>
          </p:nvPr>
        </p:nvSpPr>
        <p:spPr>
          <a:xfrm>
            <a:off x="685800" y="1476128"/>
            <a:ext cx="5321311" cy="3268520"/>
          </a:xfrm>
        </p:spPr>
        <p:txBody>
          <a:bodyPr>
            <a:normAutofit fontScale="90000"/>
          </a:bodyPr>
          <a:lstStyle/>
          <a:p>
            <a:pPr algn="r"/>
            <a:r>
              <a:rPr lang="en-US" sz="4000" b="1" dirty="0">
                <a:solidFill>
                  <a:srgbClr val="FFFFFF"/>
                </a:solidFill>
                <a:latin typeface="Calibri" panose="020F0502020204030204" pitchFamily="34" charset="0"/>
                <a:cs typeface="Calibri" panose="020F0502020204030204" pitchFamily="34" charset="0"/>
              </a:rPr>
              <a:t>Governor’s Behavioral Health Services Planning Council</a:t>
            </a:r>
            <a:br>
              <a:rPr lang="en-US" sz="4000" b="1" dirty="0">
                <a:solidFill>
                  <a:srgbClr val="FFFFFF"/>
                </a:solidFill>
                <a:latin typeface="Calibri" panose="020F0502020204030204" pitchFamily="34" charset="0"/>
                <a:cs typeface="Calibri" panose="020F0502020204030204" pitchFamily="34" charset="0"/>
              </a:rPr>
            </a:br>
            <a:br>
              <a:rPr lang="en-US" sz="4000" b="1" dirty="0">
                <a:solidFill>
                  <a:srgbClr val="FFFFFF"/>
                </a:solidFill>
                <a:latin typeface="Calibri" panose="020F0502020204030204" pitchFamily="34" charset="0"/>
                <a:cs typeface="Calibri" panose="020F0502020204030204" pitchFamily="34" charset="0"/>
              </a:rPr>
            </a:br>
            <a:r>
              <a:rPr lang="en-US" sz="4000" b="1" dirty="0">
                <a:solidFill>
                  <a:srgbClr val="FFFFFF"/>
                </a:solidFill>
                <a:latin typeface="Calibri" panose="020F0502020204030204" pitchFamily="34" charset="0"/>
                <a:cs typeface="Calibri" panose="020F0502020204030204" pitchFamily="34" charset="0"/>
              </a:rPr>
              <a:t>TOBACCO SUBCOMMITTEE</a:t>
            </a:r>
            <a:br>
              <a:rPr lang="en-US" sz="4000" b="1" dirty="0">
                <a:solidFill>
                  <a:srgbClr val="FFFFFF"/>
                </a:solidFill>
                <a:latin typeface="Calibri" panose="020F0502020204030204" pitchFamily="34" charset="0"/>
                <a:cs typeface="Calibri" panose="020F0502020204030204" pitchFamily="34" charset="0"/>
              </a:rPr>
            </a:br>
            <a:br>
              <a:rPr lang="en-US" sz="4000" b="1" dirty="0">
                <a:solidFill>
                  <a:srgbClr val="FFFFFF"/>
                </a:solidFill>
                <a:latin typeface="Calibri" panose="020F0502020204030204" pitchFamily="34" charset="0"/>
                <a:cs typeface="Calibri" panose="020F0502020204030204" pitchFamily="34" charset="0"/>
              </a:rPr>
            </a:br>
            <a:r>
              <a:rPr lang="en-US" sz="4000" b="1" dirty="0">
                <a:solidFill>
                  <a:srgbClr val="FFFFFF"/>
                </a:solidFill>
                <a:latin typeface="Calibri" panose="020F0502020204030204" pitchFamily="34" charset="0"/>
                <a:cs typeface="Calibri" panose="020F0502020204030204" pitchFamily="34" charset="0"/>
              </a:rPr>
              <a:t>SFY24 Annual Report</a:t>
            </a:r>
            <a:br>
              <a:rPr lang="en-US" sz="2900" dirty="0">
                <a:solidFill>
                  <a:srgbClr val="FFFFFF"/>
                </a:solidFill>
                <a:latin typeface="Calibri" panose="020F0502020204030204" pitchFamily="34" charset="0"/>
                <a:cs typeface="Calibri" panose="020F0502020204030204" pitchFamily="34" charset="0"/>
              </a:rPr>
            </a:br>
            <a:endParaRPr lang="en-US" sz="2900" dirty="0">
              <a:solidFill>
                <a:srgbClr val="FFFFFF"/>
              </a:solidFill>
            </a:endParaRPr>
          </a:p>
        </p:txBody>
      </p:sp>
      <p:sp>
        <p:nvSpPr>
          <p:cNvPr id="123" name="Rectangle 122">
            <a:extLst>
              <a:ext uri="{FF2B5EF4-FFF2-40B4-BE49-F238E27FC236}">
                <a16:creationId xmlns:a16="http://schemas.microsoft.com/office/drawing/2014/main" id="{8C516CC8-80AC-446C-A56E-9F54B72104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735" y="4480038"/>
            <a:ext cx="9134528" cy="2377962"/>
          </a:xfrm>
          <a:prstGeom prst="rect">
            <a:avLst/>
          </a:prstGeom>
          <a:gradFill>
            <a:gsLst>
              <a:gs pos="0">
                <a:schemeClr val="accent1">
                  <a:lumMod val="75000"/>
                  <a:alpha val="50000"/>
                </a:schemeClr>
              </a:gs>
              <a:gs pos="99000">
                <a:srgbClr val="000000">
                  <a:alpha val="34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92522640-2DCC-E8C3-20A7-C572EAE14049}"/>
              </a:ext>
            </a:extLst>
          </p:cNvPr>
          <p:cNvSpPr>
            <a:spLocks noGrp="1"/>
          </p:cNvSpPr>
          <p:nvPr>
            <p:ph type="subTitle" idx="1"/>
          </p:nvPr>
        </p:nvSpPr>
        <p:spPr>
          <a:xfrm>
            <a:off x="1468684" y="5331603"/>
            <a:ext cx="4538427" cy="1241828"/>
          </a:xfrm>
        </p:spPr>
        <p:txBody>
          <a:bodyPr>
            <a:normAutofit/>
          </a:bodyPr>
          <a:lstStyle/>
          <a:p>
            <a:pPr algn="r"/>
            <a:r>
              <a:rPr lang="en-US" sz="2400" dirty="0">
                <a:solidFill>
                  <a:srgbClr val="FFFFFF"/>
                </a:solidFill>
                <a:latin typeface="Calibri" panose="020F0502020204030204" pitchFamily="34" charset="0"/>
                <a:cs typeface="Calibri" panose="020F0502020204030204" pitchFamily="34" charset="0"/>
              </a:rPr>
              <a:t>September 20, 2023 </a:t>
            </a:r>
          </a:p>
        </p:txBody>
      </p:sp>
      <p:sp>
        <p:nvSpPr>
          <p:cNvPr id="124" name="Rectangle 123">
            <a:extLst>
              <a:ext uri="{FF2B5EF4-FFF2-40B4-BE49-F238E27FC236}">
                <a16:creationId xmlns:a16="http://schemas.microsoft.com/office/drawing/2014/main" id="{53947E58-F088-49F1-A3D1-DEA690192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4368117" y="2081692"/>
            <a:ext cx="6857572" cy="2694194"/>
          </a:xfrm>
          <a:prstGeom prst="rect">
            <a:avLst/>
          </a:prstGeom>
          <a:gradFill>
            <a:gsLst>
              <a:gs pos="0">
                <a:schemeClr val="accent1">
                  <a:lumMod val="75000"/>
                  <a:alpha val="50000"/>
                </a:schemeClr>
              </a:gs>
              <a:gs pos="99000">
                <a:srgbClr val="000000">
                  <a:alpha val="0"/>
                </a:srgb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311557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269283"/>
            <a:ext cx="9143998" cy="1590742"/>
          </a:xfrm>
          <a:prstGeom prst="rect">
            <a:avLst/>
          </a:prstGeom>
          <a:gradFill>
            <a:gsLst>
              <a:gs pos="0">
                <a:srgbClr val="000000"/>
              </a:gs>
              <a:gs pos="54000">
                <a:schemeClr val="accent1">
                  <a:lumMod val="5000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457" y="5269283"/>
            <a:ext cx="9156457" cy="1590742"/>
          </a:xfrm>
          <a:prstGeom prst="rect">
            <a:avLst/>
          </a:prstGeom>
          <a:gradFill>
            <a:gsLst>
              <a:gs pos="18000">
                <a:schemeClr val="accent1">
                  <a:lumMod val="75000"/>
                  <a:alpha val="0"/>
                </a:schemeClr>
              </a:gs>
              <a:gs pos="100000">
                <a:schemeClr val="accent1"/>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74020" y="5267258"/>
            <a:ext cx="3069980" cy="1590742"/>
          </a:xfrm>
          <a:prstGeom prst="rect">
            <a:avLst/>
          </a:prstGeom>
          <a:gradFill>
            <a:gsLst>
              <a:gs pos="23000">
                <a:schemeClr val="accent1">
                  <a:lumMod val="50000"/>
                  <a:alpha val="61000"/>
                </a:schemeClr>
              </a:gs>
              <a:gs pos="100000">
                <a:schemeClr val="accent1">
                  <a:lumMod val="50000"/>
                  <a:alpha val="0"/>
                </a:schemeClr>
              </a:gs>
            </a:gsLst>
            <a:lin ang="15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01" y="5267258"/>
            <a:ext cx="9149001" cy="1131515"/>
          </a:xfrm>
          <a:prstGeom prst="rect">
            <a:avLst/>
          </a:prstGeom>
          <a:gradFill>
            <a:gsLst>
              <a:gs pos="18000">
                <a:schemeClr val="accent1">
                  <a:alpha val="0"/>
                </a:schemeClr>
              </a:gs>
              <a:gs pos="100000">
                <a:schemeClr val="accent1">
                  <a:lumMod val="60000"/>
                  <a:lumOff val="40000"/>
                  <a:alpha val="5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B3FA1AAC-C1ED-4F77-BFA4-BE80FC0A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2455" y="5278400"/>
            <a:ext cx="5802694" cy="1590741"/>
          </a:xfrm>
          <a:prstGeom prst="rect">
            <a:avLst/>
          </a:prstGeom>
          <a:gradFill>
            <a:gsLst>
              <a:gs pos="50000">
                <a:schemeClr val="accent1">
                  <a:alpha val="0"/>
                </a:schemeClr>
              </a:gs>
              <a:gs pos="100000">
                <a:schemeClr val="accent1">
                  <a:lumMod val="75000"/>
                  <a:alpha val="41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381000" y="228600"/>
            <a:ext cx="8458200" cy="4876800"/>
          </a:xfrm>
          <a:prstGeom prst="rect">
            <a:avLst/>
          </a:prstGeom>
        </p:spPr>
        <p:txBody>
          <a:bodyPr vert="horz" lIns="91440" tIns="45720" rIns="91440" bIns="45720" rtlCol="0" anchor="ctr">
            <a:normAutofit/>
          </a:bodyPr>
          <a:lstStyle/>
          <a:p>
            <a:pPr marR="0">
              <a:lnSpc>
                <a:spcPct val="90000"/>
              </a:lnSpc>
              <a:spcBef>
                <a:spcPts val="0"/>
              </a:spcBef>
              <a:spcAft>
                <a:spcPts val="600"/>
              </a:spcAft>
            </a:pPr>
            <a:r>
              <a:rPr lang="en-US" sz="3600" b="1" dirty="0"/>
              <a:t>SFY23 FOCUS and PROGRESS</a:t>
            </a:r>
          </a:p>
          <a:p>
            <a:pPr marL="0" marR="0" indent="-228600">
              <a:lnSpc>
                <a:spcPct val="90000"/>
              </a:lnSpc>
              <a:spcBef>
                <a:spcPts val="0"/>
              </a:spcBef>
              <a:spcAft>
                <a:spcPts val="600"/>
              </a:spcAft>
              <a:buFont typeface="Arial" panose="020B0604020202020204" pitchFamily="34" charset="0"/>
              <a:buChar char="•"/>
            </a:pPr>
            <a:endParaRPr lang="en-US" sz="2000" dirty="0"/>
          </a:p>
          <a:p>
            <a:pPr marL="342900" marR="0" lvl="0" indent="-228600">
              <a:lnSpc>
                <a:spcPct val="90000"/>
              </a:lnSpc>
              <a:spcBef>
                <a:spcPts val="0"/>
              </a:spcBef>
              <a:spcAft>
                <a:spcPts val="600"/>
              </a:spcAft>
              <a:buFont typeface="Arial" panose="020B0604020202020204" pitchFamily="34" charset="0"/>
              <a:buChar char="•"/>
            </a:pPr>
            <a:r>
              <a:rPr lang="en-US" sz="2400" dirty="0"/>
              <a:t>Subcommittee organizational resources increased</a:t>
            </a:r>
          </a:p>
          <a:p>
            <a:pPr marL="342900" marR="0" lvl="0" indent="-228600">
              <a:lnSpc>
                <a:spcPct val="90000"/>
              </a:lnSpc>
              <a:spcBef>
                <a:spcPts val="0"/>
              </a:spcBef>
              <a:spcAft>
                <a:spcPts val="600"/>
              </a:spcAft>
              <a:buFont typeface="Arial" panose="020B0604020202020204" pitchFamily="34" charset="0"/>
              <a:buChar char="•"/>
            </a:pPr>
            <a:r>
              <a:rPr lang="en-US" sz="2400" dirty="0"/>
              <a:t>House Bill 2269 passed in the 2023 session</a:t>
            </a:r>
          </a:p>
          <a:p>
            <a:pPr marL="342900" marR="0" lvl="0" indent="-228600">
              <a:lnSpc>
                <a:spcPct val="90000"/>
              </a:lnSpc>
              <a:spcBef>
                <a:spcPts val="0"/>
              </a:spcBef>
              <a:spcAft>
                <a:spcPts val="600"/>
              </a:spcAft>
              <a:buFont typeface="Arial" panose="020B0604020202020204" pitchFamily="34" charset="0"/>
              <a:buChar char="•"/>
            </a:pPr>
            <a:r>
              <a:rPr lang="en-US" sz="2400" dirty="0"/>
              <a:t>Kansas will receive nearly $10 million as part of a multistate settlement with JUUL Labs </a:t>
            </a:r>
          </a:p>
          <a:p>
            <a:pPr marL="800100" lvl="1" indent="-228600">
              <a:lnSpc>
                <a:spcPct val="90000"/>
              </a:lnSpc>
              <a:spcAft>
                <a:spcPts val="600"/>
              </a:spcAft>
              <a:buFont typeface="Arial" panose="020B0604020202020204" pitchFamily="34" charset="0"/>
              <a:buChar char="•"/>
            </a:pPr>
            <a:r>
              <a:rPr lang="en-US" sz="2400" dirty="0"/>
              <a:t>Forces JUUL to comply with terms limiting their marketing and sales practices</a:t>
            </a:r>
          </a:p>
          <a:p>
            <a:pPr marL="800100" lvl="1" indent="-228600">
              <a:lnSpc>
                <a:spcPct val="90000"/>
              </a:lnSpc>
              <a:spcAft>
                <a:spcPts val="600"/>
              </a:spcAft>
              <a:buFont typeface="Arial" panose="020B0604020202020204" pitchFamily="34" charset="0"/>
              <a:buChar char="•"/>
            </a:pPr>
            <a:r>
              <a:rPr lang="en-US" sz="2400" dirty="0"/>
              <a:t>Paid over 6 to 10 years</a:t>
            </a:r>
          </a:p>
          <a:p>
            <a:pPr marL="800100" lvl="1" indent="-228600">
              <a:lnSpc>
                <a:spcPct val="90000"/>
              </a:lnSpc>
              <a:spcAft>
                <a:spcPts val="600"/>
              </a:spcAft>
              <a:buFont typeface="Arial" panose="020B0604020202020204" pitchFamily="34" charset="0"/>
              <a:buChar char="•"/>
            </a:pPr>
            <a:r>
              <a:rPr lang="en-US" sz="2400" dirty="0"/>
              <a:t>Directed the first payment, in the amount of $938,756, to the Tobacco Use Prevention Program for FY24</a:t>
            </a:r>
          </a:p>
        </p:txBody>
      </p:sp>
    </p:spTree>
    <p:extLst>
      <p:ext uri="{BB962C8B-B14F-4D97-AF65-F5344CB8AC3E}">
        <p14:creationId xmlns:p14="http://schemas.microsoft.com/office/powerpoint/2010/main" val="32799004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5322" y="707886"/>
            <a:ext cx="8702566" cy="5661102"/>
          </a:xfrm>
          <a:prstGeom prst="rect">
            <a:avLst/>
          </a:prstGeom>
        </p:spPr>
        <p:txBody>
          <a:bodyPr wrap="square">
            <a:spAutoFit/>
          </a:bodyPr>
          <a:lstStyle/>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Times New Roman" panose="02020603050405020304" pitchFamily="18" charset="0"/>
                <a:cs typeface="Calibri" panose="020F0502020204030204" pitchFamily="34" charset="0"/>
              </a:rPr>
              <a:t>Increase access to evidence‐based treatment for individuals with mental illness and substance use disorders, especially for Medicaid beneficiaries.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Times New Roman" panose="02020603050405020304" pitchFamily="18" charset="0"/>
                <a:cs typeface="Calibri" panose="020F0502020204030204" pitchFamily="34" charset="0"/>
              </a:rPr>
              <a:t>Expand insurance coverage and increase utilization of insurance for tobacco dependence treatment.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Times New Roman" panose="02020603050405020304" pitchFamily="18" charset="0"/>
                <a:cs typeface="Calibri" panose="020F0502020204030204" pitchFamily="34" charset="0"/>
              </a:rPr>
              <a:t>Create statewide policy and culture change to support tobacco prevention and treatment in substance use, mental health, and primary care settings.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Times New Roman" panose="02020603050405020304" pitchFamily="18" charset="0"/>
                <a:cs typeface="Calibri" panose="020F0502020204030204" pitchFamily="34" charset="0"/>
              </a:rPr>
              <a:t>Support behavioral health and primary care providers in adopting and implementing the Kansas Tobacco Guideline for Behavioral Health Care.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Times New Roman" panose="02020603050405020304" pitchFamily="18" charset="0"/>
                <a:cs typeface="Calibri" panose="020F0502020204030204" pitchFamily="34" charset="0"/>
              </a:rPr>
              <a:t>Increase the number of behavioral health and primary care providers who are actively engaged in providing tobacco cessation treatment. </a:t>
            </a:r>
            <a:endParaRPr lang="en-US" sz="2200" dirty="0">
              <a:latin typeface="Calibri" panose="020F0502020204030204" pitchFamily="34" charset="0"/>
              <a:ea typeface="Calibri" panose="020F0502020204030204" pitchFamily="34" charset="0"/>
              <a:cs typeface="Calibri" panose="020F0502020204030204" pitchFamily="34" charset="0"/>
            </a:endParaRPr>
          </a:p>
          <a:p>
            <a:pPr marL="342900" marR="0" lvl="0" indent="-342900">
              <a:lnSpc>
                <a:spcPct val="107000"/>
              </a:lnSpc>
              <a:spcBef>
                <a:spcPts val="0"/>
              </a:spcBef>
              <a:spcAft>
                <a:spcPts val="800"/>
              </a:spcAft>
              <a:buFont typeface="+mj-lt"/>
              <a:buAutoNum type="arabicPeriod"/>
              <a:tabLst>
                <a:tab pos="457200" algn="l"/>
              </a:tabLst>
            </a:pPr>
            <a:r>
              <a:rPr lang="en-US" sz="2200" dirty="0">
                <a:latin typeface="Calibri" panose="020F0502020204030204" pitchFamily="34" charset="0"/>
                <a:ea typeface="Calibri" panose="020F0502020204030204" pitchFamily="34" charset="0"/>
                <a:cs typeface="Calibri" panose="020F0502020204030204" pitchFamily="34" charset="0"/>
              </a:rPr>
              <a:t>Support school and youth community-based tobacco prevention programs</a:t>
            </a:r>
            <a:endParaRPr lang="en-US" sz="2200" dirty="0">
              <a:effectLst/>
              <a:latin typeface="Calibri" panose="020F0502020204030204" pitchFamily="34" charset="0"/>
              <a:ea typeface="Calibri" panose="020F0502020204030204" pitchFamily="34" charset="0"/>
              <a:cs typeface="Calibri" panose="020F0502020204030204" pitchFamily="34" charset="0"/>
            </a:endParaRPr>
          </a:p>
        </p:txBody>
      </p:sp>
      <p:sp>
        <p:nvSpPr>
          <p:cNvPr id="3" name="TextBox 2"/>
          <p:cNvSpPr txBox="1"/>
          <p:nvPr/>
        </p:nvSpPr>
        <p:spPr>
          <a:xfrm>
            <a:off x="235105" y="0"/>
            <a:ext cx="8763000" cy="707886"/>
          </a:xfrm>
          <a:prstGeom prst="rect">
            <a:avLst/>
          </a:prstGeom>
          <a:noFill/>
        </p:spPr>
        <p:txBody>
          <a:bodyPr wrap="square" rtlCol="0">
            <a:spAutoFit/>
          </a:bodyPr>
          <a:lstStyle/>
          <a:p>
            <a:pPr algn="ctr"/>
            <a:r>
              <a:rPr lang="en-US" sz="4000" b="1" dirty="0">
                <a:latin typeface="Calibri" panose="020F0502020204030204" pitchFamily="34" charset="0"/>
                <a:cs typeface="Calibri" panose="020F0502020204030204" pitchFamily="34" charset="0"/>
              </a:rPr>
              <a:t>Goals</a:t>
            </a:r>
          </a:p>
        </p:txBody>
      </p:sp>
    </p:spTree>
    <p:extLst>
      <p:ext uri="{BB962C8B-B14F-4D97-AF65-F5344CB8AC3E}">
        <p14:creationId xmlns:p14="http://schemas.microsoft.com/office/powerpoint/2010/main" val="562148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80DF40B2-80F7-4E71-B46C-284163F365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22829" y="457200"/>
            <a:ext cx="2855390" cy="2228074"/>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b="1" dirty="0">
                <a:latin typeface="+mj-lt"/>
                <a:ea typeface="+mj-ea"/>
                <a:cs typeface="+mj-cs"/>
              </a:rPr>
              <a:t>Barriers</a:t>
            </a:r>
          </a:p>
        </p:txBody>
      </p:sp>
      <p:sp>
        <p:nvSpPr>
          <p:cNvPr id="2" name="Rectangle 1"/>
          <p:cNvSpPr/>
          <p:nvPr/>
        </p:nvSpPr>
        <p:spPr>
          <a:xfrm>
            <a:off x="628650" y="2209801"/>
            <a:ext cx="2849569" cy="3895720"/>
          </a:xfrm>
          <a:prstGeom prst="rect">
            <a:avLst/>
          </a:prstGeom>
        </p:spPr>
        <p:txBody>
          <a:bodyPr vert="horz" lIns="91440" tIns="45720" rIns="91440" bIns="45720" rtlCol="0">
            <a:normAutofit/>
          </a:bodyPr>
          <a:lstStyle/>
          <a:p>
            <a:pPr marL="342900" marR="0" lvl="0" indent="-228600">
              <a:lnSpc>
                <a:spcPct val="90000"/>
              </a:lnSpc>
              <a:spcBef>
                <a:spcPts val="0"/>
              </a:spcBef>
              <a:spcAft>
                <a:spcPts val="600"/>
              </a:spcAft>
              <a:buFont typeface="Arial" panose="020B0604020202020204" pitchFamily="34" charset="0"/>
              <a:buChar char="•"/>
            </a:pPr>
            <a:r>
              <a:rPr lang="en-US" sz="2400" dirty="0"/>
              <a:t>Getting prescriptions for tobacco cessation medication</a:t>
            </a:r>
          </a:p>
          <a:p>
            <a:pPr marL="114300" marR="0" lvl="0">
              <a:lnSpc>
                <a:spcPct val="90000"/>
              </a:lnSpc>
              <a:spcBef>
                <a:spcPts val="0"/>
              </a:spcBef>
              <a:spcAft>
                <a:spcPts val="600"/>
              </a:spcAft>
            </a:pPr>
            <a:endParaRPr lang="en-US" sz="2400" dirty="0"/>
          </a:p>
          <a:p>
            <a:pPr marL="342900" marR="0" lvl="0" indent="-228600">
              <a:lnSpc>
                <a:spcPct val="90000"/>
              </a:lnSpc>
              <a:spcBef>
                <a:spcPts val="0"/>
              </a:spcBef>
              <a:spcAft>
                <a:spcPts val="600"/>
              </a:spcAft>
              <a:buFont typeface="Arial" panose="020B0604020202020204" pitchFamily="34" charset="0"/>
              <a:buChar char="•"/>
            </a:pPr>
            <a:r>
              <a:rPr lang="en-US" sz="2400" dirty="0"/>
              <a:t>Staff turnover</a:t>
            </a:r>
          </a:p>
          <a:p>
            <a:pPr marL="114300" marR="0" lvl="0">
              <a:lnSpc>
                <a:spcPct val="90000"/>
              </a:lnSpc>
              <a:spcBef>
                <a:spcPts val="0"/>
              </a:spcBef>
              <a:spcAft>
                <a:spcPts val="600"/>
              </a:spcAft>
            </a:pPr>
            <a:endParaRPr lang="en-US" sz="2400" dirty="0"/>
          </a:p>
          <a:p>
            <a:pPr marL="342900" marR="0" lvl="0" indent="-228600">
              <a:lnSpc>
                <a:spcPct val="90000"/>
              </a:lnSpc>
              <a:spcBef>
                <a:spcPts val="0"/>
              </a:spcBef>
              <a:spcAft>
                <a:spcPts val="600"/>
              </a:spcAft>
              <a:buFont typeface="Arial" panose="020B0604020202020204" pitchFamily="34" charset="0"/>
              <a:buChar char="•"/>
            </a:pPr>
            <a:r>
              <a:rPr lang="en-US" sz="2400" dirty="0"/>
              <a:t>Limited available data specific to current goals</a:t>
            </a:r>
          </a:p>
        </p:txBody>
      </p:sp>
      <p:pic>
        <p:nvPicPr>
          <p:cNvPr id="5" name="Picture 4" descr="Top view of red stanchion on a red floor">
            <a:extLst>
              <a:ext uri="{FF2B5EF4-FFF2-40B4-BE49-F238E27FC236}">
                <a16:creationId xmlns:a16="http://schemas.microsoft.com/office/drawing/2014/main" id="{A1DAE747-4259-44BC-6761-D464208E4C32}"/>
              </a:ext>
            </a:extLst>
          </p:cNvPr>
          <p:cNvPicPr>
            <a:picLocks noChangeAspect="1"/>
          </p:cNvPicPr>
          <p:nvPr/>
        </p:nvPicPr>
        <p:blipFill rotWithShape="1">
          <a:blip r:embed="rId3"/>
          <a:srcRect l="52876"/>
          <a:stretch/>
        </p:blipFill>
        <p:spPr>
          <a:xfrm>
            <a:off x="3757789" y="10"/>
            <a:ext cx="5386210" cy="6857990"/>
          </a:xfrm>
          <a:prstGeom prst="rect">
            <a:avLst/>
          </a:prstGeom>
          <a:effectLst/>
        </p:spPr>
      </p:pic>
    </p:spTree>
    <p:extLst>
      <p:ext uri="{BB962C8B-B14F-4D97-AF65-F5344CB8AC3E}">
        <p14:creationId xmlns:p14="http://schemas.microsoft.com/office/powerpoint/2010/main" val="226222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264703008"/>
              </p:ext>
            </p:extLst>
          </p:nvPr>
        </p:nvGraphicFramePr>
        <p:xfrm>
          <a:off x="457200" y="873186"/>
          <a:ext cx="8305800" cy="5418914"/>
        </p:xfrm>
        <a:graphic>
          <a:graphicData uri="http://schemas.openxmlformats.org/drawingml/2006/table">
            <a:tbl>
              <a:tblPr firstRow="1" firstCol="1" bandRow="1">
                <a:tableStyleId>{5C22544A-7EE6-4342-B048-85BDC9FD1C3A}</a:tableStyleId>
              </a:tblPr>
              <a:tblGrid>
                <a:gridCol w="1596103">
                  <a:extLst>
                    <a:ext uri="{9D8B030D-6E8A-4147-A177-3AD203B41FA5}">
                      <a16:colId xmlns:a16="http://schemas.microsoft.com/office/drawing/2014/main" val="3171077906"/>
                    </a:ext>
                  </a:extLst>
                </a:gridCol>
                <a:gridCol w="6709697">
                  <a:extLst>
                    <a:ext uri="{9D8B030D-6E8A-4147-A177-3AD203B41FA5}">
                      <a16:colId xmlns:a16="http://schemas.microsoft.com/office/drawing/2014/main" val="3958803313"/>
                    </a:ext>
                  </a:extLst>
                </a:gridCol>
              </a:tblGrid>
              <a:tr h="803214">
                <a:tc gridSpan="2">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4400" dirty="0">
                          <a:effectLst/>
                        </a:rPr>
                        <a:t>SFY24 GOALS</a:t>
                      </a:r>
                      <a:endParaRPr lang="en-US" sz="4400" dirty="0">
                        <a:effectLst/>
                        <a:latin typeface="Calibri" panose="020F0502020204030204" pitchFamily="34" charset="0"/>
                        <a:cs typeface="Times New Roman" panose="02020603050405020304" pitchFamily="18" charset="0"/>
                      </a:endParaRPr>
                    </a:p>
                  </a:txBody>
                  <a:tcPr marL="68580" marR="68580" marT="0" marB="0"/>
                </a:tc>
                <a:tc hMerge="1">
                  <a:txBody>
                    <a:bodyPr/>
                    <a:lstStyle/>
                    <a:p>
                      <a:pPr marL="0" marR="0" lvl="0" indent="0" algn="l" defTabSz="914400" rtl="0" eaLnBrk="1" fontAlgn="auto" latinLnBrk="0" hangingPunct="1">
                        <a:lnSpc>
                          <a:spcPct val="115000"/>
                        </a:lnSpc>
                        <a:spcBef>
                          <a:spcPts val="0"/>
                        </a:spcBef>
                        <a:spcAft>
                          <a:spcPts val="0"/>
                        </a:spcAft>
                        <a:buClrTx/>
                        <a:buSzTx/>
                        <a:buFontTx/>
                        <a:buNone/>
                        <a:tabLst/>
                        <a:defRPr/>
                      </a:pPr>
                      <a:r>
                        <a:rPr lang="en-US" sz="1800" dirty="0">
                          <a:effectLst/>
                        </a:rPr>
                        <a:t>SFY24 GOALS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6653814"/>
                  </a:ext>
                </a:extLst>
              </a:tr>
              <a:tr h="551213">
                <a:tc>
                  <a:txBody>
                    <a:bodyPr/>
                    <a:lstStyle/>
                    <a:p>
                      <a:pPr marL="0" marR="0" lvl="0" indent="0" algn="ctr" defTabSz="685800" rtl="0" eaLnBrk="1" fontAlgn="auto" latinLnBrk="0" hangingPunct="1">
                        <a:lnSpc>
                          <a:spcPct val="115000"/>
                        </a:lnSpc>
                        <a:spcBef>
                          <a:spcPts val="0"/>
                        </a:spcBef>
                        <a:spcAft>
                          <a:spcPts val="0"/>
                        </a:spcAft>
                        <a:buClrTx/>
                        <a:buSzTx/>
                        <a:buFontTx/>
                        <a:buNone/>
                        <a:tabLst/>
                        <a:defRPr/>
                      </a:pPr>
                      <a:r>
                        <a:rPr lang="en-US" sz="2400" dirty="0">
                          <a:effectLst/>
                          <a:latin typeface="+mn-lt"/>
                        </a:rPr>
                        <a:t>Goal #1</a:t>
                      </a:r>
                      <a:endParaRPr lang="en-US" sz="2400" dirty="0">
                        <a:effectLst/>
                        <a:latin typeface="+mn-lt"/>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l" defTabSz="685800" rtl="0" eaLnBrk="1" fontAlgn="auto" latinLnBrk="0" hangingPunct="1">
                        <a:lnSpc>
                          <a:spcPct val="115000"/>
                        </a:lnSpc>
                        <a:spcBef>
                          <a:spcPts val="0"/>
                        </a:spcBef>
                        <a:spcAft>
                          <a:spcPts val="0"/>
                        </a:spcAft>
                        <a:buClrTx/>
                        <a:buSzTx/>
                        <a:buFontTx/>
                        <a:buNone/>
                        <a:tabLst/>
                        <a:defRPr/>
                      </a:pPr>
                      <a:r>
                        <a:rPr lang="en-US" sz="2400" dirty="0">
                          <a:effectLst/>
                          <a:latin typeface="+mn-lt"/>
                        </a:rPr>
                        <a:t>Gather needs and capacity assessment data to present a more accurate picture of tobacco cessation treatment, policy, and culture in Kansas</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17317244"/>
                  </a:ext>
                </a:extLst>
              </a:tr>
              <a:tr h="933202">
                <a:tc>
                  <a:txBody>
                    <a:bodyPr/>
                    <a:lstStyle/>
                    <a:p>
                      <a:pPr marL="0" marR="0" algn="ctr">
                        <a:lnSpc>
                          <a:spcPct val="115000"/>
                        </a:lnSpc>
                        <a:spcBef>
                          <a:spcPts val="0"/>
                        </a:spcBef>
                        <a:spcAft>
                          <a:spcPts val="0"/>
                        </a:spcAft>
                      </a:pPr>
                      <a:r>
                        <a:rPr lang="en-US" sz="2400" dirty="0">
                          <a:effectLst/>
                          <a:latin typeface="+mn-lt"/>
                        </a:rPr>
                        <a:t>Goal #2</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400" dirty="0">
                          <a:effectLst/>
                          <a:latin typeface="+mn-lt"/>
                        </a:rPr>
                        <a:t>Increase the number of behavioral healthcare providers who are actively engaged in providing tobacco cessation treatment</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5031209"/>
                  </a:ext>
                </a:extLst>
              </a:tr>
              <a:tr h="1208156">
                <a:tc>
                  <a:txBody>
                    <a:bodyPr/>
                    <a:lstStyle/>
                    <a:p>
                      <a:pPr marL="0" marR="0" algn="ctr">
                        <a:lnSpc>
                          <a:spcPct val="115000"/>
                        </a:lnSpc>
                        <a:spcBef>
                          <a:spcPts val="0"/>
                        </a:spcBef>
                        <a:spcAft>
                          <a:spcPts val="0"/>
                        </a:spcAft>
                      </a:pPr>
                      <a:r>
                        <a:rPr lang="en-US" sz="2400" dirty="0">
                          <a:effectLst/>
                          <a:latin typeface="+mn-lt"/>
                        </a:rPr>
                        <a:t>Goal #3</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400" dirty="0">
                          <a:effectLst/>
                          <a:latin typeface="+mn-lt"/>
                        </a:rPr>
                        <a:t>Create statewide policy and culture changes to support tobacco prevention and treatment in substance misuse and mental health settings.</a:t>
                      </a:r>
                      <a:endParaRPr lang="en-US" sz="2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95216694"/>
                  </a:ext>
                </a:extLst>
              </a:tr>
              <a:tr h="933202">
                <a:tc>
                  <a:txBody>
                    <a:bodyPr/>
                    <a:lstStyle/>
                    <a:p>
                      <a:pPr marL="0" marR="0" algn="ctr">
                        <a:lnSpc>
                          <a:spcPct val="115000"/>
                        </a:lnSpc>
                        <a:spcBef>
                          <a:spcPts val="0"/>
                        </a:spcBef>
                        <a:spcAft>
                          <a:spcPts val="0"/>
                        </a:spcAft>
                      </a:pPr>
                      <a:r>
                        <a:rPr lang="en-US" sz="2400" dirty="0">
                          <a:effectLst/>
                          <a:latin typeface="+mn-lt"/>
                        </a:rPr>
                        <a:t>Goal #4</a:t>
                      </a:r>
                      <a:endParaRPr lang="en-US" sz="2400" dirty="0">
                        <a:effectLst/>
                        <a:latin typeface="+mn-lt"/>
                        <a:ea typeface="Calibri" panose="020F0502020204030204" pitchFamily="34" charset="0"/>
                        <a:cs typeface="Times New Roman" panose="02020603050405020304" pitchFamily="18" charset="0"/>
                      </a:endParaRPr>
                    </a:p>
                  </a:txBody>
                  <a:tcPr marL="68580" marR="68580" marT="0" marB="0"/>
                </a:tc>
                <a:tc>
                  <a:txBody>
                    <a:bodyPr/>
                    <a:lstStyle/>
                    <a:p>
                      <a:pPr marL="0" marR="0" fontAlgn="base">
                        <a:spcBef>
                          <a:spcPts val="0"/>
                        </a:spcBef>
                        <a:spcAft>
                          <a:spcPts val="0"/>
                        </a:spcAft>
                      </a:pPr>
                      <a:r>
                        <a:rPr lang="en-US" sz="2400" dirty="0">
                          <a:effectLst/>
                          <a:latin typeface="+mn-lt"/>
                        </a:rPr>
                        <a:t>Support school and youth community-based tobacco prevention programs </a:t>
                      </a:r>
                      <a:endParaRPr lang="en-US" sz="2400" dirty="0">
                        <a:effectLst/>
                        <a:latin typeface="+mn-lt"/>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02465461"/>
                  </a:ext>
                </a:extLst>
              </a:tr>
            </a:tbl>
          </a:graphicData>
        </a:graphic>
      </p:graphicFrame>
      <p:sp>
        <p:nvSpPr>
          <p:cNvPr id="3" name="Rectangle 1"/>
          <p:cNvSpPr>
            <a:spLocks noChangeArrowheads="1"/>
          </p:cNvSpPr>
          <p:nvPr/>
        </p:nvSpPr>
        <p:spPr bwMode="auto">
          <a:xfrm>
            <a:off x="1447800" y="1560928"/>
            <a:ext cx="10611992" cy="4966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4" name="TextBox 3"/>
          <p:cNvSpPr txBox="1"/>
          <p:nvPr/>
        </p:nvSpPr>
        <p:spPr>
          <a:xfrm>
            <a:off x="1143000" y="152400"/>
            <a:ext cx="7620000" cy="646331"/>
          </a:xfrm>
          <a:prstGeom prst="rect">
            <a:avLst/>
          </a:prstGeom>
          <a:noFill/>
        </p:spPr>
        <p:txBody>
          <a:bodyPr wrap="square" rtlCol="0">
            <a:spAutoFit/>
          </a:bodyPr>
          <a:lstStyle/>
          <a:p>
            <a:pPr algn="ctr"/>
            <a:r>
              <a:rPr lang="en-US" sz="3600" b="1" dirty="0">
                <a:latin typeface="Calibri" panose="020F0502020204030204" pitchFamily="34" charset="0"/>
                <a:cs typeface="Calibri" panose="020F0502020204030204" pitchFamily="34" charset="0"/>
              </a:rPr>
              <a:t>Tobacco Subcommittee Goal #1</a:t>
            </a:r>
          </a:p>
        </p:txBody>
      </p:sp>
    </p:spTree>
    <p:extLst>
      <p:ext uri="{BB962C8B-B14F-4D97-AF65-F5344CB8AC3E}">
        <p14:creationId xmlns:p14="http://schemas.microsoft.com/office/powerpoint/2010/main" val="29214621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125454"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c 10">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662801" y="2455479"/>
            <a:ext cx="3062575"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Rectangle 1"/>
          <p:cNvSpPr/>
          <p:nvPr/>
        </p:nvSpPr>
        <p:spPr>
          <a:xfrm>
            <a:off x="3276600" y="319088"/>
            <a:ext cx="5179868" cy="6210531"/>
          </a:xfrm>
          <a:prstGeom prst="rect">
            <a:avLst/>
          </a:prstGeom>
        </p:spPr>
        <p:txBody>
          <a:bodyPr vert="horz" lIns="91440" tIns="45720" rIns="91440" bIns="45720" rtlCol="0" anchor="ctr">
            <a:normAutofit lnSpcReduction="10000"/>
          </a:bodyPr>
          <a:lstStyle/>
          <a:p>
            <a:pPr marR="0" algn="ctr">
              <a:lnSpc>
                <a:spcPct val="90000"/>
              </a:lnSpc>
              <a:spcBef>
                <a:spcPts val="0"/>
              </a:spcBef>
              <a:spcAft>
                <a:spcPts val="600"/>
              </a:spcAft>
            </a:pPr>
            <a:r>
              <a:rPr lang="en-US" sz="4000" b="1" dirty="0"/>
              <a:t>ACTION RECOMMENDATIONS to GBHSPC &amp; KDADS</a:t>
            </a:r>
          </a:p>
          <a:p>
            <a:pPr marR="0" algn="ctr">
              <a:lnSpc>
                <a:spcPct val="90000"/>
              </a:lnSpc>
              <a:spcBef>
                <a:spcPts val="0"/>
              </a:spcBef>
              <a:spcAft>
                <a:spcPts val="600"/>
              </a:spcAft>
            </a:pPr>
            <a:endParaRPr lang="en-US" sz="2800" b="1" dirty="0">
              <a:effectLst/>
            </a:endParaRPr>
          </a:p>
          <a:p>
            <a:pPr marL="342900" marR="0" indent="-228600">
              <a:lnSpc>
                <a:spcPct val="90000"/>
              </a:lnSpc>
              <a:spcBef>
                <a:spcPts val="0"/>
              </a:spcBef>
              <a:spcAft>
                <a:spcPts val="600"/>
              </a:spcAft>
              <a:buFont typeface="Arial" panose="020B0604020202020204" pitchFamily="34" charset="0"/>
              <a:buChar char="•"/>
            </a:pPr>
            <a:r>
              <a:rPr lang="en-US" sz="2400" dirty="0"/>
              <a:t>Create a private insurance mandate</a:t>
            </a:r>
          </a:p>
          <a:p>
            <a:pPr marL="800100" lvl="1" indent="-228600">
              <a:lnSpc>
                <a:spcPct val="90000"/>
              </a:lnSpc>
              <a:spcAft>
                <a:spcPts val="600"/>
              </a:spcAft>
              <a:buFont typeface="Arial" panose="020B0604020202020204" pitchFamily="34" charset="0"/>
              <a:buChar char="•"/>
            </a:pPr>
            <a:r>
              <a:rPr lang="en-US" sz="2400" dirty="0"/>
              <a:t>cover cessation</a:t>
            </a:r>
          </a:p>
          <a:p>
            <a:pPr marL="800100" lvl="1" indent="-228600">
              <a:lnSpc>
                <a:spcPct val="90000"/>
              </a:lnSpc>
              <a:spcAft>
                <a:spcPts val="600"/>
              </a:spcAft>
              <a:buFont typeface="Arial" panose="020B0604020202020204" pitchFamily="34" charset="0"/>
              <a:buChar char="•"/>
            </a:pPr>
            <a:r>
              <a:rPr lang="en-US" sz="2400" dirty="0"/>
              <a:t>prohibit tobacco surcharge</a:t>
            </a:r>
          </a:p>
          <a:p>
            <a:pPr marL="342900" marR="0" indent="-228600">
              <a:lnSpc>
                <a:spcPct val="90000"/>
              </a:lnSpc>
              <a:spcBef>
                <a:spcPts val="0"/>
              </a:spcBef>
              <a:spcAft>
                <a:spcPts val="600"/>
              </a:spcAft>
              <a:buFont typeface="Arial" panose="020B0604020202020204" pitchFamily="34" charset="0"/>
              <a:buChar char="•"/>
            </a:pPr>
            <a:r>
              <a:rPr lang="en-US" sz="2400" dirty="0"/>
              <a:t>Expand Kansas Tobacco Quitline referral system </a:t>
            </a:r>
          </a:p>
          <a:p>
            <a:pPr marL="342900" marR="0" indent="-228600">
              <a:lnSpc>
                <a:spcPct val="90000"/>
              </a:lnSpc>
              <a:spcBef>
                <a:spcPts val="0"/>
              </a:spcBef>
              <a:spcAft>
                <a:spcPts val="600"/>
              </a:spcAft>
              <a:buFont typeface="Arial" panose="020B0604020202020204" pitchFamily="34" charset="0"/>
              <a:buChar char="•"/>
            </a:pPr>
            <a:r>
              <a:rPr lang="en-US" sz="2400" dirty="0"/>
              <a:t>Expand Nicotine Replacement Therapy Offering through the Kansas Tobacco Quitline</a:t>
            </a:r>
          </a:p>
          <a:p>
            <a:pPr marL="342900" marR="0" indent="-228600">
              <a:lnSpc>
                <a:spcPct val="90000"/>
              </a:lnSpc>
              <a:spcBef>
                <a:spcPts val="0"/>
              </a:spcBef>
              <a:spcAft>
                <a:spcPts val="600"/>
              </a:spcAft>
              <a:buFont typeface="Arial" panose="020B0604020202020204" pitchFamily="34" charset="0"/>
              <a:buChar char="•"/>
            </a:pPr>
            <a:r>
              <a:rPr lang="en-US" sz="2400" dirty="0"/>
              <a:t>Fund a return of Kessler 6 to BRFSS</a:t>
            </a:r>
          </a:p>
          <a:p>
            <a:pPr marL="342900" marR="0" indent="-228600">
              <a:lnSpc>
                <a:spcPct val="90000"/>
              </a:lnSpc>
              <a:spcBef>
                <a:spcPts val="0"/>
              </a:spcBef>
              <a:spcAft>
                <a:spcPts val="600"/>
              </a:spcAft>
              <a:buFont typeface="Arial" panose="020B0604020202020204" pitchFamily="34" charset="0"/>
              <a:buChar char="•"/>
            </a:pPr>
            <a:r>
              <a:rPr lang="en-US" sz="2400" dirty="0"/>
              <a:t>Medicaid – KDADS and KDHE review of </a:t>
            </a:r>
            <a:r>
              <a:rPr lang="en-US" sz="2400" dirty="0" err="1"/>
              <a:t>KanCare</a:t>
            </a:r>
            <a:r>
              <a:rPr lang="en-US" sz="2400" dirty="0"/>
              <a:t> eligibility</a:t>
            </a:r>
          </a:p>
          <a:p>
            <a:pPr marL="342900" marR="0" indent="-228600">
              <a:lnSpc>
                <a:spcPct val="90000"/>
              </a:lnSpc>
              <a:spcBef>
                <a:spcPts val="0"/>
              </a:spcBef>
              <a:spcAft>
                <a:spcPts val="600"/>
              </a:spcAft>
              <a:buFont typeface="Arial" panose="020B0604020202020204" pitchFamily="34" charset="0"/>
              <a:buChar char="•"/>
            </a:pPr>
            <a:endParaRPr lang="en-US" dirty="0">
              <a:effectLst/>
            </a:endParaRPr>
          </a:p>
        </p:txBody>
      </p:sp>
    </p:spTree>
    <p:extLst>
      <p:ext uri="{BB962C8B-B14F-4D97-AF65-F5344CB8AC3E}">
        <p14:creationId xmlns:p14="http://schemas.microsoft.com/office/powerpoint/2010/main" val="35286998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359064573"/>
              </p:ext>
            </p:extLst>
          </p:nvPr>
        </p:nvGraphicFramePr>
        <p:xfrm>
          <a:off x="225972" y="2095500"/>
          <a:ext cx="8692055" cy="3255623"/>
        </p:xfrm>
        <a:graphic>
          <a:graphicData uri="http://schemas.openxmlformats.org/drawingml/2006/table">
            <a:tbl>
              <a:tblPr firstRow="1" firstCol="1" bandRow="1">
                <a:tableStyleId>{5C22544A-7EE6-4342-B048-85BDC9FD1C3A}</a:tableStyleId>
              </a:tblPr>
              <a:tblGrid>
                <a:gridCol w="6479628">
                  <a:extLst>
                    <a:ext uri="{9D8B030D-6E8A-4147-A177-3AD203B41FA5}">
                      <a16:colId xmlns:a16="http://schemas.microsoft.com/office/drawing/2014/main" val="3979019995"/>
                    </a:ext>
                  </a:extLst>
                </a:gridCol>
                <a:gridCol w="2212427">
                  <a:extLst>
                    <a:ext uri="{9D8B030D-6E8A-4147-A177-3AD203B41FA5}">
                      <a16:colId xmlns:a16="http://schemas.microsoft.com/office/drawing/2014/main" val="884767973"/>
                    </a:ext>
                  </a:extLst>
                </a:gridCol>
              </a:tblGrid>
              <a:tr h="457050">
                <a:tc>
                  <a:txBody>
                    <a:bodyPr/>
                    <a:lstStyle/>
                    <a:p>
                      <a:pPr marL="0" marR="0" algn="ctr">
                        <a:lnSpc>
                          <a:spcPct val="115000"/>
                        </a:lnSpc>
                        <a:spcBef>
                          <a:spcPts val="0"/>
                        </a:spcBef>
                        <a:spcAft>
                          <a:spcPts val="0"/>
                        </a:spcAft>
                      </a:pPr>
                      <a:r>
                        <a:rPr lang="en-US" sz="2400" dirty="0">
                          <a:effectLst/>
                        </a:rPr>
                        <a:t>RECOMMENDATION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400" dirty="0">
                          <a:effectLst/>
                        </a:rPr>
                        <a:t>FISCAL ESTIMATE</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20265512"/>
                  </a:ext>
                </a:extLst>
              </a:tr>
              <a:tr h="1318941">
                <a:tc>
                  <a:txBody>
                    <a:bodyPr/>
                    <a:lstStyle/>
                    <a:p>
                      <a:pPr marL="0" marR="0">
                        <a:lnSpc>
                          <a:spcPct val="107000"/>
                        </a:lnSpc>
                        <a:spcBef>
                          <a:spcPts val="0"/>
                        </a:spcBef>
                        <a:spcAft>
                          <a:spcPts val="0"/>
                        </a:spcAft>
                      </a:pPr>
                      <a:r>
                        <a:rPr lang="en-US" sz="2400" dirty="0">
                          <a:effectLst/>
                        </a:rPr>
                        <a:t>Tobacco Subcommittee, KDADS, and KDHE explore creating questions to be added to the 2025 BRFSS survey that would need to be submitted in July 2024</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$6,000/question ($36,000 total)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45375838"/>
                  </a:ext>
                </a:extLst>
              </a:tr>
              <a:tr h="891009">
                <a:tc>
                  <a:txBody>
                    <a:bodyPr/>
                    <a:lstStyle/>
                    <a:p>
                      <a:pPr marL="0" marR="0">
                        <a:lnSpc>
                          <a:spcPct val="107000"/>
                        </a:lnSpc>
                        <a:spcBef>
                          <a:spcPts val="0"/>
                        </a:spcBef>
                        <a:spcAft>
                          <a:spcPts val="0"/>
                        </a:spcAft>
                      </a:pPr>
                      <a:r>
                        <a:rPr lang="en-US" sz="2400" dirty="0">
                          <a:effectLst/>
                        </a:rPr>
                        <a:t>Kansas offer 8 weeks of combination Nicotine Replacement Therapy (NRT) to all enrollees.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dirty="0">
                          <a:effectLst/>
                        </a:rPr>
                        <a:t>$100,000/year</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0559421"/>
                  </a:ext>
                </a:extLst>
              </a:tr>
            </a:tbl>
          </a:graphicData>
        </a:graphic>
      </p:graphicFrame>
      <p:sp>
        <p:nvSpPr>
          <p:cNvPr id="3" name="Rectangle 1"/>
          <p:cNvSpPr>
            <a:spLocks noChangeArrowheads="1"/>
          </p:cNvSpPr>
          <p:nvPr/>
        </p:nvSpPr>
        <p:spPr bwMode="auto">
          <a:xfrm>
            <a:off x="225971" y="304800"/>
            <a:ext cx="8692055" cy="160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40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TOBACCO SUBCOMMITTEE RESOURCE REQUEST of KDADS SECRETARY</a:t>
            </a:r>
            <a:r>
              <a:rPr kumimoji="0" lang="en-US" altLang="en-US" sz="40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en-US" sz="2000" b="0" i="0" u="none" strike="noStrike" cap="none" normalizeH="0" baseline="0" dirty="0">
              <a:ln>
                <a:noFill/>
              </a:ln>
              <a:solidFill>
                <a:schemeClr val="tx1"/>
              </a:solidFill>
              <a:effectLst/>
              <a:latin typeface="Cambria" panose="020405030504060302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08854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203DE33-2CD4-4CA8-9AF3-37C3B65133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799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AF57B88-1D4C-41FA-A761-EC1DD10C35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22632" y="1922631"/>
            <a:ext cx="6875818" cy="3030558"/>
          </a:xfrm>
          <a:prstGeom prst="rect">
            <a:avLst/>
          </a:prstGeom>
          <a:gradFill>
            <a:gsLst>
              <a:gs pos="11000">
                <a:srgbClr val="000000"/>
              </a:gs>
              <a:gs pos="100000">
                <a:schemeClr val="accent1">
                  <a:lumMod val="75000"/>
                </a:scheme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D2548F45-5164-4ABB-8212-7F293FDED8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64123" y="3164497"/>
            <a:ext cx="4355594" cy="3030557"/>
          </a:xfrm>
          <a:prstGeom prst="rect">
            <a:avLst/>
          </a:prstGeom>
          <a:gradFill>
            <a:gsLst>
              <a:gs pos="0">
                <a:schemeClr val="accent1">
                  <a:alpha val="50000"/>
                </a:schemeClr>
              </a:gs>
              <a:gs pos="100000">
                <a:schemeClr val="accent1">
                  <a:lumMod val="50000"/>
                  <a:alpha val="0"/>
                </a:schemeClr>
              </a:gs>
            </a:gsLst>
            <a:lin ang="11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Question Mark"/>
          <p:cNvPicPr>
            <a:picLocks noChangeAspect="1" noChangeArrowheads="1"/>
          </p:cNvPicPr>
          <p:nvPr/>
        </p:nvPicPr>
        <p:blipFill rotWithShape="1">
          <a:blip r:embed="rId2" cstate="print"/>
          <a:srcRect t="21511" r="-2" b="3494"/>
          <a:stretch/>
        </p:blipFill>
        <p:spPr bwMode="auto">
          <a:xfrm>
            <a:off x="3028949" y="10"/>
            <a:ext cx="6120019" cy="6875809"/>
          </a:xfrm>
          <a:prstGeom prst="rect">
            <a:avLst/>
          </a:prstGeom>
          <a:noFill/>
        </p:spPr>
      </p:pic>
      <p:sp>
        <p:nvSpPr>
          <p:cNvPr id="16" name="Freeform: Shape 15">
            <a:extLst>
              <a:ext uri="{FF2B5EF4-FFF2-40B4-BE49-F238E27FC236}">
                <a16:creationId xmlns:a16="http://schemas.microsoft.com/office/drawing/2014/main" id="{5E81CCFB-7BEF-4186-86FB-D09450B4D0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1161554" y="1712395"/>
            <a:ext cx="4808302" cy="3066500"/>
          </a:xfrm>
          <a:custGeom>
            <a:avLst/>
            <a:gdLst>
              <a:gd name="connsiteX0" fmla="*/ 48844 w 4808302"/>
              <a:gd name="connsiteY0" fmla="*/ 2888671 h 4088666"/>
              <a:gd name="connsiteX1" fmla="*/ 0 w 4808302"/>
              <a:gd name="connsiteY1" fmla="*/ 2404151 h 4088666"/>
              <a:gd name="connsiteX2" fmla="*/ 2404151 w 4808302"/>
              <a:gd name="connsiteY2" fmla="*/ 0 h 4088666"/>
              <a:gd name="connsiteX3" fmla="*/ 4808302 w 4808302"/>
              <a:gd name="connsiteY3" fmla="*/ 2404151 h 4088666"/>
              <a:gd name="connsiteX4" fmla="*/ 4700216 w 4808302"/>
              <a:gd name="connsiteY4" fmla="*/ 3119072 h 4088666"/>
              <a:gd name="connsiteX5" fmla="*/ 4643143 w 4808302"/>
              <a:gd name="connsiteY5" fmla="*/ 3275009 h 4088666"/>
              <a:gd name="connsiteX6" fmla="*/ 690093 w 4808302"/>
              <a:gd name="connsiteY6" fmla="*/ 4088666 h 4088666"/>
              <a:gd name="connsiteX7" fmla="*/ 548991 w 4808302"/>
              <a:gd name="connsiteY7" fmla="*/ 3933414 h 4088666"/>
              <a:gd name="connsiteX8" fmla="*/ 48844 w 4808302"/>
              <a:gd name="connsiteY8" fmla="*/ 2888671 h 4088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08302" h="4088666">
                <a:moveTo>
                  <a:pt x="48844" y="2888671"/>
                </a:moveTo>
                <a:cubicBezTo>
                  <a:pt x="16818" y="2732167"/>
                  <a:pt x="0" y="2570123"/>
                  <a:pt x="0" y="2404151"/>
                </a:cubicBezTo>
                <a:cubicBezTo>
                  <a:pt x="0" y="1076375"/>
                  <a:pt x="1076375" y="0"/>
                  <a:pt x="2404151" y="0"/>
                </a:cubicBezTo>
                <a:cubicBezTo>
                  <a:pt x="3731927" y="0"/>
                  <a:pt x="4808302" y="1076375"/>
                  <a:pt x="4808302" y="2404151"/>
                </a:cubicBezTo>
                <a:cubicBezTo>
                  <a:pt x="4808302" y="2653109"/>
                  <a:pt x="4770461" y="2893229"/>
                  <a:pt x="4700216" y="3119072"/>
                </a:cubicBezTo>
                <a:lnTo>
                  <a:pt x="4643143" y="3275009"/>
                </a:lnTo>
                <a:lnTo>
                  <a:pt x="690093" y="4088666"/>
                </a:lnTo>
                <a:lnTo>
                  <a:pt x="548991" y="3933414"/>
                </a:lnTo>
                <a:cubicBezTo>
                  <a:pt x="304015" y="3636572"/>
                  <a:pt x="128908" y="3279932"/>
                  <a:pt x="48844" y="2888671"/>
                </a:cubicBezTo>
                <a:close/>
              </a:path>
            </a:pathLst>
          </a:custGeom>
          <a:gradFill>
            <a:gsLst>
              <a:gs pos="39000">
                <a:schemeClr val="accent1">
                  <a:lumMod val="60000"/>
                  <a:lumOff val="40000"/>
                  <a:alpha val="0"/>
                </a:schemeClr>
              </a:gs>
              <a:gs pos="100000">
                <a:schemeClr val="accent1">
                  <a:lumMod val="75000"/>
                  <a:alpha val="26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p:cNvSpPr>
            <a:spLocks noGrp="1"/>
          </p:cNvSpPr>
          <p:nvPr>
            <p:ph type="ctrTitle"/>
          </p:nvPr>
        </p:nvSpPr>
        <p:spPr>
          <a:xfrm>
            <a:off x="400854" y="2950387"/>
            <a:ext cx="2289220" cy="3531403"/>
          </a:xfrm>
        </p:spPr>
        <p:txBody>
          <a:bodyPr anchor="t">
            <a:normAutofit/>
          </a:bodyPr>
          <a:lstStyle/>
          <a:p>
            <a:pPr algn="r"/>
            <a:r>
              <a:rPr lang="en-US" sz="3500" b="1">
                <a:solidFill>
                  <a:srgbClr val="FFFFFF"/>
                </a:solidFill>
                <a:latin typeface="+mn-lt"/>
              </a:rPr>
              <a:t>Questions?</a:t>
            </a:r>
          </a:p>
        </p:txBody>
      </p:sp>
      <p:sp>
        <p:nvSpPr>
          <p:cNvPr id="3" name="Subtitle 2"/>
          <p:cNvSpPr>
            <a:spLocks noGrp="1"/>
          </p:cNvSpPr>
          <p:nvPr>
            <p:ph type="subTitle" idx="1"/>
          </p:nvPr>
        </p:nvSpPr>
        <p:spPr>
          <a:xfrm>
            <a:off x="583441" y="743803"/>
            <a:ext cx="2106633" cy="1382392"/>
          </a:xfrm>
        </p:spPr>
        <p:txBody>
          <a:bodyPr anchor="b">
            <a:normAutofit/>
          </a:bodyPr>
          <a:lstStyle/>
          <a:p>
            <a:pPr algn="r"/>
            <a:endParaRPr lang="en-US" sz="1700">
              <a:solidFill>
                <a:srgbClr val="FFFFFF"/>
              </a:solidFill>
              <a:latin typeface="Times New Roman" pitchFamily="18" charset="0"/>
              <a:cs typeface="Times New Roman" pitchFamily="18" charset="0"/>
            </a:endParaRPr>
          </a:p>
          <a:p>
            <a:pPr algn="r"/>
            <a:endParaRPr lang="en-US" sz="1700">
              <a:solidFill>
                <a:srgbClr val="FFFFFF"/>
              </a:solidFill>
            </a:endParaRPr>
          </a:p>
        </p:txBody>
      </p:sp>
      <p:sp>
        <p:nvSpPr>
          <p:cNvPr id="5" name="Slide Number Placeholder 4"/>
          <p:cNvSpPr>
            <a:spLocks noGrp="1"/>
          </p:cNvSpPr>
          <p:nvPr>
            <p:ph type="sldNum" sz="quarter" idx="12"/>
          </p:nvPr>
        </p:nvSpPr>
        <p:spPr>
          <a:xfrm>
            <a:off x="8778239" y="6455664"/>
            <a:ext cx="336042" cy="365125"/>
          </a:xfrm>
        </p:spPr>
        <p:txBody>
          <a:bodyPr>
            <a:normAutofit/>
          </a:bodyPr>
          <a:lstStyle/>
          <a:p>
            <a:pPr>
              <a:spcAft>
                <a:spcPts val="600"/>
              </a:spcAft>
            </a:pPr>
            <a:fld id="{2420AF3C-F83F-42A5-9992-8B09A09956E9}" type="slidenum">
              <a:rPr lang="en-US" sz="1000">
                <a:solidFill>
                  <a:srgbClr val="FFFFFF"/>
                </a:solidFill>
              </a:rPr>
              <a:pPr>
                <a:spcAft>
                  <a:spcPts val="600"/>
                </a:spcAft>
              </a:pPr>
              <a:t>16</a:t>
            </a:fld>
            <a:endParaRPr lang="en-US" sz="1000">
              <a:solidFill>
                <a:srgbClr val="FFFFFF"/>
              </a:solidFill>
            </a:endParaRPr>
          </a:p>
        </p:txBody>
      </p:sp>
    </p:spTree>
    <p:extLst>
      <p:ext uri="{BB962C8B-B14F-4D97-AF65-F5344CB8AC3E}">
        <p14:creationId xmlns:p14="http://schemas.microsoft.com/office/powerpoint/2010/main" val="113596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AF46A55-2597-8140-19F3-46AB4F86E958}"/>
              </a:ext>
            </a:extLst>
          </p:cNvPr>
          <p:cNvSpPr>
            <a:spLocks noGrp="1"/>
          </p:cNvSpPr>
          <p:nvPr>
            <p:ph type="title"/>
          </p:nvPr>
        </p:nvSpPr>
        <p:spPr>
          <a:xfrm>
            <a:off x="709128" y="411199"/>
            <a:ext cx="3992787" cy="1642970"/>
          </a:xfrm>
        </p:spPr>
        <p:txBody>
          <a:bodyPr anchor="b">
            <a:normAutofit/>
          </a:bodyPr>
          <a:lstStyle/>
          <a:p>
            <a:r>
              <a:rPr lang="en-US" sz="4400" b="1" dirty="0">
                <a:latin typeface="+mn-lt"/>
              </a:rPr>
              <a:t>CONTACT US</a:t>
            </a:r>
          </a:p>
        </p:txBody>
      </p:sp>
      <p:sp>
        <p:nvSpPr>
          <p:cNvPr id="3" name="Content Placeholder 2">
            <a:extLst>
              <a:ext uri="{FF2B5EF4-FFF2-40B4-BE49-F238E27FC236}">
                <a16:creationId xmlns:a16="http://schemas.microsoft.com/office/drawing/2014/main" id="{C63B851B-90F4-D935-7C7A-E0A4F547D0CB}"/>
              </a:ext>
            </a:extLst>
          </p:cNvPr>
          <p:cNvSpPr>
            <a:spLocks noGrp="1"/>
          </p:cNvSpPr>
          <p:nvPr>
            <p:ph idx="1"/>
          </p:nvPr>
        </p:nvSpPr>
        <p:spPr>
          <a:xfrm>
            <a:off x="609600" y="2405894"/>
            <a:ext cx="4235484" cy="3535083"/>
          </a:xfrm>
        </p:spPr>
        <p:txBody>
          <a:bodyPr anchor="t">
            <a:normAutofit/>
          </a:bodyPr>
          <a:lstStyle/>
          <a:p>
            <a:r>
              <a:rPr lang="en-US" sz="2400" dirty="0"/>
              <a:t>Daniel Craig, Chairperson; </a:t>
            </a:r>
            <a:r>
              <a:rPr lang="en-US" sz="2400" dirty="0">
                <a:effectLst/>
                <a:hlinkClick r:id="rId2"/>
              </a:rPr>
              <a:t>dacraig@srhc.com</a:t>
            </a:r>
            <a:endParaRPr lang="en-US" sz="2400" dirty="0">
              <a:effectLst/>
            </a:endParaRPr>
          </a:p>
          <a:p>
            <a:endParaRPr lang="en-US" sz="2400" dirty="0"/>
          </a:p>
          <a:p>
            <a:r>
              <a:rPr lang="en-US" sz="2400" dirty="0"/>
              <a:t>Alberto Reyes Rodriguez, Vice Chairperson; </a:t>
            </a:r>
            <a:r>
              <a:rPr lang="en-US" sz="2400" b="0" i="0" u="sng" dirty="0">
                <a:effectLst/>
                <a:hlinkClick r:id="rId3" tooltip="mailto:alberto.reyesrodriguez@ks.gov"/>
              </a:rPr>
              <a:t>alberto.reyesrodriguez@ks.gov</a:t>
            </a:r>
            <a:endParaRPr lang="en-US" sz="2400" dirty="0"/>
          </a:p>
        </p:txBody>
      </p:sp>
      <p:sp>
        <p:nvSpPr>
          <p:cNvPr id="12" name="Rectangle 11">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5"/>
            <a:ext cx="306939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
            <a:ext cx="306939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2"/>
            <a:ext cx="3051501"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0"/>
            <a:ext cx="2708601"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descr="Phishing">
            <a:extLst>
              <a:ext uri="{FF2B5EF4-FFF2-40B4-BE49-F238E27FC236}">
                <a16:creationId xmlns:a16="http://schemas.microsoft.com/office/drawing/2014/main" id="{9B8186B4-4C74-BA8E-485A-C0373DB5828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06975" y="1880998"/>
            <a:ext cx="3127897" cy="3127897"/>
          </a:xfrm>
          <a:prstGeom prst="rect">
            <a:avLst/>
          </a:prstGeom>
        </p:spPr>
      </p:pic>
    </p:spTree>
    <p:extLst>
      <p:ext uri="{BB962C8B-B14F-4D97-AF65-F5344CB8AC3E}">
        <p14:creationId xmlns:p14="http://schemas.microsoft.com/office/powerpoint/2010/main" val="200685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9">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Rectangle 21">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p:cNvSpPr>
            <a:spLocks noGrp="1"/>
          </p:cNvSpPr>
          <p:nvPr>
            <p:ph type="title"/>
          </p:nvPr>
        </p:nvSpPr>
        <p:spPr>
          <a:xfrm>
            <a:off x="439858" y="1683756"/>
            <a:ext cx="2336449" cy="2396359"/>
          </a:xfrm>
        </p:spPr>
        <p:txBody>
          <a:bodyPr anchor="b">
            <a:normAutofit/>
          </a:bodyPr>
          <a:lstStyle/>
          <a:p>
            <a:pPr algn="r"/>
            <a:r>
              <a:rPr lang="en-US" sz="3500" b="1">
                <a:solidFill>
                  <a:srgbClr val="FFFFFF"/>
                </a:solidFill>
                <a:latin typeface="Calibri" panose="020F0502020204030204" pitchFamily="34" charset="0"/>
                <a:cs typeface="Calibri" panose="020F0502020204030204" pitchFamily="34" charset="0"/>
              </a:rPr>
              <a:t>The Need</a:t>
            </a:r>
          </a:p>
        </p:txBody>
      </p:sp>
      <p:graphicFrame>
        <p:nvGraphicFramePr>
          <p:cNvPr id="8" name="Content Placeholder 4">
            <a:extLst>
              <a:ext uri="{FF2B5EF4-FFF2-40B4-BE49-F238E27FC236}">
                <a16:creationId xmlns:a16="http://schemas.microsoft.com/office/drawing/2014/main" id="{A5361FE0-5D9F-6E0A-316D-BACCFD8092CA}"/>
              </a:ext>
            </a:extLst>
          </p:cNvPr>
          <p:cNvGraphicFramePr>
            <a:graphicFrameLocks noGrp="1"/>
          </p:cNvGraphicFramePr>
          <p:nvPr>
            <p:ph idx="1"/>
            <p:extLst>
              <p:ext uri="{D42A27DB-BD31-4B8C-83A1-F6EECF244321}">
                <p14:modId xmlns:p14="http://schemas.microsoft.com/office/powerpoint/2010/main" val="4138175818"/>
              </p:ext>
            </p:extLst>
          </p:nvPr>
        </p:nvGraphicFramePr>
        <p:xfrm>
          <a:off x="3468226" y="228600"/>
          <a:ext cx="5447174" cy="59757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127984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
            <a:ext cx="9143997"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 y="0"/>
            <a:ext cx="6086479"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086474" y="-1"/>
            <a:ext cx="3057523"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4512" y="-1"/>
            <a:ext cx="8799485"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1028699" y="294538"/>
            <a:ext cx="7421963" cy="1033669"/>
          </a:xfrm>
        </p:spPr>
        <p:txBody>
          <a:bodyPr>
            <a:normAutofit/>
          </a:bodyPr>
          <a:lstStyle/>
          <a:p>
            <a:r>
              <a:rPr lang="en-US" sz="3500" b="1" dirty="0">
                <a:solidFill>
                  <a:srgbClr val="FFFFFF"/>
                </a:solidFill>
                <a:latin typeface="+mn-lt"/>
              </a:rPr>
              <a:t>Tobacco Subcommittee</a:t>
            </a:r>
          </a:p>
        </p:txBody>
      </p:sp>
      <p:sp>
        <p:nvSpPr>
          <p:cNvPr id="2" name="Content Placeholder 1"/>
          <p:cNvSpPr>
            <a:spLocks noGrp="1"/>
          </p:cNvSpPr>
          <p:nvPr>
            <p:ph idx="1"/>
          </p:nvPr>
        </p:nvSpPr>
        <p:spPr>
          <a:xfrm>
            <a:off x="1093168" y="2133600"/>
            <a:ext cx="7293023" cy="3683358"/>
          </a:xfrm>
        </p:spPr>
        <p:txBody>
          <a:bodyPr anchor="ctr">
            <a:normAutofit fontScale="92500" lnSpcReduction="10000"/>
          </a:bodyPr>
          <a:lstStyle/>
          <a:p>
            <a:pPr marL="109728" indent="0">
              <a:buNone/>
            </a:pPr>
            <a:r>
              <a:rPr lang="en-US" sz="2800" b="1" dirty="0">
                <a:latin typeface="Calibri" panose="020F0502020204030204" pitchFamily="34" charset="0"/>
                <a:cs typeface="Calibri" panose="020F0502020204030204" pitchFamily="34" charset="0"/>
              </a:rPr>
              <a:t>VISION:</a:t>
            </a:r>
            <a:endParaRPr lang="en-US" sz="2800" dirty="0">
              <a:latin typeface="Calibri" panose="020F0502020204030204" pitchFamily="34" charset="0"/>
              <a:cs typeface="Calibri" panose="020F0502020204030204" pitchFamily="34" charset="0"/>
            </a:endParaRPr>
          </a:p>
          <a:p>
            <a:pPr marL="109728" indent="0">
              <a:buNone/>
            </a:pPr>
            <a:r>
              <a:rPr lang="en-US" sz="2800" dirty="0">
                <a:latin typeface="Calibri" panose="020F0502020204030204" pitchFamily="34" charset="0"/>
                <a:cs typeface="Calibri" panose="020F0502020204030204" pitchFamily="34" charset="0"/>
              </a:rPr>
              <a:t>A tobacco-free lifestyle, as a part of behavioral health recovery in Kansas</a:t>
            </a:r>
          </a:p>
          <a:p>
            <a:pPr marL="109728" indent="0">
              <a:buNone/>
            </a:pPr>
            <a:endParaRPr lang="en-US" sz="2800" dirty="0">
              <a:latin typeface="Calibri" panose="020F0502020204030204" pitchFamily="34" charset="0"/>
              <a:cs typeface="Calibri" panose="020F0502020204030204" pitchFamily="34" charset="0"/>
            </a:endParaRPr>
          </a:p>
          <a:p>
            <a:pPr marL="109728" indent="0">
              <a:buNone/>
            </a:pPr>
            <a:r>
              <a:rPr lang="en-US" sz="2800" b="1" dirty="0">
                <a:latin typeface="Calibri" panose="020F0502020204030204" pitchFamily="34" charset="0"/>
                <a:cs typeface="Calibri" panose="020F0502020204030204" pitchFamily="34" charset="0"/>
              </a:rPr>
              <a:t>MISSION:</a:t>
            </a:r>
            <a:endParaRPr lang="en-US" sz="2800" dirty="0">
              <a:latin typeface="Calibri" panose="020F0502020204030204" pitchFamily="34" charset="0"/>
              <a:cs typeface="Calibri" panose="020F0502020204030204" pitchFamily="34" charset="0"/>
            </a:endParaRPr>
          </a:p>
          <a:p>
            <a:pPr marL="109728" indent="0">
              <a:buNone/>
            </a:pPr>
            <a:r>
              <a:rPr lang="en-US" sz="2800" dirty="0">
                <a:latin typeface="Calibri" panose="020F0502020204030204" pitchFamily="34" charset="0"/>
                <a:cs typeface="Calibri" panose="020F0502020204030204" pitchFamily="34" charset="0"/>
              </a:rPr>
              <a:t>To sustain concerted effort at preventing and decreasing tobacco use among individuals with behavioral health conditions, while enhancing success in recovery through increased participation in cessation treatment.</a:t>
            </a:r>
          </a:p>
          <a:p>
            <a:endParaRPr lang="en-US" sz="1700" dirty="0"/>
          </a:p>
        </p:txBody>
      </p:sp>
    </p:spTree>
    <p:extLst>
      <p:ext uri="{BB962C8B-B14F-4D97-AF65-F5344CB8AC3E}">
        <p14:creationId xmlns:p14="http://schemas.microsoft.com/office/powerpoint/2010/main" val="345455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0680485"/>
              </p:ext>
            </p:extLst>
          </p:nvPr>
        </p:nvGraphicFramePr>
        <p:xfrm>
          <a:off x="342900" y="609600"/>
          <a:ext cx="8458200" cy="5456507"/>
        </p:xfrm>
        <a:graphic>
          <a:graphicData uri="http://schemas.openxmlformats.org/drawingml/2006/table">
            <a:tbl>
              <a:tblPr firstRow="1" firstCol="1" bandRow="1">
                <a:tableStyleId>{5C22544A-7EE6-4342-B048-85BDC9FD1C3A}</a:tableStyleId>
              </a:tblPr>
              <a:tblGrid>
                <a:gridCol w="3170846">
                  <a:extLst>
                    <a:ext uri="{9D8B030D-6E8A-4147-A177-3AD203B41FA5}">
                      <a16:colId xmlns:a16="http://schemas.microsoft.com/office/drawing/2014/main" val="130413780"/>
                    </a:ext>
                  </a:extLst>
                </a:gridCol>
                <a:gridCol w="5287354">
                  <a:extLst>
                    <a:ext uri="{9D8B030D-6E8A-4147-A177-3AD203B41FA5}">
                      <a16:colId xmlns:a16="http://schemas.microsoft.com/office/drawing/2014/main" val="212904642"/>
                    </a:ext>
                  </a:extLst>
                </a:gridCol>
              </a:tblGrid>
              <a:tr h="269056">
                <a:tc>
                  <a:txBody>
                    <a:bodyPr/>
                    <a:lstStyle/>
                    <a:p>
                      <a:pPr marL="0" marR="0" algn="ctr">
                        <a:lnSpc>
                          <a:spcPct val="107000"/>
                        </a:lnSpc>
                        <a:spcBef>
                          <a:spcPts val="0"/>
                        </a:spcBef>
                        <a:spcAft>
                          <a:spcPts val="0"/>
                        </a:spcAft>
                      </a:pPr>
                      <a:r>
                        <a:rPr lang="en-US" sz="1800">
                          <a:effectLst/>
                        </a:rPr>
                        <a:t>Name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Representation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5509283"/>
                  </a:ext>
                </a:extLst>
              </a:tr>
              <a:tr h="269056">
                <a:tc>
                  <a:txBody>
                    <a:bodyPr/>
                    <a:lstStyle/>
                    <a:p>
                      <a:pPr marL="0" marR="0">
                        <a:lnSpc>
                          <a:spcPct val="107000"/>
                        </a:lnSpc>
                        <a:spcBef>
                          <a:spcPts val="0"/>
                        </a:spcBef>
                        <a:spcAft>
                          <a:spcPts val="0"/>
                        </a:spcAft>
                      </a:pPr>
                      <a:r>
                        <a:rPr lang="en-US" sz="1800" dirty="0">
                          <a:effectLst/>
                        </a:rPr>
                        <a:t>Chad Childs; Secretary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WSU Community Engagement Institute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3525480"/>
                  </a:ext>
                </a:extLst>
              </a:tr>
              <a:tr h="269056">
                <a:tc>
                  <a:txBody>
                    <a:bodyPr/>
                    <a:lstStyle/>
                    <a:p>
                      <a:pPr marL="0" marR="0">
                        <a:lnSpc>
                          <a:spcPct val="107000"/>
                        </a:lnSpc>
                        <a:spcBef>
                          <a:spcPts val="0"/>
                        </a:spcBef>
                        <a:spcAft>
                          <a:spcPts val="0"/>
                        </a:spcAft>
                      </a:pPr>
                      <a:r>
                        <a:rPr lang="en-US" sz="1800">
                          <a:effectLst/>
                        </a:rPr>
                        <a:t>Daniel Craig; Chairperson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Kansas Public Health Association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2910792"/>
                  </a:ext>
                </a:extLst>
              </a:tr>
              <a:tr h="269056">
                <a:tc>
                  <a:txBody>
                    <a:bodyPr/>
                    <a:lstStyle/>
                    <a:p>
                      <a:pPr marL="0" marR="0">
                        <a:lnSpc>
                          <a:spcPct val="107000"/>
                        </a:lnSpc>
                        <a:spcBef>
                          <a:spcPts val="0"/>
                        </a:spcBef>
                        <a:spcAft>
                          <a:spcPts val="0"/>
                        </a:spcAft>
                      </a:pPr>
                      <a:r>
                        <a:rPr lang="en-US" sz="1800">
                          <a:effectLst/>
                        </a:rPr>
                        <a:t>Babalola Faseru</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University of Kansas – School of Medicine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20204906"/>
                  </a:ext>
                </a:extLst>
              </a:tr>
              <a:tr h="269056">
                <a:tc>
                  <a:txBody>
                    <a:bodyPr/>
                    <a:lstStyle/>
                    <a:p>
                      <a:pPr marL="0" marR="0">
                        <a:lnSpc>
                          <a:spcPct val="107000"/>
                        </a:lnSpc>
                        <a:spcBef>
                          <a:spcPts val="0"/>
                        </a:spcBef>
                        <a:spcAft>
                          <a:spcPts val="0"/>
                        </a:spcAft>
                      </a:pPr>
                      <a:r>
                        <a:rPr lang="en-US" sz="1800">
                          <a:effectLst/>
                        </a:rPr>
                        <a:t>Sara Prem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American Lung Association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96192384"/>
                  </a:ext>
                </a:extLst>
              </a:tr>
              <a:tr h="550598">
                <a:tc>
                  <a:txBody>
                    <a:bodyPr/>
                    <a:lstStyle/>
                    <a:p>
                      <a:pPr marL="0" marR="0">
                        <a:lnSpc>
                          <a:spcPct val="107000"/>
                        </a:lnSpc>
                        <a:spcBef>
                          <a:spcPts val="0"/>
                        </a:spcBef>
                        <a:spcAft>
                          <a:spcPts val="0"/>
                        </a:spcAft>
                      </a:pPr>
                      <a:r>
                        <a:rPr lang="en-US" sz="1800" dirty="0">
                          <a:effectLst/>
                        </a:rPr>
                        <a:t>Alberto Reyes Rodriguez; Vice Chairperson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Mental Health Association of South Central Kansas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1920566"/>
                  </a:ext>
                </a:extLst>
              </a:tr>
              <a:tr h="269056">
                <a:tc>
                  <a:txBody>
                    <a:bodyPr/>
                    <a:lstStyle/>
                    <a:p>
                      <a:pPr marL="0" marR="0">
                        <a:lnSpc>
                          <a:spcPct val="107000"/>
                        </a:lnSpc>
                        <a:spcBef>
                          <a:spcPts val="0"/>
                        </a:spcBef>
                        <a:spcAft>
                          <a:spcPts val="0"/>
                        </a:spcAft>
                      </a:pPr>
                      <a:r>
                        <a:rPr lang="en-US" sz="1800">
                          <a:effectLst/>
                        </a:rPr>
                        <a:t>Matthew Schrock</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Kansas Department of Health and 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0578563"/>
                  </a:ext>
                </a:extLst>
              </a:tr>
              <a:tr h="269056">
                <a:tc>
                  <a:txBody>
                    <a:bodyPr/>
                    <a:lstStyle/>
                    <a:p>
                      <a:pPr marL="0" marR="0">
                        <a:lnSpc>
                          <a:spcPct val="107000"/>
                        </a:lnSpc>
                        <a:spcBef>
                          <a:spcPts val="0"/>
                        </a:spcBef>
                        <a:spcAft>
                          <a:spcPts val="0"/>
                        </a:spcAft>
                      </a:pPr>
                      <a:r>
                        <a:rPr lang="en-US" sz="1800">
                          <a:effectLst/>
                        </a:rPr>
                        <a:t>Dee Kinard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Lawrence-Douglas County Public Health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47455876"/>
                  </a:ext>
                </a:extLst>
              </a:tr>
              <a:tr h="550598">
                <a:tc>
                  <a:txBody>
                    <a:bodyPr/>
                    <a:lstStyle/>
                    <a:p>
                      <a:pPr marL="0" marR="0">
                        <a:lnSpc>
                          <a:spcPct val="107000"/>
                        </a:lnSpc>
                        <a:spcBef>
                          <a:spcPts val="0"/>
                        </a:spcBef>
                        <a:spcAft>
                          <a:spcPts val="0"/>
                        </a:spcAft>
                      </a:pPr>
                      <a:r>
                        <a:rPr lang="en-US" sz="1800">
                          <a:effectLst/>
                        </a:rPr>
                        <a:t>Jamie Wallen (Non-voting)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Kansas Department for Aging and Disabilities (KDADS Liaison)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0030695"/>
                  </a:ext>
                </a:extLst>
              </a:tr>
              <a:tr h="269056">
                <a:tc>
                  <a:txBody>
                    <a:bodyPr/>
                    <a:lstStyle/>
                    <a:p>
                      <a:pPr marL="0" marR="0">
                        <a:lnSpc>
                          <a:spcPct val="107000"/>
                        </a:lnSpc>
                        <a:spcBef>
                          <a:spcPts val="0"/>
                        </a:spcBef>
                        <a:spcAft>
                          <a:spcPts val="0"/>
                        </a:spcAft>
                      </a:pPr>
                      <a:r>
                        <a:rPr lang="en-US" sz="1800">
                          <a:effectLst/>
                        </a:rPr>
                        <a:t>Lisa Chaney</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Learning Tree Institute at Greenbush</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9131915"/>
                  </a:ext>
                </a:extLst>
              </a:tr>
              <a:tr h="269056">
                <a:tc>
                  <a:txBody>
                    <a:bodyPr/>
                    <a:lstStyle/>
                    <a:p>
                      <a:pPr marL="0" marR="0">
                        <a:lnSpc>
                          <a:spcPct val="107000"/>
                        </a:lnSpc>
                        <a:spcBef>
                          <a:spcPts val="0"/>
                        </a:spcBef>
                        <a:spcAft>
                          <a:spcPts val="0"/>
                        </a:spcAft>
                      </a:pPr>
                      <a:r>
                        <a:rPr lang="en-US" sz="1800">
                          <a:effectLst/>
                        </a:rPr>
                        <a:t>Jeremy Goering</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Kansas Department of Health and Environment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72033718"/>
                  </a:ext>
                </a:extLst>
              </a:tr>
              <a:tr h="269056">
                <a:tc>
                  <a:txBody>
                    <a:bodyPr/>
                    <a:lstStyle/>
                    <a:p>
                      <a:pPr marL="0" marR="0">
                        <a:lnSpc>
                          <a:spcPct val="107000"/>
                        </a:lnSpc>
                        <a:spcBef>
                          <a:spcPts val="0"/>
                        </a:spcBef>
                        <a:spcAft>
                          <a:spcPts val="0"/>
                        </a:spcAft>
                      </a:pPr>
                      <a:r>
                        <a:rPr lang="en-US" sz="1800">
                          <a:effectLst/>
                        </a:rPr>
                        <a:t>Candace Davidson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Reno County Health Department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87167307"/>
                  </a:ext>
                </a:extLst>
              </a:tr>
              <a:tr h="269056">
                <a:tc>
                  <a:txBody>
                    <a:bodyPr/>
                    <a:lstStyle/>
                    <a:p>
                      <a:pPr marL="0" marR="0">
                        <a:lnSpc>
                          <a:spcPct val="107000"/>
                        </a:lnSpc>
                        <a:spcBef>
                          <a:spcPts val="0"/>
                        </a:spcBef>
                        <a:spcAft>
                          <a:spcPts val="0"/>
                        </a:spcAft>
                      </a:pPr>
                      <a:r>
                        <a:rPr lang="en-US" sz="1800">
                          <a:effectLst/>
                        </a:rPr>
                        <a:t>Kaylie Anderson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Kansas Healthcare Collaborative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8465888"/>
                  </a:ext>
                </a:extLst>
              </a:tr>
              <a:tr h="550598">
                <a:tc>
                  <a:txBody>
                    <a:bodyPr/>
                    <a:lstStyle/>
                    <a:p>
                      <a:pPr marL="0" marR="0">
                        <a:lnSpc>
                          <a:spcPct val="107000"/>
                        </a:lnSpc>
                        <a:spcBef>
                          <a:spcPts val="0"/>
                        </a:spcBef>
                        <a:spcAft>
                          <a:spcPts val="0"/>
                        </a:spcAft>
                      </a:pPr>
                      <a:r>
                        <a:rPr lang="en-US" sz="1800">
                          <a:effectLst/>
                        </a:rPr>
                        <a:t>Sue Murname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Association of Community Mental Health Centers of Kansas, Inc.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51394707"/>
                  </a:ext>
                </a:extLst>
              </a:tr>
              <a:tr h="368816">
                <a:tc>
                  <a:txBody>
                    <a:bodyPr/>
                    <a:lstStyle/>
                    <a:p>
                      <a:pPr marL="0" marR="0">
                        <a:lnSpc>
                          <a:spcPct val="107000"/>
                        </a:lnSpc>
                        <a:spcBef>
                          <a:spcPts val="0"/>
                        </a:spcBef>
                        <a:spcAft>
                          <a:spcPts val="0"/>
                        </a:spcAft>
                      </a:pPr>
                      <a:r>
                        <a:rPr lang="en-US" sz="1800">
                          <a:effectLst/>
                        </a:rPr>
                        <a:t>Donna Gerstner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err="1">
                          <a:effectLst/>
                        </a:rPr>
                        <a:t>LiveWell</a:t>
                      </a:r>
                      <a:r>
                        <a:rPr lang="en-US" sz="1800" dirty="0">
                          <a:effectLst/>
                        </a:rPr>
                        <a:t> Finney County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82053"/>
                  </a:ext>
                </a:extLst>
              </a:tr>
              <a:tr h="269056">
                <a:tc>
                  <a:txBody>
                    <a:bodyPr/>
                    <a:lstStyle/>
                    <a:p>
                      <a:pPr marL="0" marR="0">
                        <a:lnSpc>
                          <a:spcPct val="107000"/>
                        </a:lnSpc>
                        <a:spcBef>
                          <a:spcPts val="0"/>
                        </a:spcBef>
                        <a:spcAft>
                          <a:spcPts val="0"/>
                        </a:spcAft>
                      </a:pPr>
                      <a:r>
                        <a:rPr lang="en-US" sz="1800">
                          <a:effectLst/>
                        </a:rPr>
                        <a:t>Nicole Passafume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err="1">
                          <a:effectLst/>
                        </a:rPr>
                        <a:t>Valeo</a:t>
                      </a:r>
                      <a:r>
                        <a:rPr lang="en-US" sz="1800" dirty="0">
                          <a:effectLst/>
                        </a:rPr>
                        <a:t> Behavioral Health Care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02573588"/>
                  </a:ext>
                </a:extLst>
              </a:tr>
            </a:tbl>
          </a:graphicData>
        </a:graphic>
      </p:graphicFrame>
      <p:sp>
        <p:nvSpPr>
          <p:cNvPr id="3" name="Rectangle 1"/>
          <p:cNvSpPr>
            <a:spLocks noChangeArrowheads="1"/>
          </p:cNvSpPr>
          <p:nvPr/>
        </p:nvSpPr>
        <p:spPr bwMode="auto">
          <a:xfrm>
            <a:off x="0" y="0"/>
            <a:ext cx="914400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32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Calibri" panose="020F0502020204030204" pitchFamily="34" charset="0"/>
              </a:rPr>
              <a:t>MEMBERSHIP</a:t>
            </a:r>
            <a:endParaRPr kumimoji="0" lang="en-US" altLang="en-US" sz="32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71892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39858" y="1683756"/>
            <a:ext cx="2336449" cy="2396359"/>
          </a:xfrm>
        </p:spPr>
        <p:txBody>
          <a:bodyPr anchor="b">
            <a:normAutofit/>
          </a:bodyPr>
          <a:lstStyle/>
          <a:p>
            <a:pPr algn="r"/>
            <a:r>
              <a:rPr lang="en-US" sz="3200" b="1">
                <a:solidFill>
                  <a:srgbClr val="FFFFFF"/>
                </a:solidFill>
                <a:effectLst/>
                <a:latin typeface="Calibri" panose="020F0502020204030204" pitchFamily="34" charset="0"/>
                <a:cs typeface="Calibri" panose="020F0502020204030204" pitchFamily="34" charset="0"/>
              </a:rPr>
              <a:t>Behavioral Health Tobacco Working Group</a:t>
            </a:r>
            <a:endParaRPr lang="en-US" sz="3200" b="1">
              <a:solidFill>
                <a:srgbClr val="FFFFFF"/>
              </a:solidFill>
              <a:latin typeface="Calibri" panose="020F0502020204030204" pitchFamily="34" charset="0"/>
              <a:cs typeface="Calibri" panose="020F0502020204030204" pitchFamily="34" charset="0"/>
            </a:endParaRPr>
          </a:p>
        </p:txBody>
      </p:sp>
      <p:graphicFrame>
        <p:nvGraphicFramePr>
          <p:cNvPr id="5" name="Content Placeholder 1">
            <a:extLst>
              <a:ext uri="{FF2B5EF4-FFF2-40B4-BE49-F238E27FC236}">
                <a16:creationId xmlns:a16="http://schemas.microsoft.com/office/drawing/2014/main" id="{A243AE5C-B24C-2E1E-1D97-D66BFA04916A}"/>
              </a:ext>
            </a:extLst>
          </p:cNvPr>
          <p:cNvGraphicFramePr>
            <a:graphicFrameLocks noGrp="1"/>
          </p:cNvGraphicFramePr>
          <p:nvPr>
            <p:ph idx="1"/>
            <p:extLst>
              <p:ext uri="{D42A27DB-BD31-4B8C-83A1-F6EECF244321}">
                <p14:modId xmlns:p14="http://schemas.microsoft.com/office/powerpoint/2010/main" val="616847451"/>
              </p:ext>
            </p:extLst>
          </p:nvPr>
        </p:nvGraphicFramePr>
        <p:xfrm>
          <a:off x="3704018" y="457200"/>
          <a:ext cx="5000124" cy="545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750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571500" y="1138036"/>
            <a:ext cx="3064248" cy="1402470"/>
          </a:xfrm>
        </p:spPr>
        <p:txBody>
          <a:bodyPr anchor="t">
            <a:normAutofit/>
          </a:bodyPr>
          <a:lstStyle/>
          <a:p>
            <a:r>
              <a:rPr lang="en-US" sz="3600" b="1" dirty="0">
                <a:latin typeface="Calibri" panose="020F0502020204030204" pitchFamily="34" charset="0"/>
                <a:cs typeface="Calibri" panose="020F0502020204030204" pitchFamily="34" charset="0"/>
              </a:rPr>
              <a:t>Strategy Teams</a:t>
            </a:r>
          </a:p>
        </p:txBody>
      </p:sp>
      <p:cxnSp>
        <p:nvCxnSpPr>
          <p:cNvPr id="17" name="Straight Connector 16">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48855" y="871146"/>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18" name="Content Placeholder 1"/>
          <p:cNvSpPr>
            <a:spLocks noGrp="1"/>
          </p:cNvSpPr>
          <p:nvPr>
            <p:ph idx="1"/>
          </p:nvPr>
        </p:nvSpPr>
        <p:spPr>
          <a:xfrm>
            <a:off x="571500" y="2209800"/>
            <a:ext cx="3064248" cy="3932583"/>
          </a:xfrm>
        </p:spPr>
        <p:txBody>
          <a:bodyPr>
            <a:normAutofit lnSpcReduction="10000"/>
          </a:bodyPr>
          <a:lstStyle/>
          <a:p>
            <a:pPr>
              <a:buClrTx/>
            </a:pPr>
            <a:r>
              <a:rPr lang="en-US" sz="2000" dirty="0">
                <a:latin typeface="Calibri" panose="020F0502020204030204" pitchFamily="34" charset="0"/>
                <a:cs typeface="Calibri" panose="020F0502020204030204" pitchFamily="34" charset="0"/>
              </a:rPr>
              <a:t>Ongoing work is focused through monthly meetings </a:t>
            </a:r>
          </a:p>
          <a:p>
            <a:pPr>
              <a:buClrTx/>
            </a:pPr>
            <a:endParaRPr lang="en-US" sz="2000" dirty="0">
              <a:latin typeface="Calibri" panose="020F0502020204030204" pitchFamily="34" charset="0"/>
              <a:cs typeface="Calibri" panose="020F0502020204030204" pitchFamily="34" charset="0"/>
            </a:endParaRPr>
          </a:p>
          <a:p>
            <a:pPr>
              <a:buClrTx/>
            </a:pPr>
            <a:r>
              <a:rPr lang="en-US" sz="2000" dirty="0">
                <a:latin typeface="Calibri" panose="020F0502020204030204" pitchFamily="34" charset="0"/>
                <a:cs typeface="Calibri" panose="020F0502020204030204" pitchFamily="34" charset="0"/>
              </a:rPr>
              <a:t>Some unique and some overlapping interests</a:t>
            </a:r>
          </a:p>
          <a:p>
            <a:pPr marL="0" indent="0">
              <a:buClrTx/>
              <a:buNone/>
            </a:pPr>
            <a:endParaRPr lang="en-US" sz="2000" dirty="0">
              <a:latin typeface="Calibri" panose="020F0502020204030204" pitchFamily="34" charset="0"/>
              <a:cs typeface="Calibri" panose="020F0502020204030204" pitchFamily="34" charset="0"/>
            </a:endParaRPr>
          </a:p>
          <a:p>
            <a:pPr>
              <a:buClrTx/>
            </a:pPr>
            <a:r>
              <a:rPr lang="en-US" sz="2000" dirty="0">
                <a:latin typeface="Calibri" panose="020F0502020204030204" pitchFamily="34" charset="0"/>
                <a:cs typeface="Calibri" panose="020F0502020204030204" pitchFamily="34" charset="0"/>
              </a:rPr>
              <a:t>Tobacco Subcommittee will help with coordination and giving them access to key decision-makers in State government</a:t>
            </a:r>
          </a:p>
        </p:txBody>
      </p:sp>
      <p:pic>
        <p:nvPicPr>
          <p:cNvPr id="19" name="Picture 18" descr="Metallic spheres connected in mesh">
            <a:extLst>
              <a:ext uri="{FF2B5EF4-FFF2-40B4-BE49-F238E27FC236}">
                <a16:creationId xmlns:a16="http://schemas.microsoft.com/office/drawing/2014/main" id="{5F293B3A-6868-8584-7F0F-12A2C003B3AA}"/>
              </a:ext>
            </a:extLst>
          </p:cNvPr>
          <p:cNvPicPr>
            <a:picLocks noChangeAspect="1"/>
          </p:cNvPicPr>
          <p:nvPr/>
        </p:nvPicPr>
        <p:blipFill rotWithShape="1">
          <a:blip r:embed="rId3"/>
          <a:srcRect l="24900" r="27351" b="-1"/>
          <a:stretch/>
        </p:blipFill>
        <p:spPr>
          <a:xfrm>
            <a:off x="4238244" y="10"/>
            <a:ext cx="4905756" cy="6857990"/>
          </a:xfrm>
          <a:prstGeom prst="rect">
            <a:avLst/>
          </a:prstGeom>
        </p:spPr>
      </p:pic>
    </p:spTree>
    <p:extLst>
      <p:ext uri="{BB962C8B-B14F-4D97-AF65-F5344CB8AC3E}">
        <p14:creationId xmlns:p14="http://schemas.microsoft.com/office/powerpoint/2010/main" val="38459127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95300" y="76200"/>
            <a:ext cx="8229600" cy="868362"/>
          </a:xfrm>
        </p:spPr>
        <p:txBody>
          <a:bodyPr>
            <a:normAutofit/>
          </a:bodyPr>
          <a:lstStyle/>
          <a:p>
            <a:pPr algn="ctr"/>
            <a:r>
              <a:rPr lang="en-US" sz="4000" b="1" dirty="0">
                <a:solidFill>
                  <a:schemeClr val="tx1"/>
                </a:solidFill>
                <a:latin typeface="Calibri" panose="020F0502020204030204" pitchFamily="34" charset="0"/>
                <a:cs typeface="Calibri" panose="020F0502020204030204" pitchFamily="34" charset="0"/>
              </a:rPr>
              <a:t>Strategy Teams</a:t>
            </a:r>
          </a:p>
        </p:txBody>
      </p:sp>
      <p:graphicFrame>
        <p:nvGraphicFramePr>
          <p:cNvPr id="5" name="Content Placeholder 1">
            <a:extLst>
              <a:ext uri="{FF2B5EF4-FFF2-40B4-BE49-F238E27FC236}">
                <a16:creationId xmlns:a16="http://schemas.microsoft.com/office/drawing/2014/main" id="{3BF0303D-250C-BD75-63A2-BBDD4355FA9A}"/>
              </a:ext>
            </a:extLst>
          </p:cNvPr>
          <p:cNvGraphicFramePr>
            <a:graphicFrameLocks noGrp="1"/>
          </p:cNvGraphicFramePr>
          <p:nvPr>
            <p:ph idx="1"/>
          </p:nvPr>
        </p:nvGraphicFramePr>
        <p:xfrm>
          <a:off x="228600" y="1219200"/>
          <a:ext cx="8763000" cy="47880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18370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852297" y="502020"/>
            <a:ext cx="3992787" cy="1642970"/>
          </a:xfrm>
        </p:spPr>
        <p:txBody>
          <a:bodyPr anchor="b">
            <a:normAutofit/>
          </a:bodyPr>
          <a:lstStyle/>
          <a:p>
            <a:r>
              <a:rPr lang="en-US" sz="4400" b="1" dirty="0">
                <a:latin typeface="Calibri" panose="020F0502020204030204" pitchFamily="34" charset="0"/>
                <a:cs typeface="Calibri" panose="020F0502020204030204" pitchFamily="34" charset="0"/>
              </a:rPr>
              <a:t>Charter &amp; Expectations</a:t>
            </a:r>
          </a:p>
        </p:txBody>
      </p:sp>
      <p:sp>
        <p:nvSpPr>
          <p:cNvPr id="2" name="Content Placeholder 1"/>
          <p:cNvSpPr>
            <a:spLocks noGrp="1"/>
          </p:cNvSpPr>
          <p:nvPr>
            <p:ph idx="1"/>
          </p:nvPr>
        </p:nvSpPr>
        <p:spPr>
          <a:xfrm>
            <a:off x="858692" y="2405894"/>
            <a:ext cx="3986392" cy="3535083"/>
          </a:xfrm>
        </p:spPr>
        <p:txBody>
          <a:bodyPr anchor="t">
            <a:normAutofit/>
          </a:bodyPr>
          <a:lstStyle/>
          <a:p>
            <a:r>
              <a:rPr lang="en-US" sz="2400" dirty="0">
                <a:latin typeface="Calibri" panose="020F0502020204030204" pitchFamily="34" charset="0"/>
                <a:cs typeface="Calibri" panose="020F0502020204030204" pitchFamily="34" charset="0"/>
              </a:rPr>
              <a:t>Up to 20 members</a:t>
            </a:r>
          </a:p>
          <a:p>
            <a:r>
              <a:rPr lang="en-US" sz="2400" dirty="0">
                <a:latin typeface="Calibri" panose="020F0502020204030204" pitchFamily="34" charset="0"/>
                <a:cs typeface="Calibri" panose="020F0502020204030204" pitchFamily="34" charset="0"/>
              </a:rPr>
              <a:t>Letter of Commitment </a:t>
            </a:r>
          </a:p>
          <a:p>
            <a:r>
              <a:rPr lang="en-US" sz="2400" dirty="0">
                <a:latin typeface="Calibri" panose="020F0502020204030204" pitchFamily="34" charset="0"/>
                <a:cs typeface="Calibri" panose="020F0502020204030204" pitchFamily="34" charset="0"/>
              </a:rPr>
              <a:t>Attend at least 75% of all meetings</a:t>
            </a:r>
          </a:p>
          <a:p>
            <a:r>
              <a:rPr lang="en-US" sz="2400" dirty="0">
                <a:latin typeface="Calibri" panose="020F0502020204030204" pitchFamily="34" charset="0"/>
                <a:cs typeface="Calibri" panose="020F0502020204030204" pitchFamily="34" charset="0"/>
              </a:rPr>
              <a:t>Passing vote: 2/3 of members are in favor. </a:t>
            </a:r>
          </a:p>
          <a:p>
            <a:r>
              <a:rPr lang="en-US" sz="2400" dirty="0">
                <a:latin typeface="Calibri" panose="020F0502020204030204" pitchFamily="34" charset="0"/>
                <a:cs typeface="Calibri" panose="020F0502020204030204" pitchFamily="34" charset="0"/>
              </a:rPr>
              <a:t>50% of Membership is a quorum</a:t>
            </a:r>
          </a:p>
        </p:txBody>
      </p:sp>
      <p:sp>
        <p:nvSpPr>
          <p:cNvPr id="16" name="Rectangle 15">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5"/>
            <a:ext cx="306939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
            <a:ext cx="306939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22"/>
            <a:ext cx="3051501"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6092499" y="-10"/>
            <a:ext cx="2708601"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Pen placed on top of a signature line">
            <a:extLst>
              <a:ext uri="{FF2B5EF4-FFF2-40B4-BE49-F238E27FC236}">
                <a16:creationId xmlns:a16="http://schemas.microsoft.com/office/drawing/2014/main" id="{CF255FC5-0305-B368-2C06-53E1C0601033}"/>
              </a:ext>
            </a:extLst>
          </p:cNvPr>
          <p:cNvPicPr>
            <a:picLocks noChangeAspect="1"/>
          </p:cNvPicPr>
          <p:nvPr/>
        </p:nvPicPr>
        <p:blipFill rotWithShape="1">
          <a:blip r:embed="rId3"/>
          <a:srcRect t="1897" b="38098"/>
          <a:stretch/>
        </p:blipFill>
        <p:spPr>
          <a:xfrm>
            <a:off x="5306975" y="2818533"/>
            <a:ext cx="3127897" cy="1252827"/>
          </a:xfrm>
          <a:prstGeom prst="rect">
            <a:avLst/>
          </a:prstGeom>
        </p:spPr>
      </p:pic>
    </p:spTree>
    <p:extLst>
      <p:ext uri="{BB962C8B-B14F-4D97-AF65-F5344CB8AC3E}">
        <p14:creationId xmlns:p14="http://schemas.microsoft.com/office/powerpoint/2010/main" val="69935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ACC6370-2D7E-4714-9D71-7542949D7D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56B2C21-A230-48C0-8DF1-C46611373C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3" y="1914812"/>
            <a:ext cx="6858000" cy="3028377"/>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3847E18C-932D-4C95-AABA-FEC7C9499A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14" y="1924949"/>
            <a:ext cx="6857999" cy="302837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150CB11-0C61-439E-910F-5787759E72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263195" y="4092815"/>
            <a:ext cx="2501979" cy="302838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43F8A58B-5155-44CE-A5FF-7647B47D0A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376302" y="969718"/>
            <a:ext cx="292526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Rectangle 18">
            <a:extLst>
              <a:ext uri="{FF2B5EF4-FFF2-40B4-BE49-F238E27FC236}">
                <a16:creationId xmlns:a16="http://schemas.microsoft.com/office/drawing/2014/main" id="{443F2ACA-E6D6-4028-82DD-F03C262D5D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914822" y="1914808"/>
            <a:ext cx="6858003" cy="3028376"/>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p:nvPr>
        </p:nvSpPr>
        <p:spPr>
          <a:xfrm>
            <a:off x="439858" y="1683756"/>
            <a:ext cx="2336449" cy="2396359"/>
          </a:xfrm>
        </p:spPr>
        <p:txBody>
          <a:bodyPr anchor="b">
            <a:normAutofit/>
          </a:bodyPr>
          <a:lstStyle/>
          <a:p>
            <a:pPr algn="r"/>
            <a:r>
              <a:rPr lang="en-US" sz="2700" b="1" dirty="0">
                <a:solidFill>
                  <a:srgbClr val="FFFFFF"/>
                </a:solidFill>
                <a:latin typeface="Calibri" panose="020F0502020204030204" pitchFamily="34" charset="0"/>
                <a:cs typeface="Calibri" panose="020F0502020204030204" pitchFamily="34" charset="0"/>
              </a:rPr>
              <a:t>Tobacco Subcommittee Membership Goals</a:t>
            </a:r>
          </a:p>
        </p:txBody>
      </p:sp>
      <p:graphicFrame>
        <p:nvGraphicFramePr>
          <p:cNvPr id="5" name="Content Placeholder 1">
            <a:extLst>
              <a:ext uri="{FF2B5EF4-FFF2-40B4-BE49-F238E27FC236}">
                <a16:creationId xmlns:a16="http://schemas.microsoft.com/office/drawing/2014/main" id="{EE4A33C8-7A8B-F844-F0B5-1370DE39C940}"/>
              </a:ext>
            </a:extLst>
          </p:cNvPr>
          <p:cNvGraphicFramePr>
            <a:graphicFrameLocks noGrp="1"/>
          </p:cNvGraphicFramePr>
          <p:nvPr>
            <p:ph idx="1"/>
            <p:extLst>
              <p:ext uri="{D42A27DB-BD31-4B8C-83A1-F6EECF244321}">
                <p14:modId xmlns:p14="http://schemas.microsoft.com/office/powerpoint/2010/main" val="3100212397"/>
              </p:ext>
            </p:extLst>
          </p:nvPr>
        </p:nvGraphicFramePr>
        <p:xfrm>
          <a:off x="3352800" y="228600"/>
          <a:ext cx="5562600" cy="59757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629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3A28ED04F4BA8479DAE2C698473FFAA" ma:contentTypeVersion="3" ma:contentTypeDescription="Create a new document." ma:contentTypeScope="" ma:versionID="6ada739f673639f320216f27067d0526">
  <xsd:schema xmlns:xsd="http://www.w3.org/2001/XMLSchema" xmlns:xs="http://www.w3.org/2001/XMLSchema" xmlns:p="http://schemas.microsoft.com/office/2006/metadata/properties" xmlns:ns2="f8b2f58e-90b3-4999-8609-13272abe7607" targetNamespace="http://schemas.microsoft.com/office/2006/metadata/properties" ma:root="true" ma:fieldsID="5e6decae2c5465bf605fa4513f5cd979" ns2:_="">
    <xsd:import namespace="f8b2f58e-90b3-4999-8609-13272abe7607"/>
    <xsd:element name="properties">
      <xsd:complexType>
        <xsd:sequence>
          <xsd:element name="documentManagement">
            <xsd:complexType>
              <xsd:all>
                <xsd:element ref="ns2:MediaServiceMetadata" minOccurs="0"/>
                <xsd:element ref="ns2:MediaServiceFastMetadata"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b2f58e-90b3-4999-8609-13272abe76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3B95743-7AA7-48F7-8AAE-B87987BE58F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8b2f58e-90b3-4999-8609-13272abe76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EA247B0-F85E-4C0C-B8F4-3A8DDD6C39C4}">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61C8B64-AB34-4153-A72D-CC0622B9EA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4071</TotalTime>
  <Words>2584</Words>
  <Application>Microsoft Office PowerPoint</Application>
  <PresentationFormat>On-screen Show (4:3)</PresentationFormat>
  <Paragraphs>179</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Governor’s Behavioral Health Services Planning Council  TOBACCO SUBCOMMITTEE  SFY24 Annual Report </vt:lpstr>
      <vt:lpstr>The Need</vt:lpstr>
      <vt:lpstr>Tobacco Subcommittee</vt:lpstr>
      <vt:lpstr>PowerPoint Presentation</vt:lpstr>
      <vt:lpstr>Behavioral Health Tobacco Working Group</vt:lpstr>
      <vt:lpstr>Strategy Teams</vt:lpstr>
      <vt:lpstr>Strategy Teams</vt:lpstr>
      <vt:lpstr>Charter &amp; Expectations</vt:lpstr>
      <vt:lpstr>Tobacco Subcommittee Membership Goals</vt:lpstr>
      <vt:lpstr>PowerPoint Presentation</vt:lpstr>
      <vt:lpstr>PowerPoint Presentation</vt:lpstr>
      <vt:lpstr>PowerPoint Presentation</vt:lpstr>
      <vt:lpstr>PowerPoint Presentation</vt:lpstr>
      <vt:lpstr>PowerPoint Presentation</vt:lpstr>
      <vt:lpstr>PowerPoint Presentation</vt:lpstr>
      <vt:lpstr>Questions?</vt:lpstr>
      <vt:lpstr>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Ask. Advise. Refer</dc:title>
  <dc:creator>dcraig</dc:creator>
  <cp:lastModifiedBy>Childs, Chad</cp:lastModifiedBy>
  <cp:revision>203</cp:revision>
  <cp:lastPrinted>2018-02-28T15:55:22Z</cp:lastPrinted>
  <dcterms:created xsi:type="dcterms:W3CDTF">2011-05-11T19:26:38Z</dcterms:created>
  <dcterms:modified xsi:type="dcterms:W3CDTF">2023-10-09T18:35:06Z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0x01010093A28ED04F4BA8479DAE2C698473FFAA</vt:lpwstr>
  </property>
</Properties>
</file>