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70" r:id="rId5"/>
    <p:sldId id="271" r:id="rId6"/>
    <p:sldId id="272" r:id="rId7"/>
    <p:sldId id="273" r:id="rId8"/>
    <p:sldId id="285" r:id="rId9"/>
    <p:sldId id="275" r:id="rId10"/>
    <p:sldId id="276" r:id="rId11"/>
    <p:sldId id="289" r:id="rId12"/>
    <p:sldId id="290" r:id="rId13"/>
    <p:sldId id="277" r:id="rId14"/>
    <p:sldId id="291" r:id="rId15"/>
    <p:sldId id="261" r:id="rId16"/>
    <p:sldId id="279" r:id="rId17"/>
    <p:sldId id="280" r:id="rId18"/>
    <p:sldId id="281" r:id="rId19"/>
    <p:sldId id="282" r:id="rId20"/>
    <p:sldId id="283" r:id="rId21"/>
    <p:sldId id="284"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Montserrat Light" pitchFamily="2" charset="77"/>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5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3"/>
    <p:restoredTop sz="94655"/>
  </p:normalViewPr>
  <p:slideViewPr>
    <p:cSldViewPr snapToGrid="0">
      <p:cViewPr varScale="1">
        <p:scale>
          <a:sx n="60" d="100"/>
          <a:sy n="60" d="100"/>
        </p:scale>
        <p:origin x="192" y="7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mailto:kshepard@fourcounty.com" TargetMode="External"/><Relationship Id="rId7"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mailto:Janell.stang@Wichita.edu" TargetMode="External"/><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43050" y="-558218"/>
            <a:ext cx="3086100" cy="11299900"/>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0" name="Group 10"/>
          <p:cNvGrpSpPr/>
          <p:nvPr/>
        </p:nvGrpSpPr>
        <p:grpSpPr>
          <a:xfrm>
            <a:off x="1227773" y="4163622"/>
            <a:ext cx="110236" cy="2818996"/>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3" name="Group 13"/>
          <p:cNvGrpSpPr/>
          <p:nvPr/>
        </p:nvGrpSpPr>
        <p:grpSpPr>
          <a:xfrm>
            <a:off x="1754787" y="3859308"/>
            <a:ext cx="3459096" cy="569486"/>
            <a:chOff x="0" y="0"/>
            <a:chExt cx="825638" cy="135928"/>
          </a:xfrm>
        </p:grpSpPr>
        <p:sp>
          <p:nvSpPr>
            <p:cNvPr id="14" name="Freeform 14"/>
            <p:cNvSpPr/>
            <p:nvPr/>
          </p:nvSpPr>
          <p:spPr>
            <a:xfrm>
              <a:off x="0" y="0"/>
              <a:ext cx="825638" cy="135928"/>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p:spPr>
        </p:sp>
        <p:sp>
          <p:nvSpPr>
            <p:cNvPr id="15" name="TextBox 15"/>
            <p:cNvSpPr txBox="1"/>
            <p:nvPr/>
          </p:nvSpPr>
          <p:spPr>
            <a:xfrm>
              <a:off x="0" y="-19050"/>
              <a:ext cx="812800" cy="831850"/>
            </a:xfrm>
            <a:prstGeom prst="rect">
              <a:avLst/>
            </a:prstGeom>
          </p:spPr>
          <p:txBody>
            <a:bodyPr lIns="56055" tIns="56055" rIns="56055" bIns="56055" rtlCol="0" anchor="ctr"/>
            <a:lstStyle/>
            <a:p>
              <a:pPr algn="ctr">
                <a:lnSpc>
                  <a:spcPts val="3120"/>
                </a:lnSpc>
              </a:pPr>
              <a:r>
                <a:rPr lang="en-US" sz="2400" dirty="0">
                  <a:solidFill>
                    <a:srgbClr val="FFFFFF"/>
                  </a:solidFill>
                  <a:latin typeface="Montserrat Light"/>
                </a:rPr>
                <a:t>Presentation 2023</a:t>
              </a:r>
            </a:p>
          </p:txBody>
        </p:sp>
      </p:grpSp>
      <p:sp>
        <p:nvSpPr>
          <p:cNvPr id="16" name="TextBox 16"/>
          <p:cNvSpPr txBox="1"/>
          <p:nvPr/>
        </p:nvSpPr>
        <p:spPr>
          <a:xfrm>
            <a:off x="1752928" y="4821057"/>
            <a:ext cx="11963072" cy="3462486"/>
          </a:xfrm>
          <a:prstGeom prst="rect">
            <a:avLst/>
          </a:prstGeom>
        </p:spPr>
        <p:txBody>
          <a:bodyPr wrap="square" lIns="0" tIns="0" rIns="0" bIns="0" rtlCol="0" anchor="t">
            <a:spAutoFit/>
          </a:bodyPr>
          <a:lstStyle/>
          <a:p>
            <a:r>
              <a:rPr lang="en-US" sz="4500" dirty="0">
                <a:solidFill>
                  <a:srgbClr val="1C5738"/>
                </a:solidFill>
                <a:cs typeface="Times New Roman" panose="02020603050405020304" pitchFamily="18" charset="0"/>
              </a:rPr>
              <a:t>Service Members, Veterans and their </a:t>
            </a:r>
          </a:p>
          <a:p>
            <a:r>
              <a:rPr lang="en-US" sz="4500" dirty="0">
                <a:solidFill>
                  <a:srgbClr val="1C5738"/>
                </a:solidFill>
                <a:cs typeface="Times New Roman" panose="02020603050405020304" pitchFamily="18" charset="0"/>
              </a:rPr>
              <a:t>Families (SMVF) Subcommittee </a:t>
            </a:r>
          </a:p>
          <a:p>
            <a:endParaRPr lang="en-US" sz="4500" dirty="0">
              <a:solidFill>
                <a:srgbClr val="1C5738"/>
              </a:solidFill>
              <a:cs typeface="Times New Roman" panose="02020603050405020304" pitchFamily="18" charset="0"/>
            </a:endParaRPr>
          </a:p>
          <a:p>
            <a:r>
              <a:rPr lang="en-US" sz="4500" dirty="0">
                <a:solidFill>
                  <a:srgbClr val="1C5738"/>
                </a:solidFill>
                <a:cs typeface="Times New Roman" panose="02020603050405020304" pitchFamily="18" charset="0"/>
              </a:rPr>
              <a:t>2023 Annual Report</a:t>
            </a:r>
          </a:p>
          <a:p>
            <a:endParaRPr lang="en-US" sz="4500" dirty="0">
              <a:solidFill>
                <a:srgbClr val="1C5738"/>
              </a:solidFill>
              <a:cs typeface="Times New Roman" panose="02020603050405020304" pitchFamily="18" charset="0"/>
            </a:endParaRPr>
          </a:p>
        </p:txBody>
      </p:sp>
      <p:sp>
        <p:nvSpPr>
          <p:cNvPr id="17" name="TextBox 17"/>
          <p:cNvSpPr txBox="1"/>
          <p:nvPr/>
        </p:nvSpPr>
        <p:spPr>
          <a:xfrm>
            <a:off x="1752928" y="370875"/>
            <a:ext cx="15239672" cy="2894254"/>
          </a:xfrm>
          <a:prstGeom prst="rect">
            <a:avLst/>
          </a:prstGeom>
        </p:spPr>
        <p:txBody>
          <a:bodyPr wrap="square" lIns="0" tIns="0" rIns="0" bIns="0" rtlCol="0" anchor="t">
            <a:spAutoFit/>
          </a:bodyPr>
          <a:lstStyle/>
          <a:p>
            <a:pPr>
              <a:lnSpc>
                <a:spcPts val="11813"/>
              </a:lnSpc>
            </a:pPr>
            <a:r>
              <a:rPr lang="en-US" sz="8000" b="1" dirty="0">
                <a:solidFill>
                  <a:srgbClr val="1C5738"/>
                </a:solidFill>
                <a:latin typeface="+mj-lt"/>
                <a:cs typeface="Times New Roman" panose="02020603050405020304" pitchFamily="18" charset="0"/>
              </a:rPr>
              <a:t>Governor’s Behavioral Health Services Planning Council</a:t>
            </a:r>
            <a:endParaRPr lang="en-US" sz="7500" b="1" dirty="0">
              <a:solidFill>
                <a:srgbClr val="1C5738"/>
              </a:solidFill>
              <a:latin typeface="+mj-lt"/>
            </a:endParaRPr>
          </a:p>
        </p:txBody>
      </p:sp>
      <p:sp>
        <p:nvSpPr>
          <p:cNvPr id="18" name="Freeform 18"/>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oldier in camouflage uniform waving">
            <a:extLst>
              <a:ext uri="{FF2B5EF4-FFF2-40B4-BE49-F238E27FC236}">
                <a16:creationId xmlns:a16="http://schemas.microsoft.com/office/drawing/2014/main" id="{1BDF424B-DA9C-AA5A-F019-E89D0526B8AE}"/>
              </a:ext>
            </a:extLst>
          </p:cNvPr>
          <p:cNvPicPr>
            <a:picLocks noChangeAspect="1"/>
          </p:cNvPicPr>
          <p:nvPr/>
        </p:nvPicPr>
        <p:blipFill>
          <a:blip r:embed="rId2"/>
          <a:stretch>
            <a:fillRect/>
          </a:stretch>
        </p:blipFill>
        <p:spPr>
          <a:xfrm>
            <a:off x="-819807" y="-2057401"/>
            <a:ext cx="10783614" cy="7208784"/>
          </a:xfrm>
          <a:prstGeom prst="rect">
            <a:avLst/>
          </a:prstGeom>
        </p:spPr>
      </p:pic>
      <p:sp>
        <p:nvSpPr>
          <p:cNvPr id="17" name="Right Triangle 16">
            <a:extLst>
              <a:ext uri="{FF2B5EF4-FFF2-40B4-BE49-F238E27FC236}">
                <a16:creationId xmlns:a16="http://schemas.microsoft.com/office/drawing/2014/main" id="{07EC9C55-25FB-5B43-2EBF-8D840288898D}"/>
              </a:ext>
            </a:extLst>
          </p:cNvPr>
          <p:cNvSpPr/>
          <p:nvPr/>
        </p:nvSpPr>
        <p:spPr>
          <a:xfrm rot="16200000">
            <a:off x="1271323" y="-3175169"/>
            <a:ext cx="6451149" cy="1194682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1C5739"/>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1C5739"/>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1" name="Group 11"/>
          <p:cNvGrpSpPr/>
          <p:nvPr/>
        </p:nvGrpSpPr>
        <p:grpSpPr>
          <a:xfrm>
            <a:off x="5620941" y="5236357"/>
            <a:ext cx="12173874" cy="4325523"/>
            <a:chOff x="0" y="0"/>
            <a:chExt cx="4073040" cy="1447200"/>
          </a:xfrm>
        </p:grpSpPr>
        <p:sp>
          <p:nvSpPr>
            <p:cNvPr id="12" name="Freeform 12"/>
            <p:cNvSpPr/>
            <p:nvPr/>
          </p:nvSpPr>
          <p:spPr>
            <a:xfrm>
              <a:off x="0" y="0"/>
              <a:ext cx="4073017" cy="1447165"/>
            </a:xfrm>
            <a:custGeom>
              <a:avLst/>
              <a:gdLst/>
              <a:ahLst/>
              <a:cxnLst/>
              <a:rect l="l" t="t" r="r" b="b"/>
              <a:pathLst>
                <a:path w="4073017" h="1447165">
                  <a:moveTo>
                    <a:pt x="3349244" y="0"/>
                  </a:moveTo>
                  <a:cubicBezTo>
                    <a:pt x="0" y="0"/>
                    <a:pt x="0" y="0"/>
                    <a:pt x="0" y="0"/>
                  </a:cubicBezTo>
                  <a:cubicBezTo>
                    <a:pt x="0" y="1447165"/>
                    <a:pt x="0" y="1447165"/>
                    <a:pt x="0" y="1447165"/>
                  </a:cubicBezTo>
                  <a:cubicBezTo>
                    <a:pt x="3349244" y="1447165"/>
                    <a:pt x="3349244" y="1447165"/>
                    <a:pt x="3349244" y="1447165"/>
                  </a:cubicBezTo>
                  <a:cubicBezTo>
                    <a:pt x="3747897" y="1447165"/>
                    <a:pt x="4073017" y="1122172"/>
                    <a:pt x="4073017" y="723519"/>
                  </a:cubicBezTo>
                  <a:cubicBezTo>
                    <a:pt x="4073017" y="324866"/>
                    <a:pt x="3747897" y="0"/>
                    <a:pt x="3349244" y="0"/>
                  </a:cubicBezTo>
                  <a:close/>
                </a:path>
              </a:pathLst>
            </a:custGeom>
            <a:solidFill>
              <a:srgbClr val="F2F2F2"/>
            </a:solidFill>
          </p:spPr>
        </p:sp>
      </p:grpSp>
      <p:grpSp>
        <p:nvGrpSpPr>
          <p:cNvPr id="13" name="Group 13"/>
          <p:cNvGrpSpPr/>
          <p:nvPr/>
        </p:nvGrpSpPr>
        <p:grpSpPr>
          <a:xfrm>
            <a:off x="2223660" y="4146016"/>
            <a:ext cx="4530253" cy="4527081"/>
            <a:chOff x="0" y="0"/>
            <a:chExt cx="2056320" cy="2054880"/>
          </a:xfrm>
        </p:grpSpPr>
        <p:sp>
          <p:nvSpPr>
            <p:cNvPr id="14" name="Freeform 14"/>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sp>
      </p:grpSp>
      <p:sp>
        <p:nvSpPr>
          <p:cNvPr id="35" name="TextBox 35"/>
          <p:cNvSpPr txBox="1"/>
          <p:nvPr/>
        </p:nvSpPr>
        <p:spPr>
          <a:xfrm>
            <a:off x="6509646" y="2920295"/>
            <a:ext cx="6974345" cy="2167325"/>
          </a:xfrm>
          <a:prstGeom prst="rect">
            <a:avLst/>
          </a:prstGeom>
        </p:spPr>
        <p:txBody>
          <a:bodyPr wrap="square" lIns="0" tIns="0" rIns="0" bIns="0" rtlCol="0" anchor="t">
            <a:spAutoFit/>
          </a:bodyPr>
          <a:lstStyle/>
          <a:p>
            <a:pPr>
              <a:lnSpc>
                <a:spcPts val="5628"/>
              </a:lnSpc>
            </a:pPr>
            <a:r>
              <a:rPr lang="en-US" sz="5684" b="1" spc="198" dirty="0">
                <a:solidFill>
                  <a:srgbClr val="040506"/>
                </a:solidFill>
                <a:latin typeface="+mj-lt"/>
              </a:rPr>
              <a:t>The SMVF Subcommittee Recommends </a:t>
            </a:r>
          </a:p>
        </p:txBody>
      </p:sp>
      <p:sp>
        <p:nvSpPr>
          <p:cNvPr id="40" name="TextBox 40"/>
          <p:cNvSpPr txBox="1"/>
          <p:nvPr/>
        </p:nvSpPr>
        <p:spPr>
          <a:xfrm>
            <a:off x="7057698" y="6014071"/>
            <a:ext cx="9473590" cy="2769989"/>
          </a:xfrm>
          <a:prstGeom prst="rect">
            <a:avLst/>
          </a:prstGeom>
        </p:spPr>
        <p:txBody>
          <a:bodyPr wrap="square" lIns="0" tIns="0" rIns="0" bIns="0" rtlCol="0" anchor="ctr">
            <a:spAutoFit/>
          </a:bodyPr>
          <a:lstStyle/>
          <a:p>
            <a:pPr algn="ctr"/>
            <a:r>
              <a:rPr lang="en-US" sz="3600" dirty="0"/>
              <a:t>KDADS dedicate funding for a statewide Lethal Means Safety Campaign.  The subcommittee recommends prioritizing the SMVF community, especially veterans aged 65 and above based on Kansas specific suicide data.</a:t>
            </a:r>
          </a:p>
        </p:txBody>
      </p:sp>
    </p:spTree>
    <p:extLst>
      <p:ext uri="{BB962C8B-B14F-4D97-AF65-F5344CB8AC3E}">
        <p14:creationId xmlns:p14="http://schemas.microsoft.com/office/powerpoint/2010/main" val="218600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43050" y="-558218"/>
            <a:ext cx="3086100" cy="11299900"/>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0" name="Group 10"/>
          <p:cNvGrpSpPr/>
          <p:nvPr/>
        </p:nvGrpSpPr>
        <p:grpSpPr>
          <a:xfrm>
            <a:off x="1227773" y="4163622"/>
            <a:ext cx="110236" cy="2818996"/>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18" name="Freeform 18"/>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9" name="Picture 18">
            <a:extLst>
              <a:ext uri="{FF2B5EF4-FFF2-40B4-BE49-F238E27FC236}">
                <a16:creationId xmlns:a16="http://schemas.microsoft.com/office/drawing/2014/main" id="{4666F845-2890-0940-A055-7CC4D5040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2862" y="948667"/>
            <a:ext cx="12360074" cy="7445828"/>
          </a:xfrm>
          <a:prstGeom prst="rect">
            <a:avLst/>
          </a:prstGeom>
        </p:spPr>
      </p:pic>
      <p:sp>
        <p:nvSpPr>
          <p:cNvPr id="20" name="TextBox 40">
            <a:extLst>
              <a:ext uri="{FF2B5EF4-FFF2-40B4-BE49-F238E27FC236}">
                <a16:creationId xmlns:a16="http://schemas.microsoft.com/office/drawing/2014/main" id="{70A900A4-ED5C-D54B-B172-12345C21BD69}"/>
              </a:ext>
            </a:extLst>
          </p:cNvPr>
          <p:cNvSpPr txBox="1"/>
          <p:nvPr/>
        </p:nvSpPr>
        <p:spPr>
          <a:xfrm rot="10800000" flipV="1">
            <a:off x="4075526" y="9765756"/>
            <a:ext cx="10854745" cy="369332"/>
          </a:xfrm>
          <a:prstGeom prst="rect">
            <a:avLst/>
          </a:prstGeom>
        </p:spPr>
        <p:txBody>
          <a:bodyPr wrap="square" lIns="0" tIns="0" rIns="0" bIns="0" rtlCol="0" anchor="ctr">
            <a:spAutoFit/>
          </a:bodyPr>
          <a:lstStyle/>
          <a:p>
            <a:pPr algn="ctr"/>
            <a:r>
              <a:rPr lang="en-US" sz="2400" dirty="0"/>
              <a:t>KsVDRS – Veteran Suicides 2019-2020</a:t>
            </a:r>
          </a:p>
        </p:txBody>
      </p:sp>
    </p:spTree>
    <p:extLst>
      <p:ext uri="{BB962C8B-B14F-4D97-AF65-F5344CB8AC3E}">
        <p14:creationId xmlns:p14="http://schemas.microsoft.com/office/powerpoint/2010/main" val="105600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43050" y="-558218"/>
            <a:ext cx="3086100" cy="11299900"/>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0" name="Group 10"/>
          <p:cNvGrpSpPr/>
          <p:nvPr/>
        </p:nvGrpSpPr>
        <p:grpSpPr>
          <a:xfrm>
            <a:off x="1227773" y="4163622"/>
            <a:ext cx="110236" cy="2818996"/>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18" name="Freeform 18"/>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3" name="Picture 12">
            <a:extLst>
              <a:ext uri="{FF2B5EF4-FFF2-40B4-BE49-F238E27FC236}">
                <a16:creationId xmlns:a16="http://schemas.microsoft.com/office/drawing/2014/main" id="{303966E5-A230-AB48-9D58-A330EA6F8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871" y="0"/>
            <a:ext cx="12825817" cy="10287000"/>
          </a:xfrm>
          <a:prstGeom prst="rect">
            <a:avLst/>
          </a:prstGeom>
        </p:spPr>
      </p:pic>
      <p:sp>
        <p:nvSpPr>
          <p:cNvPr id="14" name="TextBox 40">
            <a:extLst>
              <a:ext uri="{FF2B5EF4-FFF2-40B4-BE49-F238E27FC236}">
                <a16:creationId xmlns:a16="http://schemas.microsoft.com/office/drawing/2014/main" id="{8C0E2B6B-E20E-5343-BA0D-D6A15E5E7E4B}"/>
              </a:ext>
            </a:extLst>
          </p:cNvPr>
          <p:cNvSpPr txBox="1"/>
          <p:nvPr/>
        </p:nvSpPr>
        <p:spPr>
          <a:xfrm rot="10800000" flipV="1">
            <a:off x="7433255" y="9866547"/>
            <a:ext cx="10854745" cy="369332"/>
          </a:xfrm>
          <a:prstGeom prst="rect">
            <a:avLst/>
          </a:prstGeom>
        </p:spPr>
        <p:txBody>
          <a:bodyPr wrap="square" lIns="0" tIns="0" rIns="0" bIns="0" rtlCol="0" anchor="ctr">
            <a:spAutoFit/>
          </a:bodyPr>
          <a:lstStyle/>
          <a:p>
            <a:pPr algn="ctr"/>
            <a:r>
              <a:rPr lang="en-US" sz="2400" dirty="0"/>
              <a:t>KsVDRS – Veteran Suicides 2019-2020</a:t>
            </a:r>
          </a:p>
        </p:txBody>
      </p:sp>
    </p:spTree>
    <p:extLst>
      <p:ext uri="{BB962C8B-B14F-4D97-AF65-F5344CB8AC3E}">
        <p14:creationId xmlns:p14="http://schemas.microsoft.com/office/powerpoint/2010/main" val="169225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oldier in camouflage uniform waving">
            <a:extLst>
              <a:ext uri="{FF2B5EF4-FFF2-40B4-BE49-F238E27FC236}">
                <a16:creationId xmlns:a16="http://schemas.microsoft.com/office/drawing/2014/main" id="{ED8593F8-5628-D671-BA0A-A362D19BF00D}"/>
              </a:ext>
            </a:extLst>
          </p:cNvPr>
          <p:cNvPicPr>
            <a:picLocks noChangeAspect="1"/>
          </p:cNvPicPr>
          <p:nvPr/>
        </p:nvPicPr>
        <p:blipFill>
          <a:blip r:embed="rId2"/>
          <a:stretch>
            <a:fillRect/>
          </a:stretch>
        </p:blipFill>
        <p:spPr>
          <a:xfrm>
            <a:off x="-819807" y="-2057401"/>
            <a:ext cx="10783614" cy="7208784"/>
          </a:xfrm>
          <a:prstGeom prst="rect">
            <a:avLst/>
          </a:prstGeom>
        </p:spPr>
      </p:pic>
      <p:sp>
        <p:nvSpPr>
          <p:cNvPr id="17" name="Right Triangle 16">
            <a:extLst>
              <a:ext uri="{FF2B5EF4-FFF2-40B4-BE49-F238E27FC236}">
                <a16:creationId xmlns:a16="http://schemas.microsoft.com/office/drawing/2014/main" id="{A0045913-5A97-EE78-2FBC-FE82107B69F0}"/>
              </a:ext>
            </a:extLst>
          </p:cNvPr>
          <p:cNvSpPr/>
          <p:nvPr/>
        </p:nvSpPr>
        <p:spPr>
          <a:xfrm rot="16200000">
            <a:off x="1271323" y="-3175169"/>
            <a:ext cx="6451149" cy="1194682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1C5739"/>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1C5739"/>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1" name="Group 11"/>
          <p:cNvGrpSpPr/>
          <p:nvPr/>
        </p:nvGrpSpPr>
        <p:grpSpPr>
          <a:xfrm>
            <a:off x="5620941" y="5236357"/>
            <a:ext cx="12173874" cy="4325523"/>
            <a:chOff x="0" y="0"/>
            <a:chExt cx="4073040" cy="1447200"/>
          </a:xfrm>
        </p:grpSpPr>
        <p:sp>
          <p:nvSpPr>
            <p:cNvPr id="12" name="Freeform 12"/>
            <p:cNvSpPr/>
            <p:nvPr/>
          </p:nvSpPr>
          <p:spPr>
            <a:xfrm>
              <a:off x="0" y="0"/>
              <a:ext cx="4073017" cy="1447165"/>
            </a:xfrm>
            <a:custGeom>
              <a:avLst/>
              <a:gdLst/>
              <a:ahLst/>
              <a:cxnLst/>
              <a:rect l="l" t="t" r="r" b="b"/>
              <a:pathLst>
                <a:path w="4073017" h="1447165">
                  <a:moveTo>
                    <a:pt x="3349244" y="0"/>
                  </a:moveTo>
                  <a:cubicBezTo>
                    <a:pt x="0" y="0"/>
                    <a:pt x="0" y="0"/>
                    <a:pt x="0" y="0"/>
                  </a:cubicBezTo>
                  <a:cubicBezTo>
                    <a:pt x="0" y="1447165"/>
                    <a:pt x="0" y="1447165"/>
                    <a:pt x="0" y="1447165"/>
                  </a:cubicBezTo>
                  <a:cubicBezTo>
                    <a:pt x="3349244" y="1447165"/>
                    <a:pt x="3349244" y="1447165"/>
                    <a:pt x="3349244" y="1447165"/>
                  </a:cubicBezTo>
                  <a:cubicBezTo>
                    <a:pt x="3747897" y="1447165"/>
                    <a:pt x="4073017" y="1122172"/>
                    <a:pt x="4073017" y="723519"/>
                  </a:cubicBezTo>
                  <a:cubicBezTo>
                    <a:pt x="4073017" y="324866"/>
                    <a:pt x="3747897" y="0"/>
                    <a:pt x="3349244" y="0"/>
                  </a:cubicBezTo>
                  <a:close/>
                </a:path>
              </a:pathLst>
            </a:custGeom>
            <a:solidFill>
              <a:srgbClr val="F2F2F2"/>
            </a:solidFill>
          </p:spPr>
        </p:sp>
      </p:grpSp>
      <p:grpSp>
        <p:nvGrpSpPr>
          <p:cNvPr id="13" name="Group 13"/>
          <p:cNvGrpSpPr/>
          <p:nvPr/>
        </p:nvGrpSpPr>
        <p:grpSpPr>
          <a:xfrm>
            <a:off x="2223660" y="4146016"/>
            <a:ext cx="4530253" cy="4527081"/>
            <a:chOff x="0" y="0"/>
            <a:chExt cx="2056320" cy="2054880"/>
          </a:xfrm>
        </p:grpSpPr>
        <p:sp>
          <p:nvSpPr>
            <p:cNvPr id="14" name="Freeform 14"/>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sp>
      </p:grpSp>
      <p:sp>
        <p:nvSpPr>
          <p:cNvPr id="35" name="TextBox 35"/>
          <p:cNvSpPr txBox="1"/>
          <p:nvPr/>
        </p:nvSpPr>
        <p:spPr>
          <a:xfrm>
            <a:off x="6509646" y="2920295"/>
            <a:ext cx="6974345" cy="2167325"/>
          </a:xfrm>
          <a:prstGeom prst="rect">
            <a:avLst/>
          </a:prstGeom>
        </p:spPr>
        <p:txBody>
          <a:bodyPr wrap="square" lIns="0" tIns="0" rIns="0" bIns="0" rtlCol="0" anchor="t">
            <a:spAutoFit/>
          </a:bodyPr>
          <a:lstStyle/>
          <a:p>
            <a:pPr>
              <a:lnSpc>
                <a:spcPts val="5628"/>
              </a:lnSpc>
            </a:pPr>
            <a:r>
              <a:rPr lang="en-US" sz="5684" b="1" spc="198" dirty="0">
                <a:solidFill>
                  <a:srgbClr val="040506"/>
                </a:solidFill>
                <a:latin typeface="+mj-lt"/>
              </a:rPr>
              <a:t>The SMVF Subcommittee Recommends </a:t>
            </a:r>
          </a:p>
        </p:txBody>
      </p:sp>
      <p:sp>
        <p:nvSpPr>
          <p:cNvPr id="40" name="TextBox 40"/>
          <p:cNvSpPr txBox="1"/>
          <p:nvPr/>
        </p:nvSpPr>
        <p:spPr>
          <a:xfrm>
            <a:off x="7066683" y="6291071"/>
            <a:ext cx="9473590" cy="2215991"/>
          </a:xfrm>
          <a:prstGeom prst="rect">
            <a:avLst/>
          </a:prstGeom>
        </p:spPr>
        <p:txBody>
          <a:bodyPr wrap="square" lIns="0" tIns="0" rIns="0" bIns="0" rtlCol="0" anchor="ctr">
            <a:spAutoFit/>
          </a:bodyPr>
          <a:lstStyle/>
          <a:p>
            <a:pPr algn="ctr"/>
            <a:r>
              <a:rPr lang="en-US" sz="3600" dirty="0"/>
              <a:t>KDADS dedicate funding for Mental Health First Aid or other identified suicide prevention training in partnership with local VSOs to provide training for the SMVF community. </a:t>
            </a:r>
          </a:p>
        </p:txBody>
      </p:sp>
    </p:spTree>
    <p:extLst>
      <p:ext uri="{BB962C8B-B14F-4D97-AF65-F5344CB8AC3E}">
        <p14:creationId xmlns:p14="http://schemas.microsoft.com/office/powerpoint/2010/main" val="552293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43050" y="-558218"/>
            <a:ext cx="3086100" cy="11299900"/>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0" name="Group 10"/>
          <p:cNvGrpSpPr/>
          <p:nvPr/>
        </p:nvGrpSpPr>
        <p:grpSpPr>
          <a:xfrm>
            <a:off x="1227773" y="4163622"/>
            <a:ext cx="110236" cy="2818996"/>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18" name="Freeform 18"/>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40">
            <a:extLst>
              <a:ext uri="{FF2B5EF4-FFF2-40B4-BE49-F238E27FC236}">
                <a16:creationId xmlns:a16="http://schemas.microsoft.com/office/drawing/2014/main" id="{5010C0BC-94DA-BB40-B6E7-BDA7F2FDA6B3}"/>
              </a:ext>
            </a:extLst>
          </p:cNvPr>
          <p:cNvSpPr txBox="1"/>
          <p:nvPr/>
        </p:nvSpPr>
        <p:spPr>
          <a:xfrm>
            <a:off x="1910443" y="1876161"/>
            <a:ext cx="15414171" cy="6647974"/>
          </a:xfrm>
          <a:prstGeom prst="rect">
            <a:avLst/>
          </a:prstGeom>
        </p:spPr>
        <p:txBody>
          <a:bodyPr wrap="square" lIns="0" tIns="0" rIns="0" bIns="0" rtlCol="0" anchor="ctr">
            <a:spAutoFit/>
          </a:bodyPr>
          <a:lstStyle/>
          <a:p>
            <a:pPr marL="571500" indent="-571500">
              <a:buFont typeface="Arial" panose="020B0604020202020204" pitchFamily="34" charset="0"/>
              <a:buChar char="•"/>
            </a:pPr>
            <a:r>
              <a:rPr lang="en-US" sz="3600" dirty="0"/>
              <a:t>Of active duty family respondents, 1 in 5 reported having an adult friend or family member express suicidal thoughts, make an attempt, or die by suicide</a:t>
            </a:r>
          </a:p>
          <a:p>
            <a:r>
              <a:rPr lang="en-US" sz="3600" dirty="0"/>
              <a:t> </a:t>
            </a:r>
          </a:p>
          <a:p>
            <a:pPr marL="571500" indent="-571500">
              <a:buFont typeface="Arial" panose="020B0604020202020204" pitchFamily="34" charset="0"/>
              <a:buChar char="•"/>
            </a:pPr>
            <a:r>
              <a:rPr lang="en-US" sz="3600" dirty="0"/>
              <a:t>Just 25% of active duty family respondents reported feeling very confident in supporting a close friend or loved one experiencing a mental health crisis, suicidal thoughts or attempts </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When asked what would best help support a close friend or loved one experiencing a stressful life experience the top three choices were: </a:t>
            </a:r>
          </a:p>
          <a:p>
            <a:pPr marL="1485900" lvl="2" indent="-571500">
              <a:buFont typeface="Arial" panose="020B0604020202020204" pitchFamily="34" charset="0"/>
              <a:buChar char="•"/>
            </a:pPr>
            <a:r>
              <a:rPr lang="en-US" sz="3600" dirty="0"/>
              <a:t>Knowledge of how to have a conversation about the issue (60%)</a:t>
            </a:r>
          </a:p>
          <a:p>
            <a:pPr marL="1485900" lvl="2" indent="-571500">
              <a:buFont typeface="Arial" panose="020B0604020202020204" pitchFamily="34" charset="0"/>
              <a:buChar char="•"/>
            </a:pPr>
            <a:r>
              <a:rPr lang="en-US" sz="3600" dirty="0"/>
              <a:t>Rapid access to mental health care for a loved one (53%) </a:t>
            </a:r>
          </a:p>
          <a:p>
            <a:pPr marL="1485900" lvl="2" indent="-571500">
              <a:buFont typeface="Arial" panose="020B0604020202020204" pitchFamily="34" charset="0"/>
              <a:buChar char="•"/>
            </a:pPr>
            <a:r>
              <a:rPr lang="en-US" sz="3600" dirty="0"/>
              <a:t>Knowledge of when to intervene (51%)</a:t>
            </a:r>
          </a:p>
        </p:txBody>
      </p:sp>
      <p:sp>
        <p:nvSpPr>
          <p:cNvPr id="16" name="TextBox 35">
            <a:extLst>
              <a:ext uri="{FF2B5EF4-FFF2-40B4-BE49-F238E27FC236}">
                <a16:creationId xmlns:a16="http://schemas.microsoft.com/office/drawing/2014/main" id="{4AEEC51F-E943-A844-B64D-7EBB605CD900}"/>
              </a:ext>
            </a:extLst>
          </p:cNvPr>
          <p:cNvSpPr txBox="1"/>
          <p:nvPr/>
        </p:nvSpPr>
        <p:spPr>
          <a:xfrm>
            <a:off x="2263521" y="666245"/>
            <a:ext cx="13526208" cy="731034"/>
          </a:xfrm>
          <a:prstGeom prst="rect">
            <a:avLst/>
          </a:prstGeom>
        </p:spPr>
        <p:txBody>
          <a:bodyPr wrap="square" lIns="0" tIns="0" rIns="0" bIns="0" rtlCol="0" anchor="t">
            <a:spAutoFit/>
          </a:bodyPr>
          <a:lstStyle/>
          <a:p>
            <a:pPr>
              <a:lnSpc>
                <a:spcPts val="5628"/>
              </a:lnSpc>
            </a:pPr>
            <a:r>
              <a:rPr lang="en-US" sz="5684" b="1" spc="198" dirty="0">
                <a:solidFill>
                  <a:srgbClr val="040506"/>
                </a:solidFill>
                <a:latin typeface="+mj-lt"/>
              </a:rPr>
              <a:t>Military Family Lifestyle Survey - 2022</a:t>
            </a:r>
          </a:p>
        </p:txBody>
      </p:sp>
    </p:spTree>
    <p:extLst>
      <p:ext uri="{BB962C8B-B14F-4D97-AF65-F5344CB8AC3E}">
        <p14:creationId xmlns:p14="http://schemas.microsoft.com/office/powerpoint/2010/main" val="136989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grass and a blue sky&#10;&#10;Description automatically generated">
            <a:extLst>
              <a:ext uri="{FF2B5EF4-FFF2-40B4-BE49-F238E27FC236}">
                <a16:creationId xmlns:a16="http://schemas.microsoft.com/office/drawing/2014/main" id="{13F57543-3A7A-9C8E-8C66-4137EB8308F3}"/>
              </a:ext>
            </a:extLst>
          </p:cNvPr>
          <p:cNvPicPr>
            <a:picLocks noChangeAspect="1"/>
          </p:cNvPicPr>
          <p:nvPr/>
        </p:nvPicPr>
        <p:blipFill>
          <a:blip r:embed="rId2"/>
          <a:stretch>
            <a:fillRect/>
          </a:stretch>
        </p:blipFill>
        <p:spPr>
          <a:xfrm>
            <a:off x="-379561" y="2157"/>
            <a:ext cx="19025556" cy="12676515"/>
          </a:xfrm>
          <a:prstGeom prst="rect">
            <a:avLst/>
          </a:prstGeom>
        </p:spPr>
      </p:pic>
      <p:sp>
        <p:nvSpPr>
          <p:cNvPr id="3" name="TextBox 3"/>
          <p:cNvSpPr txBox="1"/>
          <p:nvPr/>
        </p:nvSpPr>
        <p:spPr>
          <a:xfrm>
            <a:off x="3602204" y="3541505"/>
            <a:ext cx="11083591" cy="1785938"/>
          </a:xfrm>
          <a:prstGeom prst="rect">
            <a:avLst/>
          </a:prstGeom>
        </p:spPr>
        <p:txBody>
          <a:bodyPr lIns="0" tIns="0" rIns="0" bIns="0" rtlCol="0" anchor="t">
            <a:spAutoFit/>
          </a:bodyPr>
          <a:lstStyle/>
          <a:p>
            <a:pPr algn="ctr">
              <a:lnSpc>
                <a:spcPts val="14776"/>
              </a:lnSpc>
            </a:pPr>
            <a:r>
              <a:rPr lang="en-US" sz="10707" b="1" spc="1049" dirty="0">
                <a:solidFill>
                  <a:srgbClr val="FFFFFF"/>
                </a:solidFill>
                <a:latin typeface="+mj-lt"/>
              </a:rPr>
              <a:t>FY2024 Goals</a:t>
            </a:r>
          </a:p>
        </p:txBody>
      </p:sp>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91400" y="424972"/>
            <a:ext cx="9541050" cy="9334500"/>
            <a:chOff x="0" y="0"/>
            <a:chExt cx="6832800" cy="6835680"/>
          </a:xfrm>
        </p:grpSpPr>
        <p:sp>
          <p:nvSpPr>
            <p:cNvPr id="3" name="Freeform 3"/>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id="36" name="Group 36"/>
          <p:cNvGrpSpPr/>
          <p:nvPr/>
        </p:nvGrpSpPr>
        <p:grpSpPr>
          <a:xfrm>
            <a:off x="8387321" y="1391406"/>
            <a:ext cx="7483018" cy="731793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miter/>
            </a:ln>
          </p:spPr>
        </p:sp>
        <p:sp>
          <p:nvSpPr>
            <p:cNvPr id="38" name="TextBox 3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dirty="0"/>
            </a:p>
          </p:txBody>
        </p:sp>
      </p:grpSp>
      <p:sp>
        <p:nvSpPr>
          <p:cNvPr id="39" name="TextBox 39"/>
          <p:cNvSpPr txBox="1"/>
          <p:nvPr/>
        </p:nvSpPr>
        <p:spPr>
          <a:xfrm>
            <a:off x="1461660" y="1428580"/>
            <a:ext cx="5150121" cy="964623"/>
          </a:xfrm>
          <a:prstGeom prst="rect">
            <a:avLst/>
          </a:prstGeom>
        </p:spPr>
        <p:txBody>
          <a:bodyPr lIns="0" tIns="0" rIns="0" bIns="0" rtlCol="0" anchor="t">
            <a:spAutoFit/>
          </a:bodyPr>
          <a:lstStyle/>
          <a:p>
            <a:pPr marL="0" lvl="0" indent="0" algn="l">
              <a:lnSpc>
                <a:spcPts val="7956"/>
              </a:lnSpc>
              <a:spcBef>
                <a:spcPct val="0"/>
              </a:spcBef>
            </a:pPr>
            <a:r>
              <a:rPr lang="en-US" sz="5765" b="1" spc="565" dirty="0">
                <a:solidFill>
                  <a:srgbClr val="231F20"/>
                </a:solidFill>
                <a:latin typeface="+mj-lt"/>
              </a:rPr>
              <a:t>Goal 1 </a:t>
            </a:r>
          </a:p>
        </p:txBody>
      </p:sp>
      <p:sp>
        <p:nvSpPr>
          <p:cNvPr id="41" name="TextBox 41"/>
          <p:cNvSpPr txBox="1"/>
          <p:nvPr/>
        </p:nvSpPr>
        <p:spPr>
          <a:xfrm>
            <a:off x="9423935" y="3248389"/>
            <a:ext cx="5475875" cy="3231654"/>
          </a:xfrm>
          <a:prstGeom prst="rect">
            <a:avLst/>
          </a:prstGeom>
        </p:spPr>
        <p:txBody>
          <a:bodyPr wrap="square" lIns="0" tIns="0" rIns="0" bIns="0" rtlCol="0" anchor="t">
            <a:spAutoFit/>
          </a:bodyPr>
          <a:lstStyle/>
          <a:p>
            <a:pPr algn="ctr"/>
            <a:r>
              <a:rPr lang="en-US" sz="4200" b="1" dirty="0">
                <a:solidFill>
                  <a:srgbClr val="1C5738"/>
                </a:solidFill>
              </a:rPr>
              <a:t>Use Live Connected KS to share suicide prevention messages among the SMVF Community in Kansas </a:t>
            </a:r>
          </a:p>
        </p:txBody>
      </p:sp>
      <p:sp>
        <p:nvSpPr>
          <p:cNvPr id="42" name="TextBox 42"/>
          <p:cNvSpPr txBox="1"/>
          <p:nvPr/>
        </p:nvSpPr>
        <p:spPr>
          <a:xfrm>
            <a:off x="1487680" y="3126895"/>
            <a:ext cx="4482343" cy="1384995"/>
          </a:xfrm>
          <a:prstGeom prst="rect">
            <a:avLst/>
          </a:prstGeom>
        </p:spPr>
        <p:txBody>
          <a:bodyPr lIns="0" tIns="0" rIns="0" bIns="0" rtlCol="0" anchor="t">
            <a:spAutoFit/>
          </a:bodyPr>
          <a:lstStyle/>
          <a:p>
            <a:r>
              <a:rPr lang="en-US" sz="3000" dirty="0"/>
              <a:t>Create a promotion plan to promote the website within Kansas</a:t>
            </a:r>
          </a:p>
        </p:txBody>
      </p:sp>
      <p:sp>
        <p:nvSpPr>
          <p:cNvPr id="43" name="TextBox 43"/>
          <p:cNvSpPr txBox="1"/>
          <p:nvPr/>
        </p:nvSpPr>
        <p:spPr>
          <a:xfrm>
            <a:off x="1482178" y="2687490"/>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1.1</a:t>
            </a:r>
          </a:p>
        </p:txBody>
      </p:sp>
      <p:sp>
        <p:nvSpPr>
          <p:cNvPr id="44" name="TextBox 44"/>
          <p:cNvSpPr txBox="1"/>
          <p:nvPr/>
        </p:nvSpPr>
        <p:spPr>
          <a:xfrm>
            <a:off x="1477966" y="5486792"/>
            <a:ext cx="4482343" cy="1846659"/>
          </a:xfrm>
          <a:prstGeom prst="rect">
            <a:avLst/>
          </a:prstGeom>
        </p:spPr>
        <p:txBody>
          <a:bodyPr lIns="0" tIns="0" rIns="0" bIns="0" rtlCol="0" anchor="t">
            <a:spAutoFit/>
          </a:bodyPr>
          <a:lstStyle/>
          <a:p>
            <a:r>
              <a:rPr lang="en-US" sz="3000" dirty="0"/>
              <a:t>Distribute Governor Kelly’s SMVF Suicide Prevention PSA on the website and social media</a:t>
            </a:r>
          </a:p>
        </p:txBody>
      </p:sp>
      <p:sp>
        <p:nvSpPr>
          <p:cNvPr id="45" name="TextBox 45"/>
          <p:cNvSpPr txBox="1"/>
          <p:nvPr/>
        </p:nvSpPr>
        <p:spPr>
          <a:xfrm>
            <a:off x="1482178" y="5050374"/>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1.2</a:t>
            </a:r>
          </a:p>
        </p:txBody>
      </p:sp>
      <p:sp>
        <p:nvSpPr>
          <p:cNvPr id="46" name="TextBox 46"/>
          <p:cNvSpPr txBox="1"/>
          <p:nvPr/>
        </p:nvSpPr>
        <p:spPr>
          <a:xfrm>
            <a:off x="1461660" y="8399435"/>
            <a:ext cx="4482343" cy="923330"/>
          </a:xfrm>
          <a:prstGeom prst="rect">
            <a:avLst/>
          </a:prstGeom>
        </p:spPr>
        <p:txBody>
          <a:bodyPr lIns="0" tIns="0" rIns="0" bIns="0" rtlCol="0" anchor="t">
            <a:spAutoFit/>
          </a:bodyPr>
          <a:lstStyle/>
          <a:p>
            <a:r>
              <a:rPr lang="en-US" sz="3000" dirty="0"/>
              <a:t>Review and update the plan as needed</a:t>
            </a:r>
          </a:p>
        </p:txBody>
      </p:sp>
      <p:sp>
        <p:nvSpPr>
          <p:cNvPr id="47" name="TextBox 47"/>
          <p:cNvSpPr txBox="1"/>
          <p:nvPr/>
        </p:nvSpPr>
        <p:spPr>
          <a:xfrm>
            <a:off x="1482178" y="7989066"/>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1.3</a:t>
            </a:r>
          </a:p>
        </p:txBody>
      </p:sp>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84090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91400" y="424972"/>
            <a:ext cx="9541050" cy="9334500"/>
            <a:chOff x="0" y="0"/>
            <a:chExt cx="6832800" cy="6835680"/>
          </a:xfrm>
        </p:grpSpPr>
        <p:sp>
          <p:nvSpPr>
            <p:cNvPr id="3" name="Freeform 3"/>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id="36" name="Group 36"/>
          <p:cNvGrpSpPr/>
          <p:nvPr/>
        </p:nvGrpSpPr>
        <p:grpSpPr>
          <a:xfrm>
            <a:off x="8387321" y="1391406"/>
            <a:ext cx="7483018" cy="731793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miter/>
            </a:ln>
          </p:spPr>
        </p:sp>
        <p:sp>
          <p:nvSpPr>
            <p:cNvPr id="38" name="TextBox 3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dirty="0"/>
            </a:p>
          </p:txBody>
        </p:sp>
      </p:grpSp>
      <p:sp>
        <p:nvSpPr>
          <p:cNvPr id="39" name="TextBox 39"/>
          <p:cNvSpPr txBox="1"/>
          <p:nvPr/>
        </p:nvSpPr>
        <p:spPr>
          <a:xfrm>
            <a:off x="1461660" y="1428580"/>
            <a:ext cx="5150121" cy="964623"/>
          </a:xfrm>
          <a:prstGeom prst="rect">
            <a:avLst/>
          </a:prstGeom>
        </p:spPr>
        <p:txBody>
          <a:bodyPr lIns="0" tIns="0" rIns="0" bIns="0" rtlCol="0" anchor="t">
            <a:spAutoFit/>
          </a:bodyPr>
          <a:lstStyle/>
          <a:p>
            <a:pPr marL="0" lvl="0" indent="0" algn="l">
              <a:lnSpc>
                <a:spcPts val="7956"/>
              </a:lnSpc>
              <a:spcBef>
                <a:spcPct val="0"/>
              </a:spcBef>
            </a:pPr>
            <a:r>
              <a:rPr lang="en-US" sz="5765" b="1" spc="565" dirty="0">
                <a:solidFill>
                  <a:srgbClr val="231F20"/>
                </a:solidFill>
                <a:latin typeface="+mj-lt"/>
              </a:rPr>
              <a:t>Goal 2 </a:t>
            </a:r>
          </a:p>
        </p:txBody>
      </p:sp>
      <p:sp>
        <p:nvSpPr>
          <p:cNvPr id="41" name="TextBox 41"/>
          <p:cNvSpPr txBox="1"/>
          <p:nvPr/>
        </p:nvSpPr>
        <p:spPr>
          <a:xfrm>
            <a:off x="9423935" y="3671954"/>
            <a:ext cx="5475875" cy="2585323"/>
          </a:xfrm>
          <a:prstGeom prst="rect">
            <a:avLst/>
          </a:prstGeom>
        </p:spPr>
        <p:txBody>
          <a:bodyPr wrap="square" lIns="0" tIns="0" rIns="0" bIns="0" rtlCol="0" anchor="t">
            <a:spAutoFit/>
          </a:bodyPr>
          <a:lstStyle/>
          <a:p>
            <a:pPr algn="ctr"/>
            <a:r>
              <a:rPr lang="en-US" sz="4200" b="1" dirty="0">
                <a:solidFill>
                  <a:srgbClr val="1C5738"/>
                </a:solidFill>
              </a:rPr>
              <a:t>Determine the best evidence-based program or strategy to promote lethal means safety </a:t>
            </a:r>
          </a:p>
        </p:txBody>
      </p:sp>
      <p:sp>
        <p:nvSpPr>
          <p:cNvPr id="42" name="TextBox 42"/>
          <p:cNvSpPr txBox="1"/>
          <p:nvPr/>
        </p:nvSpPr>
        <p:spPr>
          <a:xfrm>
            <a:off x="1487680" y="3126895"/>
            <a:ext cx="4841712" cy="1846659"/>
          </a:xfrm>
          <a:prstGeom prst="rect">
            <a:avLst/>
          </a:prstGeom>
        </p:spPr>
        <p:txBody>
          <a:bodyPr wrap="square" lIns="0" tIns="0" rIns="0" bIns="0" rtlCol="0" anchor="t">
            <a:spAutoFit/>
          </a:bodyPr>
          <a:lstStyle/>
          <a:p>
            <a:r>
              <a:rPr lang="en-US" sz="3000" dirty="0"/>
              <a:t>Research programs other states have used to promote lethal means safety among the SMVF Community</a:t>
            </a:r>
          </a:p>
        </p:txBody>
      </p:sp>
      <p:sp>
        <p:nvSpPr>
          <p:cNvPr id="43" name="TextBox 43"/>
          <p:cNvSpPr txBox="1"/>
          <p:nvPr/>
        </p:nvSpPr>
        <p:spPr>
          <a:xfrm>
            <a:off x="1482178" y="2687490"/>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2.1</a:t>
            </a:r>
          </a:p>
        </p:txBody>
      </p:sp>
      <p:sp>
        <p:nvSpPr>
          <p:cNvPr id="44" name="TextBox 44"/>
          <p:cNvSpPr txBox="1"/>
          <p:nvPr/>
        </p:nvSpPr>
        <p:spPr>
          <a:xfrm>
            <a:off x="1482178" y="5899973"/>
            <a:ext cx="4482343" cy="923330"/>
          </a:xfrm>
          <a:prstGeom prst="rect">
            <a:avLst/>
          </a:prstGeom>
        </p:spPr>
        <p:txBody>
          <a:bodyPr lIns="0" tIns="0" rIns="0" bIns="0" rtlCol="0" anchor="t">
            <a:spAutoFit/>
          </a:bodyPr>
          <a:lstStyle/>
          <a:p>
            <a:r>
              <a:rPr lang="en-US" sz="3000" dirty="0"/>
              <a:t>Determine what is currently being done in Kansas</a:t>
            </a:r>
          </a:p>
        </p:txBody>
      </p:sp>
      <p:sp>
        <p:nvSpPr>
          <p:cNvPr id="45" name="TextBox 45"/>
          <p:cNvSpPr txBox="1"/>
          <p:nvPr/>
        </p:nvSpPr>
        <p:spPr>
          <a:xfrm>
            <a:off x="1482178" y="5460977"/>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2.2</a:t>
            </a:r>
          </a:p>
        </p:txBody>
      </p:sp>
      <p:sp>
        <p:nvSpPr>
          <p:cNvPr id="46" name="TextBox 46"/>
          <p:cNvSpPr txBox="1"/>
          <p:nvPr/>
        </p:nvSpPr>
        <p:spPr>
          <a:xfrm>
            <a:off x="1461660" y="8137247"/>
            <a:ext cx="4482343" cy="1384995"/>
          </a:xfrm>
          <a:prstGeom prst="rect">
            <a:avLst/>
          </a:prstGeom>
        </p:spPr>
        <p:txBody>
          <a:bodyPr lIns="0" tIns="0" rIns="0" bIns="0" rtlCol="0" anchor="t">
            <a:spAutoFit/>
          </a:bodyPr>
          <a:lstStyle/>
          <a:p>
            <a:r>
              <a:rPr lang="en-US" sz="3000" dirty="0"/>
              <a:t>Provide recommendation to the GBHSPC and KDADS Secretary </a:t>
            </a:r>
          </a:p>
        </p:txBody>
      </p:sp>
      <p:sp>
        <p:nvSpPr>
          <p:cNvPr id="47" name="TextBox 47"/>
          <p:cNvSpPr txBox="1"/>
          <p:nvPr/>
        </p:nvSpPr>
        <p:spPr>
          <a:xfrm>
            <a:off x="1482178" y="7714798"/>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2.3</a:t>
            </a:r>
          </a:p>
        </p:txBody>
      </p:sp>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231559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91400" y="424972"/>
            <a:ext cx="9541050" cy="9334500"/>
            <a:chOff x="0" y="0"/>
            <a:chExt cx="6832800" cy="6835680"/>
          </a:xfrm>
        </p:grpSpPr>
        <p:sp>
          <p:nvSpPr>
            <p:cNvPr id="3" name="Freeform 3"/>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id="36" name="Group 36"/>
          <p:cNvGrpSpPr/>
          <p:nvPr/>
        </p:nvGrpSpPr>
        <p:grpSpPr>
          <a:xfrm>
            <a:off x="8387321" y="1391406"/>
            <a:ext cx="7483018" cy="731793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miter/>
            </a:ln>
          </p:spPr>
        </p:sp>
        <p:sp>
          <p:nvSpPr>
            <p:cNvPr id="38" name="TextBox 3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dirty="0"/>
            </a:p>
          </p:txBody>
        </p:sp>
      </p:grpSp>
      <p:sp>
        <p:nvSpPr>
          <p:cNvPr id="39" name="TextBox 39"/>
          <p:cNvSpPr txBox="1"/>
          <p:nvPr/>
        </p:nvSpPr>
        <p:spPr>
          <a:xfrm>
            <a:off x="1461660" y="1428580"/>
            <a:ext cx="5150121" cy="964623"/>
          </a:xfrm>
          <a:prstGeom prst="rect">
            <a:avLst/>
          </a:prstGeom>
        </p:spPr>
        <p:txBody>
          <a:bodyPr lIns="0" tIns="0" rIns="0" bIns="0" rtlCol="0" anchor="t">
            <a:spAutoFit/>
          </a:bodyPr>
          <a:lstStyle/>
          <a:p>
            <a:pPr marL="0" lvl="0" indent="0" algn="l">
              <a:lnSpc>
                <a:spcPts val="7956"/>
              </a:lnSpc>
              <a:spcBef>
                <a:spcPct val="0"/>
              </a:spcBef>
            </a:pPr>
            <a:r>
              <a:rPr lang="en-US" sz="5765" b="1" spc="565" dirty="0">
                <a:solidFill>
                  <a:srgbClr val="231F20"/>
                </a:solidFill>
                <a:latin typeface="+mj-lt"/>
              </a:rPr>
              <a:t>Goal 3 </a:t>
            </a:r>
          </a:p>
        </p:txBody>
      </p:sp>
      <p:sp>
        <p:nvSpPr>
          <p:cNvPr id="41" name="TextBox 41"/>
          <p:cNvSpPr txBox="1"/>
          <p:nvPr/>
        </p:nvSpPr>
        <p:spPr>
          <a:xfrm>
            <a:off x="9423935" y="3153554"/>
            <a:ext cx="5475875" cy="3877985"/>
          </a:xfrm>
          <a:prstGeom prst="rect">
            <a:avLst/>
          </a:prstGeom>
        </p:spPr>
        <p:txBody>
          <a:bodyPr wrap="square" lIns="0" tIns="0" rIns="0" bIns="0" rtlCol="0" anchor="t">
            <a:spAutoFit/>
          </a:bodyPr>
          <a:lstStyle/>
          <a:p>
            <a:pPr algn="ctr"/>
            <a:r>
              <a:rPr lang="en-US" sz="4200" b="1" dirty="0">
                <a:solidFill>
                  <a:srgbClr val="1C5738"/>
                </a:solidFill>
              </a:rPr>
              <a:t>Advocate for KDADS’ Kansas Certified Peer Specialist Training to include additional SMVF peer support curriculum.</a:t>
            </a:r>
          </a:p>
        </p:txBody>
      </p:sp>
      <p:sp>
        <p:nvSpPr>
          <p:cNvPr id="42" name="TextBox 42"/>
          <p:cNvSpPr txBox="1"/>
          <p:nvPr/>
        </p:nvSpPr>
        <p:spPr>
          <a:xfrm>
            <a:off x="1487680" y="3126895"/>
            <a:ext cx="5837633" cy="923330"/>
          </a:xfrm>
          <a:prstGeom prst="rect">
            <a:avLst/>
          </a:prstGeom>
        </p:spPr>
        <p:txBody>
          <a:bodyPr wrap="square" lIns="0" tIns="0" rIns="0" bIns="0" rtlCol="0" anchor="t">
            <a:spAutoFit/>
          </a:bodyPr>
          <a:lstStyle/>
          <a:p>
            <a:r>
              <a:rPr lang="en-US" sz="3000" dirty="0"/>
              <a:t>Request information on peer support services within the VA system </a:t>
            </a:r>
          </a:p>
        </p:txBody>
      </p:sp>
      <p:sp>
        <p:nvSpPr>
          <p:cNvPr id="43" name="TextBox 43"/>
          <p:cNvSpPr txBox="1"/>
          <p:nvPr/>
        </p:nvSpPr>
        <p:spPr>
          <a:xfrm>
            <a:off x="1482178" y="2687490"/>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3.1</a:t>
            </a:r>
          </a:p>
        </p:txBody>
      </p:sp>
      <p:sp>
        <p:nvSpPr>
          <p:cNvPr id="44" name="TextBox 44"/>
          <p:cNvSpPr txBox="1"/>
          <p:nvPr/>
        </p:nvSpPr>
        <p:spPr>
          <a:xfrm>
            <a:off x="1461659" y="4901850"/>
            <a:ext cx="5863654" cy="1846659"/>
          </a:xfrm>
          <a:prstGeom prst="rect">
            <a:avLst/>
          </a:prstGeom>
        </p:spPr>
        <p:txBody>
          <a:bodyPr wrap="square" lIns="0" tIns="0" rIns="0" bIns="0" rtlCol="0" anchor="t">
            <a:spAutoFit/>
          </a:bodyPr>
          <a:lstStyle/>
          <a:p>
            <a:r>
              <a:rPr lang="en-US" sz="3000" dirty="0"/>
              <a:t>Identify and prioritize subjects that are available to and scalable for the Kansas Certified Peer Specialist Training </a:t>
            </a:r>
          </a:p>
        </p:txBody>
      </p:sp>
      <p:sp>
        <p:nvSpPr>
          <p:cNvPr id="45" name="TextBox 45"/>
          <p:cNvSpPr txBox="1"/>
          <p:nvPr/>
        </p:nvSpPr>
        <p:spPr>
          <a:xfrm>
            <a:off x="1482178" y="4491481"/>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3.2</a:t>
            </a:r>
          </a:p>
        </p:txBody>
      </p:sp>
      <p:sp>
        <p:nvSpPr>
          <p:cNvPr id="46" name="TextBox 46"/>
          <p:cNvSpPr txBox="1"/>
          <p:nvPr/>
        </p:nvSpPr>
        <p:spPr>
          <a:xfrm>
            <a:off x="1461659" y="7569247"/>
            <a:ext cx="6615540" cy="2308324"/>
          </a:xfrm>
          <a:prstGeom prst="rect">
            <a:avLst/>
          </a:prstGeom>
        </p:spPr>
        <p:txBody>
          <a:bodyPr wrap="square" lIns="0" tIns="0" rIns="0" bIns="0" rtlCol="0" anchor="t">
            <a:spAutoFit/>
          </a:bodyPr>
          <a:lstStyle/>
          <a:p>
            <a:r>
              <a:rPr lang="en-US" sz="3000" dirty="0"/>
              <a:t>Establish contact with the KS Certified Peer Specialist Training Team and the Peer Support Subcommittee to share priorities, generate feedback, and determine next steps </a:t>
            </a:r>
          </a:p>
        </p:txBody>
      </p:sp>
      <p:sp>
        <p:nvSpPr>
          <p:cNvPr id="47" name="TextBox 47"/>
          <p:cNvSpPr txBox="1"/>
          <p:nvPr/>
        </p:nvSpPr>
        <p:spPr>
          <a:xfrm>
            <a:off x="1461659" y="7158878"/>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3.3</a:t>
            </a:r>
          </a:p>
        </p:txBody>
      </p:sp>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314814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91400" y="424972"/>
            <a:ext cx="9541050" cy="9334500"/>
            <a:chOff x="0" y="0"/>
            <a:chExt cx="6832800" cy="6835680"/>
          </a:xfrm>
        </p:grpSpPr>
        <p:sp>
          <p:nvSpPr>
            <p:cNvPr id="3" name="Freeform 3"/>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id="36" name="Group 36"/>
          <p:cNvGrpSpPr/>
          <p:nvPr/>
        </p:nvGrpSpPr>
        <p:grpSpPr>
          <a:xfrm>
            <a:off x="8387321" y="1391406"/>
            <a:ext cx="7483018" cy="731793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miter/>
            </a:ln>
          </p:spPr>
        </p:sp>
        <p:sp>
          <p:nvSpPr>
            <p:cNvPr id="38" name="TextBox 3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dirty="0"/>
            </a:p>
          </p:txBody>
        </p:sp>
      </p:grpSp>
      <p:sp>
        <p:nvSpPr>
          <p:cNvPr id="39" name="TextBox 39"/>
          <p:cNvSpPr txBox="1"/>
          <p:nvPr/>
        </p:nvSpPr>
        <p:spPr>
          <a:xfrm>
            <a:off x="1461660" y="1428580"/>
            <a:ext cx="5150121" cy="964623"/>
          </a:xfrm>
          <a:prstGeom prst="rect">
            <a:avLst/>
          </a:prstGeom>
        </p:spPr>
        <p:txBody>
          <a:bodyPr lIns="0" tIns="0" rIns="0" bIns="0" rtlCol="0" anchor="t">
            <a:spAutoFit/>
          </a:bodyPr>
          <a:lstStyle/>
          <a:p>
            <a:pPr marL="0" lvl="0" indent="0" algn="l">
              <a:lnSpc>
                <a:spcPts val="7956"/>
              </a:lnSpc>
              <a:spcBef>
                <a:spcPct val="0"/>
              </a:spcBef>
            </a:pPr>
            <a:r>
              <a:rPr lang="en-US" sz="5765" b="1" spc="565" dirty="0">
                <a:solidFill>
                  <a:srgbClr val="231F20"/>
                </a:solidFill>
                <a:latin typeface="+mj-lt"/>
              </a:rPr>
              <a:t>Goal 4 </a:t>
            </a:r>
          </a:p>
        </p:txBody>
      </p:sp>
      <p:sp>
        <p:nvSpPr>
          <p:cNvPr id="41" name="TextBox 41"/>
          <p:cNvSpPr txBox="1"/>
          <p:nvPr/>
        </p:nvSpPr>
        <p:spPr>
          <a:xfrm>
            <a:off x="9423935" y="4086792"/>
            <a:ext cx="5475875" cy="1938992"/>
          </a:xfrm>
          <a:prstGeom prst="rect">
            <a:avLst/>
          </a:prstGeom>
        </p:spPr>
        <p:txBody>
          <a:bodyPr wrap="square" lIns="0" tIns="0" rIns="0" bIns="0" rtlCol="0" anchor="t">
            <a:spAutoFit/>
          </a:bodyPr>
          <a:lstStyle/>
          <a:p>
            <a:pPr algn="ctr"/>
            <a:r>
              <a:rPr lang="en-US" sz="4200" b="1" dirty="0">
                <a:solidFill>
                  <a:srgbClr val="1C5738"/>
                </a:solidFill>
              </a:rPr>
              <a:t>Strengthen partnerships with SMVF organizations in Kansas </a:t>
            </a:r>
          </a:p>
        </p:txBody>
      </p:sp>
      <p:sp>
        <p:nvSpPr>
          <p:cNvPr id="42" name="TextBox 42"/>
          <p:cNvSpPr txBox="1"/>
          <p:nvPr/>
        </p:nvSpPr>
        <p:spPr>
          <a:xfrm>
            <a:off x="1487680" y="3126895"/>
            <a:ext cx="5634724" cy="1846659"/>
          </a:xfrm>
          <a:prstGeom prst="rect">
            <a:avLst/>
          </a:prstGeom>
        </p:spPr>
        <p:txBody>
          <a:bodyPr wrap="square" lIns="0" tIns="0" rIns="0" bIns="0" rtlCol="0" anchor="t">
            <a:spAutoFit/>
          </a:bodyPr>
          <a:lstStyle/>
          <a:p>
            <a:r>
              <a:rPr lang="en-US" sz="3000" dirty="0"/>
              <a:t>Continue building relationships with the Kansas Commission of Veteran’s Affairs (KCVA) through the subcommittee</a:t>
            </a:r>
          </a:p>
        </p:txBody>
      </p:sp>
      <p:sp>
        <p:nvSpPr>
          <p:cNvPr id="43" name="TextBox 43"/>
          <p:cNvSpPr txBox="1"/>
          <p:nvPr/>
        </p:nvSpPr>
        <p:spPr>
          <a:xfrm>
            <a:off x="1482178" y="2687490"/>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4.1</a:t>
            </a:r>
          </a:p>
        </p:txBody>
      </p:sp>
      <p:sp>
        <p:nvSpPr>
          <p:cNvPr id="44" name="TextBox 44"/>
          <p:cNvSpPr txBox="1"/>
          <p:nvPr/>
        </p:nvSpPr>
        <p:spPr>
          <a:xfrm>
            <a:off x="1482178" y="5751279"/>
            <a:ext cx="5640226" cy="1384995"/>
          </a:xfrm>
          <a:prstGeom prst="rect">
            <a:avLst/>
          </a:prstGeom>
        </p:spPr>
        <p:txBody>
          <a:bodyPr wrap="square" lIns="0" tIns="0" rIns="0" bIns="0" rtlCol="0" anchor="t">
            <a:spAutoFit/>
          </a:bodyPr>
          <a:lstStyle/>
          <a:p>
            <a:r>
              <a:rPr lang="en-US" sz="3000" dirty="0"/>
              <a:t>Determine areas of the state not connected to Live Connected KS and work to fill the gap</a:t>
            </a:r>
          </a:p>
        </p:txBody>
      </p:sp>
      <p:sp>
        <p:nvSpPr>
          <p:cNvPr id="45" name="TextBox 45"/>
          <p:cNvSpPr txBox="1"/>
          <p:nvPr/>
        </p:nvSpPr>
        <p:spPr>
          <a:xfrm>
            <a:off x="1461660" y="5313740"/>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4.2</a:t>
            </a:r>
          </a:p>
        </p:txBody>
      </p:sp>
      <p:sp>
        <p:nvSpPr>
          <p:cNvPr id="46" name="TextBox 46"/>
          <p:cNvSpPr txBox="1"/>
          <p:nvPr/>
        </p:nvSpPr>
        <p:spPr>
          <a:xfrm>
            <a:off x="1461660" y="8079036"/>
            <a:ext cx="5477955" cy="1384995"/>
          </a:xfrm>
          <a:prstGeom prst="rect">
            <a:avLst/>
          </a:prstGeom>
        </p:spPr>
        <p:txBody>
          <a:bodyPr wrap="square" lIns="0" tIns="0" rIns="0" bIns="0" rtlCol="0" anchor="t">
            <a:spAutoFit/>
          </a:bodyPr>
          <a:lstStyle/>
          <a:p>
            <a:r>
              <a:rPr lang="en-US" sz="3000" dirty="0"/>
              <a:t>Develop a means to identify and promote SMVF resources, events, and trainings </a:t>
            </a:r>
          </a:p>
        </p:txBody>
      </p:sp>
      <p:sp>
        <p:nvSpPr>
          <p:cNvPr id="47" name="TextBox 47"/>
          <p:cNvSpPr txBox="1"/>
          <p:nvPr/>
        </p:nvSpPr>
        <p:spPr>
          <a:xfrm>
            <a:off x="1461660" y="7582359"/>
            <a:ext cx="3465904" cy="422873"/>
          </a:xfrm>
          <a:prstGeom prst="rect">
            <a:avLst/>
          </a:prstGeom>
        </p:spPr>
        <p:txBody>
          <a:bodyPr lIns="0" tIns="0" rIns="0" bIns="0" rtlCol="0" anchor="t">
            <a:spAutoFit/>
          </a:bodyPr>
          <a:lstStyle/>
          <a:p>
            <a:pPr marL="0" lvl="0" indent="0">
              <a:lnSpc>
                <a:spcPts val="3199"/>
              </a:lnSpc>
              <a:spcBef>
                <a:spcPct val="0"/>
              </a:spcBef>
            </a:pPr>
            <a:r>
              <a:rPr lang="en-US" sz="3400" b="1" spc="227" dirty="0">
                <a:solidFill>
                  <a:srgbClr val="397D5A"/>
                </a:solidFill>
                <a:latin typeface="+mj-lt"/>
              </a:rPr>
              <a:t>4.3</a:t>
            </a:r>
          </a:p>
        </p:txBody>
      </p:sp>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38247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3812627" y="2901697"/>
            <a:ext cx="1400485" cy="5289803"/>
            <a:chOff x="0" y="0"/>
            <a:chExt cx="368852" cy="1608665"/>
          </a:xfrm>
        </p:grpSpPr>
        <p:sp>
          <p:nvSpPr>
            <p:cNvPr id="3" name="Freeform 3"/>
            <p:cNvSpPr/>
            <p:nvPr/>
          </p:nvSpPr>
          <p:spPr>
            <a:xfrm>
              <a:off x="0" y="0"/>
              <a:ext cx="368852" cy="1608665"/>
            </a:xfrm>
            <a:custGeom>
              <a:avLst/>
              <a:gdLst/>
              <a:ahLst/>
              <a:cxnLst/>
              <a:rect l="l" t="t" r="r" b="b"/>
              <a:pathLst>
                <a:path w="368852" h="1608665">
                  <a:moveTo>
                    <a:pt x="0" y="0"/>
                  </a:moveTo>
                  <a:lnTo>
                    <a:pt x="368852" y="0"/>
                  </a:lnTo>
                  <a:lnTo>
                    <a:pt x="368852" y="1608665"/>
                  </a:lnTo>
                  <a:lnTo>
                    <a:pt x="0" y="1608665"/>
                  </a:lnTo>
                  <a:close/>
                </a:path>
              </a:pathLst>
            </a:custGeom>
            <a:solidFill>
              <a:srgbClr val="1C5739"/>
            </a:solidFill>
            <a:ln cap="sq">
              <a:noFill/>
              <a:miter/>
            </a:ln>
          </p:spPr>
        </p:sp>
        <p:sp>
          <p:nvSpPr>
            <p:cNvPr id="4" name="TextBox 4"/>
            <p:cNvSpPr txBox="1"/>
            <p:nvPr/>
          </p:nvSpPr>
          <p:spPr>
            <a:xfrm>
              <a:off x="0" y="-19050"/>
              <a:ext cx="812800" cy="831850"/>
            </a:xfrm>
            <a:prstGeom prst="rect">
              <a:avLst/>
            </a:prstGeom>
          </p:spPr>
          <p:txBody>
            <a:bodyPr lIns="50800" tIns="50800" rIns="50800" bIns="50800" rtlCol="0" anchor="ctr"/>
            <a:lstStyle/>
            <a:p>
              <a:pPr marL="0" lvl="0" indent="0" algn="ctr">
                <a:lnSpc>
                  <a:spcPts val="2859"/>
                </a:lnSpc>
                <a:spcBef>
                  <a:spcPct val="0"/>
                </a:spcBef>
              </a:pPr>
              <a:endParaRPr dirty="0"/>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8" name="Group 8"/>
          <p:cNvGrpSpPr/>
          <p:nvPr/>
        </p:nvGrpSpPr>
        <p:grpSpPr>
          <a:xfrm>
            <a:off x="12193216" y="1415447"/>
            <a:ext cx="5408984" cy="7979428"/>
            <a:chOff x="0" y="0"/>
            <a:chExt cx="1424588" cy="2101578"/>
          </a:xfrm>
        </p:grpSpPr>
        <p:sp>
          <p:nvSpPr>
            <p:cNvPr id="9" name="Freeform 9"/>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11" name="Freeform 11"/>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5213112" y="1316966"/>
            <a:ext cx="5661991" cy="1314719"/>
          </a:xfrm>
          <a:prstGeom prst="rect">
            <a:avLst/>
          </a:prstGeom>
        </p:spPr>
        <p:txBody>
          <a:bodyPr lIns="0" tIns="0" rIns="0" bIns="0" rtlCol="0" anchor="t">
            <a:spAutoFit/>
          </a:bodyPr>
          <a:lstStyle/>
          <a:p>
            <a:pPr>
              <a:lnSpc>
                <a:spcPts val="10858"/>
              </a:lnSpc>
            </a:pPr>
            <a:r>
              <a:rPr lang="en-US" sz="7868" b="1" spc="771" dirty="0">
                <a:solidFill>
                  <a:srgbClr val="231F20"/>
                </a:solidFill>
                <a:latin typeface="+mj-lt"/>
              </a:rPr>
              <a:t>Content</a:t>
            </a:r>
          </a:p>
        </p:txBody>
      </p:sp>
      <p:sp>
        <p:nvSpPr>
          <p:cNvPr id="14" name="TextBox 14"/>
          <p:cNvSpPr txBox="1"/>
          <p:nvPr/>
        </p:nvSpPr>
        <p:spPr>
          <a:xfrm>
            <a:off x="4024659" y="3168035"/>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rPr>
              <a:t>01</a:t>
            </a:r>
          </a:p>
        </p:txBody>
      </p:sp>
      <p:sp>
        <p:nvSpPr>
          <p:cNvPr id="15" name="TextBox 15"/>
          <p:cNvSpPr txBox="1"/>
          <p:nvPr/>
        </p:nvSpPr>
        <p:spPr>
          <a:xfrm>
            <a:off x="4024659" y="3965154"/>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rPr>
              <a:t>02</a:t>
            </a:r>
          </a:p>
        </p:txBody>
      </p:sp>
      <p:sp>
        <p:nvSpPr>
          <p:cNvPr id="16" name="TextBox 16"/>
          <p:cNvSpPr txBox="1"/>
          <p:nvPr/>
        </p:nvSpPr>
        <p:spPr>
          <a:xfrm>
            <a:off x="4024659" y="4846311"/>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rPr>
              <a:t>03</a:t>
            </a:r>
          </a:p>
        </p:txBody>
      </p:sp>
      <p:sp>
        <p:nvSpPr>
          <p:cNvPr id="17" name="TextBox 17"/>
          <p:cNvSpPr txBox="1"/>
          <p:nvPr/>
        </p:nvSpPr>
        <p:spPr>
          <a:xfrm>
            <a:off x="4024659" y="5643430"/>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rPr>
              <a:t>04</a:t>
            </a:r>
          </a:p>
        </p:txBody>
      </p:sp>
      <p:sp>
        <p:nvSpPr>
          <p:cNvPr id="18" name="TextBox 18"/>
          <p:cNvSpPr txBox="1"/>
          <p:nvPr/>
        </p:nvSpPr>
        <p:spPr>
          <a:xfrm>
            <a:off x="4044260" y="6435807"/>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rPr>
              <a:t>05</a:t>
            </a:r>
          </a:p>
        </p:txBody>
      </p:sp>
      <p:sp>
        <p:nvSpPr>
          <p:cNvPr id="19" name="TextBox 19"/>
          <p:cNvSpPr txBox="1"/>
          <p:nvPr/>
        </p:nvSpPr>
        <p:spPr>
          <a:xfrm>
            <a:off x="4044260" y="7266771"/>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rPr>
              <a:t>06</a:t>
            </a:r>
          </a:p>
        </p:txBody>
      </p:sp>
      <p:sp>
        <p:nvSpPr>
          <p:cNvPr id="21" name="TextBox 21"/>
          <p:cNvSpPr txBox="1"/>
          <p:nvPr/>
        </p:nvSpPr>
        <p:spPr>
          <a:xfrm>
            <a:off x="5400737" y="3333137"/>
            <a:ext cx="5790503" cy="418548"/>
          </a:xfrm>
          <a:prstGeom prst="rect">
            <a:avLst/>
          </a:prstGeom>
        </p:spPr>
        <p:txBody>
          <a:bodyPr lIns="0" tIns="0" rIns="0" bIns="0" rtlCol="0" anchor="t">
            <a:spAutoFit/>
          </a:bodyPr>
          <a:lstStyle/>
          <a:p>
            <a:pPr>
              <a:lnSpc>
                <a:spcPts val="3483"/>
              </a:lnSpc>
            </a:pPr>
            <a:r>
              <a:rPr lang="en-US" sz="2524" spc="247" dirty="0">
                <a:solidFill>
                  <a:srgbClr val="231F20"/>
                </a:solidFill>
              </a:rPr>
              <a:t>Mission and Vision</a:t>
            </a:r>
          </a:p>
        </p:txBody>
      </p:sp>
      <p:sp>
        <p:nvSpPr>
          <p:cNvPr id="22" name="TextBox 22"/>
          <p:cNvSpPr txBox="1"/>
          <p:nvPr/>
        </p:nvSpPr>
        <p:spPr>
          <a:xfrm>
            <a:off x="5382194" y="4994151"/>
            <a:ext cx="6076629" cy="418548"/>
          </a:xfrm>
          <a:prstGeom prst="rect">
            <a:avLst/>
          </a:prstGeom>
        </p:spPr>
        <p:txBody>
          <a:bodyPr lIns="0" tIns="0" rIns="0" bIns="0" rtlCol="0" anchor="t">
            <a:spAutoFit/>
          </a:bodyPr>
          <a:lstStyle/>
          <a:p>
            <a:pPr>
              <a:lnSpc>
                <a:spcPts val="3483"/>
              </a:lnSpc>
            </a:pPr>
            <a:r>
              <a:rPr lang="en-US" sz="2524" spc="247" dirty="0">
                <a:solidFill>
                  <a:srgbClr val="231F20"/>
                </a:solidFill>
              </a:rPr>
              <a:t>Year in Review</a:t>
            </a:r>
          </a:p>
        </p:txBody>
      </p:sp>
      <p:sp>
        <p:nvSpPr>
          <p:cNvPr id="23" name="TextBox 23"/>
          <p:cNvSpPr txBox="1"/>
          <p:nvPr/>
        </p:nvSpPr>
        <p:spPr>
          <a:xfrm>
            <a:off x="5382194" y="5843242"/>
            <a:ext cx="5790503"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rPr>
              <a:t>Recommendations</a:t>
            </a:r>
          </a:p>
        </p:txBody>
      </p:sp>
      <p:sp>
        <p:nvSpPr>
          <p:cNvPr id="24" name="TextBox 24"/>
          <p:cNvSpPr txBox="1"/>
          <p:nvPr/>
        </p:nvSpPr>
        <p:spPr>
          <a:xfrm>
            <a:off x="5382194" y="6637460"/>
            <a:ext cx="6076629"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rPr>
              <a:t>FY2024 Goals</a:t>
            </a:r>
          </a:p>
        </p:txBody>
      </p:sp>
      <p:sp>
        <p:nvSpPr>
          <p:cNvPr id="26" name="TextBox 26"/>
          <p:cNvSpPr txBox="1"/>
          <p:nvPr/>
        </p:nvSpPr>
        <p:spPr>
          <a:xfrm>
            <a:off x="5353371" y="4127355"/>
            <a:ext cx="5790503"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rPr>
              <a:t>Membership</a:t>
            </a:r>
          </a:p>
        </p:txBody>
      </p:sp>
      <p:sp>
        <p:nvSpPr>
          <p:cNvPr id="27" name="TextBox 27"/>
          <p:cNvSpPr txBox="1"/>
          <p:nvPr/>
        </p:nvSpPr>
        <p:spPr>
          <a:xfrm>
            <a:off x="5353371" y="7509241"/>
            <a:ext cx="6076629"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rPr>
              <a:t>Questions</a:t>
            </a:r>
          </a:p>
        </p:txBody>
      </p:sp>
      <p:pic>
        <p:nvPicPr>
          <p:cNvPr id="20" name="Picture 19" descr="Rows of American flags in twilight">
            <a:extLst>
              <a:ext uri="{FF2B5EF4-FFF2-40B4-BE49-F238E27FC236}">
                <a16:creationId xmlns:a16="http://schemas.microsoft.com/office/drawing/2014/main" id="{2A22DAB0-70E0-1616-7B92-6F6BB2E4B034}"/>
              </a:ext>
            </a:extLst>
          </p:cNvPr>
          <p:cNvPicPr>
            <a:picLocks noChangeAspect="1"/>
          </p:cNvPicPr>
          <p:nvPr/>
        </p:nvPicPr>
        <p:blipFill rotWithShape="1">
          <a:blip r:embed="rId4">
            <a:extLst>
              <a:ext uri="{BEBA8EAE-BF5A-486C-A8C5-ECC9F3942E4B}">
                <a14:imgProps xmlns:a14="http://schemas.microsoft.com/office/drawing/2010/main">
                  <a14:imgLayer>
                    <a14:imgEffect>
                      <a14:colorTemperature colorTemp="6120"/>
                    </a14:imgEffect>
                    <a14:imgEffect>
                      <a14:saturation sat="85000"/>
                    </a14:imgEffect>
                  </a14:imgLayer>
                </a14:imgProps>
              </a:ext>
            </a:extLst>
          </a:blip>
          <a:srcRect l="115" t="-455" r="51818" b="454"/>
          <a:stretch/>
        </p:blipFill>
        <p:spPr>
          <a:xfrm>
            <a:off x="11460051" y="1028700"/>
            <a:ext cx="5749907" cy="79891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TextBox 3"/>
          <p:cNvSpPr txBox="1"/>
          <p:nvPr/>
        </p:nvSpPr>
        <p:spPr>
          <a:xfrm>
            <a:off x="3354726" y="2099078"/>
            <a:ext cx="6805820" cy="1007712"/>
          </a:xfrm>
          <a:prstGeom prst="rect">
            <a:avLst/>
          </a:prstGeom>
        </p:spPr>
        <p:txBody>
          <a:bodyPr wrap="square" lIns="0" tIns="0" rIns="0" bIns="0" rtlCol="0" anchor="t">
            <a:spAutoFit/>
          </a:bodyPr>
          <a:lstStyle/>
          <a:p>
            <a:pPr marL="0" lvl="0" indent="0" algn="ctr">
              <a:lnSpc>
                <a:spcPts val="7602"/>
              </a:lnSpc>
            </a:pPr>
            <a:r>
              <a:rPr lang="en-US" sz="8174" b="1" spc="882" dirty="0">
                <a:solidFill>
                  <a:srgbClr val="231F20"/>
                </a:solidFill>
                <a:latin typeface="+mj-lt"/>
              </a:rPr>
              <a:t>Questions?</a:t>
            </a:r>
          </a:p>
        </p:txBody>
      </p:sp>
      <p:grpSp>
        <p:nvGrpSpPr>
          <p:cNvPr id="6" name="Group 6"/>
          <p:cNvGrpSpPr/>
          <p:nvPr/>
        </p:nvGrpSpPr>
        <p:grpSpPr>
          <a:xfrm rot="826432">
            <a:off x="-18353104" y="-3567159"/>
            <a:ext cx="21026341" cy="12831921"/>
            <a:chOff x="0" y="0"/>
            <a:chExt cx="5537802" cy="3379601"/>
          </a:xfrm>
        </p:grpSpPr>
        <p:sp>
          <p:nvSpPr>
            <p:cNvPr id="7" name="Freeform 7"/>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9" name="Group 9"/>
          <p:cNvGrpSpPr/>
          <p:nvPr/>
        </p:nvGrpSpPr>
        <p:grpSpPr>
          <a:xfrm rot="773821">
            <a:off x="10036024" y="4365564"/>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2" name="Group 12"/>
          <p:cNvGrpSpPr/>
          <p:nvPr/>
        </p:nvGrpSpPr>
        <p:grpSpPr>
          <a:xfrm rot="773821">
            <a:off x="3741572" y="-4834013"/>
            <a:ext cx="313833" cy="8482349"/>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sp>
        <p:sp>
          <p:nvSpPr>
            <p:cNvPr id="14" name="TextBox 14"/>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21" name="TextBox 21"/>
          <p:cNvSpPr txBox="1"/>
          <p:nvPr/>
        </p:nvSpPr>
        <p:spPr>
          <a:xfrm>
            <a:off x="4644964" y="5115567"/>
            <a:ext cx="5857379" cy="584775"/>
          </a:xfrm>
          <a:prstGeom prst="rect">
            <a:avLst/>
          </a:prstGeom>
        </p:spPr>
        <p:txBody>
          <a:bodyPr lIns="0" tIns="0" rIns="0" bIns="0" rtlCol="0" anchor="t">
            <a:spAutoFit/>
          </a:bodyPr>
          <a:lstStyle/>
          <a:p>
            <a:r>
              <a:rPr lang="en-US" sz="3800" dirty="0">
                <a:hlinkClick r:id="rId3"/>
              </a:rPr>
              <a:t>kshepard@fourcounty.com</a:t>
            </a:r>
            <a:endParaRPr lang="en-US" sz="3800"/>
          </a:p>
        </p:txBody>
      </p:sp>
      <p:sp>
        <p:nvSpPr>
          <p:cNvPr id="25" name="Freeform 25"/>
          <p:cNvSpPr/>
          <p:nvPr/>
        </p:nvSpPr>
        <p:spPr>
          <a:xfrm>
            <a:off x="3597897" y="5110840"/>
            <a:ext cx="706038" cy="706038"/>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TextBox 28"/>
          <p:cNvSpPr txBox="1"/>
          <p:nvPr/>
        </p:nvSpPr>
        <p:spPr>
          <a:xfrm>
            <a:off x="3446204" y="3885640"/>
            <a:ext cx="5857379" cy="1169551"/>
          </a:xfrm>
          <a:prstGeom prst="rect">
            <a:avLst/>
          </a:prstGeom>
        </p:spPr>
        <p:txBody>
          <a:bodyPr lIns="0" tIns="0" rIns="0" bIns="0" rtlCol="0" anchor="t">
            <a:spAutoFit/>
          </a:bodyPr>
          <a:lstStyle/>
          <a:p>
            <a:r>
              <a:rPr lang="en-US" sz="3800" dirty="0"/>
              <a:t>Chair – Kathy Shepard</a:t>
            </a:r>
          </a:p>
          <a:p>
            <a:r>
              <a:rPr lang="en-US" sz="3800" dirty="0"/>
              <a:t>620-330-6091 </a:t>
            </a:r>
          </a:p>
        </p:txBody>
      </p:sp>
      <p:sp>
        <p:nvSpPr>
          <p:cNvPr id="29" name="TextBox 21">
            <a:extLst>
              <a:ext uri="{FF2B5EF4-FFF2-40B4-BE49-F238E27FC236}">
                <a16:creationId xmlns:a16="http://schemas.microsoft.com/office/drawing/2014/main" id="{6D404D7C-682E-2B41-A7BA-224736BA845F}"/>
              </a:ext>
            </a:extLst>
          </p:cNvPr>
          <p:cNvSpPr txBox="1"/>
          <p:nvPr/>
        </p:nvSpPr>
        <p:spPr>
          <a:xfrm>
            <a:off x="4644964" y="7571864"/>
            <a:ext cx="5857379" cy="584775"/>
          </a:xfrm>
          <a:prstGeom prst="rect">
            <a:avLst/>
          </a:prstGeom>
        </p:spPr>
        <p:txBody>
          <a:bodyPr lIns="0" tIns="0" rIns="0" bIns="0" rtlCol="0" anchor="t">
            <a:spAutoFit/>
          </a:bodyPr>
          <a:lstStyle/>
          <a:p>
            <a:r>
              <a:rPr lang="en-US" sz="3800" dirty="0">
                <a:hlinkClick r:id="rId6"/>
              </a:rPr>
              <a:t>janell.stang@wichita.edu</a:t>
            </a:r>
            <a:endParaRPr lang="en-US" sz="3800"/>
          </a:p>
        </p:txBody>
      </p:sp>
      <p:sp>
        <p:nvSpPr>
          <p:cNvPr id="30" name="Freeform 25">
            <a:extLst>
              <a:ext uri="{FF2B5EF4-FFF2-40B4-BE49-F238E27FC236}">
                <a16:creationId xmlns:a16="http://schemas.microsoft.com/office/drawing/2014/main" id="{553838E0-2222-5A4A-A58C-EC260700B82A}"/>
              </a:ext>
            </a:extLst>
          </p:cNvPr>
          <p:cNvSpPr/>
          <p:nvPr/>
        </p:nvSpPr>
        <p:spPr>
          <a:xfrm>
            <a:off x="3592243" y="7632373"/>
            <a:ext cx="706038" cy="706038"/>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TextBox 28">
            <a:extLst>
              <a:ext uri="{FF2B5EF4-FFF2-40B4-BE49-F238E27FC236}">
                <a16:creationId xmlns:a16="http://schemas.microsoft.com/office/drawing/2014/main" id="{FB4E2B1E-BB5F-4345-9CB3-F41D97E7F191}"/>
              </a:ext>
            </a:extLst>
          </p:cNvPr>
          <p:cNvSpPr txBox="1"/>
          <p:nvPr/>
        </p:nvSpPr>
        <p:spPr>
          <a:xfrm>
            <a:off x="3446205" y="6434537"/>
            <a:ext cx="5857379" cy="1169551"/>
          </a:xfrm>
          <a:prstGeom prst="rect">
            <a:avLst/>
          </a:prstGeom>
        </p:spPr>
        <p:txBody>
          <a:bodyPr lIns="0" tIns="0" rIns="0" bIns="0" rtlCol="0" anchor="t">
            <a:spAutoFit/>
          </a:bodyPr>
          <a:lstStyle/>
          <a:p>
            <a:r>
              <a:rPr lang="en-US" sz="3800" dirty="0"/>
              <a:t>Vice Chair – Janell Stang</a:t>
            </a:r>
          </a:p>
          <a:p>
            <a:r>
              <a:rPr lang="en-US" sz="3800" dirty="0"/>
              <a:t>316-779-4014</a:t>
            </a:r>
          </a:p>
        </p:txBody>
      </p:sp>
      <p:pic>
        <p:nvPicPr>
          <p:cNvPr id="16" name="Picture 15" descr="Yellow flowers in flower field">
            <a:extLst>
              <a:ext uri="{FF2B5EF4-FFF2-40B4-BE49-F238E27FC236}">
                <a16:creationId xmlns:a16="http://schemas.microsoft.com/office/drawing/2014/main" id="{CF7C7F50-20F5-1ABC-7A87-A85926838BDE}"/>
              </a:ext>
            </a:extLst>
          </p:cNvPr>
          <p:cNvPicPr>
            <a:picLocks noChangeAspect="1"/>
          </p:cNvPicPr>
          <p:nvPr/>
        </p:nvPicPr>
        <p:blipFill rotWithShape="1">
          <a:blip r:embed="rId7"/>
          <a:srcRect l="28881" t="-1320" r="-304" b="413"/>
          <a:stretch/>
        </p:blipFill>
        <p:spPr>
          <a:xfrm rot="-120000">
            <a:off x="9933488" y="-399820"/>
            <a:ext cx="11592512" cy="10867314"/>
          </a:xfrm>
          <a:prstGeom prst="parallelogram">
            <a:avLst/>
          </a:prstGeom>
        </p:spPr>
      </p:pic>
    </p:spTree>
    <p:extLst>
      <p:ext uri="{BB962C8B-B14F-4D97-AF65-F5344CB8AC3E}">
        <p14:creationId xmlns:p14="http://schemas.microsoft.com/office/powerpoint/2010/main" val="4062909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43050" y="-558218"/>
            <a:ext cx="3086100" cy="11299900"/>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0" name="Group 10"/>
          <p:cNvGrpSpPr/>
          <p:nvPr/>
        </p:nvGrpSpPr>
        <p:grpSpPr>
          <a:xfrm>
            <a:off x="1227773" y="4163622"/>
            <a:ext cx="110236" cy="2818996"/>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3" name="Group 13"/>
          <p:cNvGrpSpPr/>
          <p:nvPr/>
        </p:nvGrpSpPr>
        <p:grpSpPr>
          <a:xfrm>
            <a:off x="1752928" y="1923172"/>
            <a:ext cx="3459096" cy="569486"/>
            <a:chOff x="0" y="0"/>
            <a:chExt cx="825638" cy="135928"/>
          </a:xfrm>
        </p:grpSpPr>
        <p:sp>
          <p:nvSpPr>
            <p:cNvPr id="14" name="Freeform 14"/>
            <p:cNvSpPr/>
            <p:nvPr/>
          </p:nvSpPr>
          <p:spPr>
            <a:xfrm>
              <a:off x="0" y="0"/>
              <a:ext cx="825638" cy="135928"/>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p:spPr>
        </p:sp>
        <p:sp>
          <p:nvSpPr>
            <p:cNvPr id="15" name="TextBox 15"/>
            <p:cNvSpPr txBox="1"/>
            <p:nvPr/>
          </p:nvSpPr>
          <p:spPr>
            <a:xfrm>
              <a:off x="0" y="-19050"/>
              <a:ext cx="812800" cy="831850"/>
            </a:xfrm>
            <a:prstGeom prst="rect">
              <a:avLst/>
            </a:prstGeom>
          </p:spPr>
          <p:txBody>
            <a:bodyPr lIns="56055" tIns="56055" rIns="56055" bIns="56055" rtlCol="0" anchor="ctr"/>
            <a:lstStyle/>
            <a:p>
              <a:pPr algn="ctr">
                <a:lnSpc>
                  <a:spcPts val="3120"/>
                </a:lnSpc>
              </a:pPr>
              <a:r>
                <a:rPr lang="en-US" sz="2400" dirty="0">
                  <a:solidFill>
                    <a:srgbClr val="FFFFFF"/>
                  </a:solidFill>
                  <a:latin typeface="Montserrat Light"/>
                </a:rPr>
                <a:t>Presentation 2023</a:t>
              </a:r>
            </a:p>
          </p:txBody>
        </p:sp>
      </p:grpSp>
      <p:sp>
        <p:nvSpPr>
          <p:cNvPr id="16" name="TextBox 16"/>
          <p:cNvSpPr txBox="1"/>
          <p:nvPr/>
        </p:nvSpPr>
        <p:spPr>
          <a:xfrm>
            <a:off x="1752928" y="2871828"/>
            <a:ext cx="13563272" cy="2400657"/>
          </a:xfrm>
          <a:prstGeom prst="rect">
            <a:avLst/>
          </a:prstGeom>
        </p:spPr>
        <p:txBody>
          <a:bodyPr wrap="square" lIns="0" tIns="0" rIns="0" bIns="0" rtlCol="0" anchor="t">
            <a:spAutoFit/>
          </a:bodyPr>
          <a:lstStyle/>
          <a:p>
            <a:r>
              <a:rPr lang="en-US" sz="2200" i="1" dirty="0"/>
              <a:t>HAC Veterans Data Central - informing strategies to help veterans</a:t>
            </a:r>
            <a:r>
              <a:rPr lang="en-US" sz="2200" dirty="0"/>
              <a:t>. HAC Veterans Data Central - Informing Strategies to Help Veterans. (n.d.). https://veteransdata.info/ </a:t>
            </a:r>
          </a:p>
          <a:p>
            <a:endParaRPr lang="en-US" sz="2200" dirty="0"/>
          </a:p>
          <a:p>
            <a:r>
              <a:rPr lang="en-US" sz="2200" dirty="0"/>
              <a:t>Ringering, S. (2023, May 5). Kansas Violent Death Reporting System- Veteran Suicides. </a:t>
            </a:r>
          </a:p>
          <a:p>
            <a:endParaRPr lang="en-US" sz="2200" dirty="0"/>
          </a:p>
          <a:p>
            <a:r>
              <a:rPr lang="en-US" sz="2200" dirty="0"/>
              <a:t>2022, </a:t>
            </a:r>
            <a:r>
              <a:rPr lang="en-US" sz="2200" i="1" dirty="0"/>
              <a:t>Military Family Lifestyle Survey 2022 Comprehensive Report Executive Summary</a:t>
            </a:r>
            <a:r>
              <a:rPr lang="en-US" sz="2200" dirty="0"/>
              <a:t>. </a:t>
            </a:r>
          </a:p>
          <a:p>
            <a:endParaRPr lang="en-US" sz="2200" dirty="0">
              <a:effectLst/>
            </a:endParaRPr>
          </a:p>
        </p:txBody>
      </p:sp>
      <p:sp>
        <p:nvSpPr>
          <p:cNvPr id="17" name="TextBox 17"/>
          <p:cNvSpPr txBox="1"/>
          <p:nvPr/>
        </p:nvSpPr>
        <p:spPr>
          <a:xfrm>
            <a:off x="1752928" y="370875"/>
            <a:ext cx="15239672" cy="1405769"/>
          </a:xfrm>
          <a:prstGeom prst="rect">
            <a:avLst/>
          </a:prstGeom>
        </p:spPr>
        <p:txBody>
          <a:bodyPr wrap="square" lIns="0" tIns="0" rIns="0" bIns="0" rtlCol="0" anchor="t">
            <a:spAutoFit/>
          </a:bodyPr>
          <a:lstStyle/>
          <a:p>
            <a:pPr>
              <a:lnSpc>
                <a:spcPts val="11813"/>
              </a:lnSpc>
            </a:pPr>
            <a:r>
              <a:rPr lang="en-US" sz="8000" b="1" dirty="0">
                <a:solidFill>
                  <a:srgbClr val="1C5738"/>
                </a:solidFill>
                <a:latin typeface="+mj-lt"/>
                <a:cs typeface="Times New Roman" panose="02020603050405020304" pitchFamily="18" charset="0"/>
              </a:rPr>
              <a:t>References</a:t>
            </a:r>
            <a:endParaRPr lang="en-US" sz="7500" b="1" dirty="0">
              <a:solidFill>
                <a:srgbClr val="1C5738"/>
              </a:solidFill>
              <a:latin typeface="+mj-lt"/>
            </a:endParaRPr>
          </a:p>
        </p:txBody>
      </p:sp>
      <p:sp>
        <p:nvSpPr>
          <p:cNvPr id="18" name="Freeform 18"/>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57613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48" name="Group 20">
            <a:extLst>
              <a:ext uri="{FF2B5EF4-FFF2-40B4-BE49-F238E27FC236}">
                <a16:creationId xmlns:a16="http://schemas.microsoft.com/office/drawing/2014/main" id="{A35636D4-DE91-FA4D-A4D6-63574B8A5E0C}"/>
              </a:ext>
            </a:extLst>
          </p:cNvPr>
          <p:cNvGrpSpPr/>
          <p:nvPr/>
        </p:nvGrpSpPr>
        <p:grpSpPr>
          <a:xfrm rot="10800000">
            <a:off x="1143000" y="667108"/>
            <a:ext cx="16612181" cy="4283566"/>
            <a:chOff x="0" y="0"/>
            <a:chExt cx="7377120" cy="1916640"/>
          </a:xfrm>
          <a:solidFill>
            <a:srgbClr val="1C5738"/>
          </a:solidFill>
        </p:grpSpPr>
        <p:sp>
          <p:nvSpPr>
            <p:cNvPr id="49" name="Freeform 21">
              <a:extLst>
                <a:ext uri="{FF2B5EF4-FFF2-40B4-BE49-F238E27FC236}">
                  <a16:creationId xmlns:a16="http://schemas.microsoft.com/office/drawing/2014/main" id="{E26CE07C-9FD0-8040-AEF8-E701653D0C43}"/>
                </a:ext>
              </a:extLst>
            </p:cNvPr>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grpFill/>
          </p:spPr>
        </p:sp>
      </p:grpSp>
      <p:grpSp>
        <p:nvGrpSpPr>
          <p:cNvPr id="20" name="Group 20"/>
          <p:cNvGrpSpPr/>
          <p:nvPr/>
        </p:nvGrpSpPr>
        <p:grpSpPr>
          <a:xfrm>
            <a:off x="369492" y="5382306"/>
            <a:ext cx="16612181" cy="4283566"/>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397D5A"/>
            </a:solidFill>
          </p:spPr>
        </p:sp>
      </p:grpSp>
      <p:sp>
        <p:nvSpPr>
          <p:cNvPr id="39" name="TextBox 39"/>
          <p:cNvSpPr txBox="1"/>
          <p:nvPr/>
        </p:nvSpPr>
        <p:spPr>
          <a:xfrm>
            <a:off x="3873055" y="1666604"/>
            <a:ext cx="9605053" cy="2616101"/>
          </a:xfrm>
          <a:prstGeom prst="rect">
            <a:avLst/>
          </a:prstGeom>
        </p:spPr>
        <p:txBody>
          <a:bodyPr wrap="square" lIns="0" tIns="0" rIns="0" bIns="0" rtlCol="0" anchor="t">
            <a:spAutoFit/>
          </a:bodyPr>
          <a:lstStyle/>
          <a:p>
            <a:pPr lvl="0" algn="ctr">
              <a:spcBef>
                <a:spcPct val="0"/>
              </a:spcBef>
            </a:pPr>
            <a:r>
              <a:rPr lang="en-US" sz="3400" dirty="0">
                <a:solidFill>
                  <a:schemeClr val="bg1"/>
                </a:solidFill>
                <a:ea typeface="Calibri" panose="020F0502020204030204" pitchFamily="34" charset="0"/>
                <a:cs typeface="Calibri" panose="020F0502020204030204" pitchFamily="34" charset="0"/>
              </a:rPr>
              <a:t>To ensure that servicemembers, veterans and their families are involved in improving access to behavioral health services which are relevant to military culture in collaboration with key provider organizations and other stakeholders.</a:t>
            </a:r>
            <a:endParaRPr lang="en-US" sz="3400" spc="142" dirty="0">
              <a:solidFill>
                <a:schemeClr val="bg1"/>
              </a:solidFill>
            </a:endParaRPr>
          </a:p>
        </p:txBody>
      </p:sp>
      <p:sp>
        <p:nvSpPr>
          <p:cNvPr id="40" name="TextBox 40"/>
          <p:cNvSpPr txBox="1"/>
          <p:nvPr/>
        </p:nvSpPr>
        <p:spPr>
          <a:xfrm>
            <a:off x="6178144" y="644646"/>
            <a:ext cx="4994883" cy="725391"/>
          </a:xfrm>
          <a:prstGeom prst="rect">
            <a:avLst/>
          </a:prstGeom>
        </p:spPr>
        <p:txBody>
          <a:bodyPr wrap="square" lIns="0" tIns="0" rIns="0" bIns="0" rtlCol="0" anchor="t">
            <a:spAutoFit/>
          </a:bodyPr>
          <a:lstStyle/>
          <a:p>
            <a:pPr marL="0" lvl="0" indent="0" algn="ctr">
              <a:lnSpc>
                <a:spcPts val="6047"/>
              </a:lnSpc>
              <a:spcBef>
                <a:spcPct val="0"/>
              </a:spcBef>
            </a:pPr>
            <a:r>
              <a:rPr lang="en-US" sz="4381" b="1" spc="429" dirty="0">
                <a:solidFill>
                  <a:schemeClr val="bg1"/>
                </a:solidFill>
                <a:latin typeface="+mj-lt"/>
              </a:rPr>
              <a:t>Mission</a:t>
            </a:r>
          </a:p>
        </p:txBody>
      </p:sp>
      <p:sp>
        <p:nvSpPr>
          <p:cNvPr id="41" name="TextBox 41"/>
          <p:cNvSpPr txBox="1"/>
          <p:nvPr/>
        </p:nvSpPr>
        <p:spPr>
          <a:xfrm>
            <a:off x="6981135" y="5517872"/>
            <a:ext cx="3388895" cy="725391"/>
          </a:xfrm>
          <a:prstGeom prst="rect">
            <a:avLst/>
          </a:prstGeom>
        </p:spPr>
        <p:txBody>
          <a:bodyPr wrap="square" lIns="0" tIns="0" rIns="0" bIns="0" rtlCol="0" anchor="t">
            <a:spAutoFit/>
          </a:bodyPr>
          <a:lstStyle/>
          <a:p>
            <a:pPr marL="0" lvl="0" indent="0" algn="ctr">
              <a:lnSpc>
                <a:spcPts val="6047"/>
              </a:lnSpc>
              <a:spcBef>
                <a:spcPct val="0"/>
              </a:spcBef>
            </a:pPr>
            <a:r>
              <a:rPr lang="en-US" sz="4381" b="1" spc="429" dirty="0">
                <a:solidFill>
                  <a:schemeClr val="bg1"/>
                </a:solidFill>
                <a:latin typeface="+mj-lt"/>
              </a:rPr>
              <a:t>Vision</a:t>
            </a:r>
          </a:p>
        </p:txBody>
      </p:sp>
      <p:sp>
        <p:nvSpPr>
          <p:cNvPr id="45" name="TextBox 45"/>
          <p:cNvSpPr txBox="1"/>
          <p:nvPr/>
        </p:nvSpPr>
        <p:spPr>
          <a:xfrm>
            <a:off x="2355356" y="6230503"/>
            <a:ext cx="12640452" cy="3234756"/>
          </a:xfrm>
          <a:prstGeom prst="rect">
            <a:avLst/>
          </a:prstGeom>
        </p:spPr>
        <p:txBody>
          <a:bodyPr wrap="square" lIns="0" tIns="0" rIns="0" bIns="0" rtlCol="0" anchor="ctr">
            <a:spAutoFit/>
          </a:bodyPr>
          <a:lstStyle/>
          <a:p>
            <a:pPr algn="ctr">
              <a:lnSpc>
                <a:spcPct val="115000"/>
              </a:lnSpc>
              <a:spcAft>
                <a:spcPts val="1000"/>
              </a:spcAft>
            </a:pPr>
            <a:r>
              <a:rPr lang="en-US" sz="3000" dirty="0">
                <a:solidFill>
                  <a:schemeClr val="bg1"/>
                </a:solidFill>
                <a:latin typeface="Calibri" panose="020F0502020204030204" pitchFamily="34" charset="0"/>
                <a:ea typeface="Calibri" panose="020F0502020204030204" pitchFamily="34" charset="0"/>
                <a:cs typeface="Calibri" panose="020F0502020204030204" pitchFamily="34" charset="0"/>
              </a:rPr>
              <a:t>There is an expanded and identifiable network of service providers and community supports to adequately meet the behavioral health care needs of veterans, service members, and their families which includes training provider staff about key elements of military culture and organization as well as ongoing engagement of veterans, service members and family members in eliminating barriers to treatment and in creating flexible treatment and recovery options.</a:t>
            </a:r>
            <a:endParaRPr lang="en-US" sz="3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19" name="Group 19"/>
          <p:cNvGrpSpPr/>
          <p:nvPr/>
        </p:nvGrpSpPr>
        <p:grpSpPr>
          <a:xfrm>
            <a:off x="0" y="0"/>
            <a:ext cx="18288000" cy="3086100"/>
            <a:chOff x="0" y="0"/>
            <a:chExt cx="4816593" cy="812800"/>
          </a:xfrm>
        </p:grpSpPr>
        <p:sp>
          <p:nvSpPr>
            <p:cNvPr id="20" name="Freeform 20"/>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C5739"/>
            </a:solidFill>
          </p:spPr>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30" name="TextBox 30"/>
          <p:cNvSpPr txBox="1"/>
          <p:nvPr/>
        </p:nvSpPr>
        <p:spPr>
          <a:xfrm>
            <a:off x="1927038" y="1045220"/>
            <a:ext cx="14187331" cy="923330"/>
          </a:xfrm>
          <a:prstGeom prst="rect">
            <a:avLst/>
          </a:prstGeom>
        </p:spPr>
        <p:txBody>
          <a:bodyPr wrap="square" lIns="0" tIns="0" rIns="0" bIns="0" rtlCol="0" anchor="t">
            <a:spAutoFit/>
          </a:bodyPr>
          <a:lstStyle/>
          <a:p>
            <a:r>
              <a:rPr lang="en-US" sz="6000" b="1" dirty="0">
                <a:solidFill>
                  <a:schemeClr val="bg1"/>
                </a:solidFill>
                <a:latin typeface="+mj-lt"/>
              </a:rPr>
              <a:t>SMVF Subcommittee - Continuous Positions</a:t>
            </a:r>
          </a:p>
        </p:txBody>
      </p:sp>
      <p:sp>
        <p:nvSpPr>
          <p:cNvPr id="31" name="Freeform 31"/>
          <p:cNvSpPr/>
          <p:nvPr/>
        </p:nvSpPr>
        <p:spPr>
          <a:xfrm>
            <a:off x="-1586068" y="-1808676"/>
            <a:ext cx="3172137" cy="41148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32"/>
          <p:cNvSpPr/>
          <p:nvPr/>
        </p:nvSpPr>
        <p:spPr>
          <a:xfrm>
            <a:off x="-874585" y="9258300"/>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33"/>
          <p:cNvSpPr/>
          <p:nvPr/>
        </p:nvSpPr>
        <p:spPr>
          <a:xfrm>
            <a:off x="16384715" y="-413585"/>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34" name="Table 33">
            <a:extLst>
              <a:ext uri="{FF2B5EF4-FFF2-40B4-BE49-F238E27FC236}">
                <a16:creationId xmlns:a16="http://schemas.microsoft.com/office/drawing/2014/main" id="{3ED8BE1E-8310-604E-90C9-883D8ECC974D}"/>
              </a:ext>
            </a:extLst>
          </p:cNvPr>
          <p:cNvGraphicFramePr>
            <a:graphicFrameLocks noGrp="1"/>
          </p:cNvGraphicFramePr>
          <p:nvPr>
            <p:extLst>
              <p:ext uri="{D42A27DB-BD31-4B8C-83A1-F6EECF244321}">
                <p14:modId xmlns:p14="http://schemas.microsoft.com/office/powerpoint/2010/main" val="882851582"/>
              </p:ext>
            </p:extLst>
          </p:nvPr>
        </p:nvGraphicFramePr>
        <p:xfrm>
          <a:off x="3086100" y="3237574"/>
          <a:ext cx="12659913" cy="6937576"/>
        </p:xfrm>
        <a:graphic>
          <a:graphicData uri="http://schemas.openxmlformats.org/drawingml/2006/table">
            <a:tbl>
              <a:tblPr firstRow="1" firstCol="1" bandRow="1">
                <a:noFill/>
                <a:tableStyleId>{5C22544A-7EE6-4342-B048-85BDC9FD1C3A}</a:tableStyleId>
              </a:tblPr>
              <a:tblGrid>
                <a:gridCol w="3599236">
                  <a:extLst>
                    <a:ext uri="{9D8B030D-6E8A-4147-A177-3AD203B41FA5}">
                      <a16:colId xmlns:a16="http://schemas.microsoft.com/office/drawing/2014/main" val="3514282907"/>
                    </a:ext>
                  </a:extLst>
                </a:gridCol>
                <a:gridCol w="9060677">
                  <a:extLst>
                    <a:ext uri="{9D8B030D-6E8A-4147-A177-3AD203B41FA5}">
                      <a16:colId xmlns:a16="http://schemas.microsoft.com/office/drawing/2014/main" val="2123948963"/>
                    </a:ext>
                  </a:extLst>
                </a:gridCol>
              </a:tblGrid>
              <a:tr h="60227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Charles</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Bartlett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KDADS</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372589"/>
                  </a:ext>
                </a:extLst>
              </a:tr>
              <a:tr h="60227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Gary</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Henault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KDADS</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3573335"/>
                  </a:ext>
                </a:extLst>
              </a:tr>
              <a:tr h="60227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Laura</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Brake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KDADS</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060942"/>
                  </a:ext>
                </a:extLst>
              </a:tr>
              <a:tr h="60227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Carolyn</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Coyne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KDADS</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320774"/>
                  </a:ext>
                </a:extLst>
              </a:tr>
              <a:tr h="60227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Wes Cole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GBHSPC</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052300"/>
                  </a:ext>
                </a:extLst>
              </a:tr>
              <a:tr h="60227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Timothy</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Marler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American</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Legion</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5643910"/>
                  </a:ext>
                </a:extLst>
              </a:tr>
              <a:tr h="709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Larry Salmans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Senator (Retired)</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6334564"/>
                  </a:ext>
                </a:extLst>
              </a:tr>
              <a:tr h="709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Alicia Carey </a:t>
                      </a: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Community Engagement &amp; Partnership VISN</a:t>
                      </a:r>
                      <a:r>
                        <a:rPr lang="en-US" sz="23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15 VHA Office of Mental Health and Suicide Prevention</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045645"/>
                  </a:ext>
                </a:extLst>
              </a:tr>
              <a:tr h="602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Dr.</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Christina Menager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kern="1200" dirty="0">
                          <a:solidFill>
                            <a:schemeClr val="dk1"/>
                          </a:solidFill>
                          <a:effectLst/>
                          <a:latin typeface="+mn-lt"/>
                          <a:ea typeface="+mn-ea"/>
                          <a:cs typeface="+mn-cs"/>
                        </a:rPr>
                        <a:t>Comery-O’Neil Veterans’ Administration Medical Center</a:t>
                      </a:r>
                      <a:endParaRPr lang="en-US" sz="2300" dirty="0">
                        <a:effectLst/>
                      </a:endParaRPr>
                    </a:p>
                    <a:p>
                      <a:pPr algn="ctr"/>
                      <a:r>
                        <a:rPr lang="en-US" sz="2300" kern="1200" dirty="0">
                          <a:solidFill>
                            <a:schemeClr val="dk1"/>
                          </a:solidFill>
                          <a:effectLst/>
                          <a:latin typeface="+mn-lt"/>
                          <a:ea typeface="+mn-ea"/>
                          <a:cs typeface="+mn-cs"/>
                        </a:rPr>
                        <a:t>Dwight D. Eisenhower Department of Veterans Affairs Medical Center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206470"/>
                  </a:ext>
                </a:extLst>
              </a:tr>
              <a:tr h="602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Cassandra</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Blake </a:t>
                      </a: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Robert J. Dole VA Medical Center</a:t>
                      </a: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27108"/>
                  </a:ext>
                </a:extLst>
              </a:tr>
              <a:tr h="602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Maria Granados </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926" marR="112926" marT="0"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Robert J. Dole VA Medical Center</a:t>
                      </a:r>
                    </a:p>
                  </a:txBody>
                  <a:tcPr marL="112926" marR="112926"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73849328"/>
                  </a:ext>
                </a:extLst>
              </a:tr>
            </a:tbl>
          </a:graphicData>
        </a:graphic>
      </p:graphicFrame>
    </p:spTree>
    <p:extLst>
      <p:ext uri="{BB962C8B-B14F-4D97-AF65-F5344CB8AC3E}">
        <p14:creationId xmlns:p14="http://schemas.microsoft.com/office/powerpoint/2010/main" val="2306329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19" name="Group 19"/>
          <p:cNvGrpSpPr/>
          <p:nvPr/>
        </p:nvGrpSpPr>
        <p:grpSpPr>
          <a:xfrm rot="16200000">
            <a:off x="-4390281" y="2980583"/>
            <a:ext cx="14173200" cy="5392637"/>
            <a:chOff x="0" y="0"/>
            <a:chExt cx="4816593" cy="812800"/>
          </a:xfrm>
        </p:grpSpPr>
        <p:sp>
          <p:nvSpPr>
            <p:cNvPr id="20" name="Freeform 20"/>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C5739"/>
            </a:solidFill>
          </p:spPr>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30" name="TextBox 30"/>
          <p:cNvSpPr txBox="1"/>
          <p:nvPr/>
        </p:nvSpPr>
        <p:spPr>
          <a:xfrm>
            <a:off x="330810" y="3403580"/>
            <a:ext cx="4731015" cy="2769989"/>
          </a:xfrm>
          <a:prstGeom prst="rect">
            <a:avLst/>
          </a:prstGeom>
        </p:spPr>
        <p:txBody>
          <a:bodyPr wrap="square" lIns="0" tIns="0" rIns="0" bIns="0" rtlCol="0" anchor="t">
            <a:spAutoFit/>
          </a:bodyPr>
          <a:lstStyle/>
          <a:p>
            <a:r>
              <a:rPr lang="en-US" sz="6000" b="1" dirty="0">
                <a:solidFill>
                  <a:schemeClr val="bg1"/>
                </a:solidFill>
                <a:latin typeface="+mj-lt"/>
              </a:rPr>
              <a:t>SMVF Subcommittee Membership</a:t>
            </a:r>
          </a:p>
        </p:txBody>
      </p:sp>
      <p:sp>
        <p:nvSpPr>
          <p:cNvPr id="31" name="Freeform 31"/>
          <p:cNvSpPr/>
          <p:nvPr/>
        </p:nvSpPr>
        <p:spPr>
          <a:xfrm>
            <a:off x="-1586068" y="-1808676"/>
            <a:ext cx="3172137" cy="41148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Freeform 33"/>
          <p:cNvSpPr/>
          <p:nvPr/>
        </p:nvSpPr>
        <p:spPr>
          <a:xfrm>
            <a:off x="-1035110" y="8635271"/>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11" name="Table 10">
            <a:extLst>
              <a:ext uri="{FF2B5EF4-FFF2-40B4-BE49-F238E27FC236}">
                <a16:creationId xmlns:a16="http://schemas.microsoft.com/office/drawing/2014/main" id="{1EE90B32-993D-0046-A0D9-A63EBB31BAEF}"/>
              </a:ext>
            </a:extLst>
          </p:cNvPr>
          <p:cNvGraphicFramePr>
            <a:graphicFrameLocks noGrp="1"/>
          </p:cNvGraphicFramePr>
          <p:nvPr>
            <p:extLst>
              <p:ext uri="{D42A27DB-BD31-4B8C-83A1-F6EECF244321}">
                <p14:modId xmlns:p14="http://schemas.microsoft.com/office/powerpoint/2010/main" val="3581004327"/>
              </p:ext>
            </p:extLst>
          </p:nvPr>
        </p:nvGraphicFramePr>
        <p:xfrm>
          <a:off x="5723448" y="419100"/>
          <a:ext cx="11325538" cy="9548036"/>
        </p:xfrm>
        <a:graphic>
          <a:graphicData uri="http://schemas.openxmlformats.org/drawingml/2006/table">
            <a:tbl>
              <a:tblPr firstRow="1" firstCol="1" bandRow="1">
                <a:noFill/>
                <a:tableStyleId>{5C22544A-7EE6-4342-B048-85BDC9FD1C3A}</a:tableStyleId>
              </a:tblPr>
              <a:tblGrid>
                <a:gridCol w="3678872">
                  <a:extLst>
                    <a:ext uri="{9D8B030D-6E8A-4147-A177-3AD203B41FA5}">
                      <a16:colId xmlns:a16="http://schemas.microsoft.com/office/drawing/2014/main" val="3514282907"/>
                    </a:ext>
                  </a:extLst>
                </a:gridCol>
                <a:gridCol w="7646666">
                  <a:extLst>
                    <a:ext uri="{9D8B030D-6E8A-4147-A177-3AD203B41FA5}">
                      <a16:colId xmlns:a16="http://schemas.microsoft.com/office/drawing/2014/main" val="2123948963"/>
                    </a:ext>
                  </a:extLst>
                </a:gridCol>
              </a:tblGrid>
              <a:tr h="8231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Kathy Shepard</a:t>
                      </a:r>
                      <a:endParaRPr lang="en-US"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0" marB="0" anchor="ctr">
                    <a:lnL w="12700" cmpd="sng">
                      <a:noFill/>
                      <a:prstDash val="soli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Four County Mental Health</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0" marB="0" anchor="ctr">
                    <a:lnL w="12700" cap="flat" cmpd="sng" algn="ctr">
                      <a:solidFill>
                        <a:schemeClr val="tx1"/>
                      </a:solid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5148549"/>
                  </a:ext>
                </a:extLst>
              </a:tr>
              <a:tr h="823106">
                <a:tc>
                  <a:txBody>
                    <a:bodyPr/>
                    <a:lstStyle/>
                    <a:p>
                      <a:pPr marL="0" marR="0" algn="ctr">
                        <a:spcBef>
                          <a:spcPts val="0"/>
                        </a:spcBef>
                        <a:spcAft>
                          <a:spcPts val="0"/>
                        </a:spcAft>
                      </a:pPr>
                      <a:r>
                        <a:rPr lang="en-US"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Vice Chair</a:t>
                      </a:r>
                    </a:p>
                    <a:p>
                      <a:pPr marL="0" marR="0" algn="ctr">
                        <a:spcBef>
                          <a:spcPts val="0"/>
                        </a:spcBef>
                        <a:spcAft>
                          <a:spcPts val="0"/>
                        </a:spcAft>
                      </a:pPr>
                      <a:r>
                        <a:rPr lang="en-US"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Janell</a:t>
                      </a:r>
                      <a:r>
                        <a:rPr lang="en-US" sz="2300" b="1"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Stang</a:t>
                      </a:r>
                      <a:endParaRPr lang="en-US"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0" marB="0"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WSU</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Community Engagement Institute</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8646942"/>
                  </a:ext>
                </a:extLst>
              </a:tr>
              <a:tr h="49386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Steve Christenberry</a:t>
                      </a:r>
                    </a:p>
                  </a:txBody>
                  <a:tcPr marL="76602" marR="76602" marT="0" marB="0"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Veteran</a:t>
                      </a:r>
                    </a:p>
                  </a:txBody>
                  <a:tcPr marL="76602" marR="76602"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0379873"/>
                  </a:ext>
                </a:extLst>
              </a:tr>
              <a:tr h="493864">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Shereen</a:t>
                      </a:r>
                      <a:r>
                        <a:rPr lang="en-US" sz="2300" b="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Ellis</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0" marB="0"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3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Aetna Better Health of Kansas</a:t>
                      </a:r>
                      <a:endParaRPr lang="en-US" sz="2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0"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2161691"/>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Tony</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Nutz</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NAMI</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6586814"/>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Lisa</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Chaney</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Greenbush</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557832"/>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Lori</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Bishop</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Flint</a:t>
                      </a:r>
                      <a:r>
                        <a:rPr lang="en-US" sz="230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Hills Volunteer Center</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372589"/>
                  </a:ext>
                </a:extLst>
              </a:tr>
              <a:tr h="49386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Christopher</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Bowers</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Washburn University &amp; VFW Commander (Topeka)</a:t>
                      </a: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3573335"/>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Angela</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Gabel</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Kansas Air Guard</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060942"/>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Lisa</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Galindo</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Kansas</a:t>
                      </a:r>
                      <a:r>
                        <a:rPr lang="en-US" sz="230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National Guard</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320774"/>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Loran</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Osborn</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Four County Mental Health</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052300"/>
                  </a:ext>
                </a:extLst>
              </a:tr>
              <a:tr h="49386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Bill Turner</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Kansas</a:t>
                      </a:r>
                      <a:r>
                        <a:rPr lang="en-US" sz="230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Commission on Veterans Affairs Office</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5643910"/>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Jim</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Crosby</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Together</a:t>
                      </a:r>
                      <a:r>
                        <a:rPr lang="en-US" sz="230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With Veterans and Morris County</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6334564"/>
                  </a:ext>
                </a:extLst>
              </a:tr>
              <a:tr h="49386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Tom</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Reust</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Ft</a:t>
                      </a:r>
                      <a:r>
                        <a:rPr lang="en-US" sz="2300" baseline="0" dirty="0">
                          <a:effectLst/>
                          <a:latin typeface="Calibri" panose="020F0502020204030204" pitchFamily="34" charset="0"/>
                          <a:ea typeface="Calibri" panose="020F0502020204030204" pitchFamily="34" charset="0"/>
                          <a:cs typeface="Times New Roman" panose="02020603050405020304" pitchFamily="18" charset="0"/>
                        </a:rPr>
                        <a:t> Riley Public Affairs Specialist</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045645"/>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Stacy</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Haines</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DCCCA</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206470"/>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Jessica</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Wilson</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Aetna</a:t>
                      </a:r>
                      <a:r>
                        <a:rPr lang="en-US" sz="230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Better Health of Kansas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27108"/>
                  </a:ext>
                </a:extLst>
              </a:tr>
              <a:tr h="493864">
                <a:tc>
                  <a:txBody>
                    <a:bodyPr/>
                    <a:lstStyle/>
                    <a:p>
                      <a:pPr marL="0" marR="0" algn="ctr">
                        <a:lnSpc>
                          <a:spcPct val="107000"/>
                        </a:lnSpc>
                        <a:spcBef>
                          <a:spcPts val="0"/>
                        </a:spcBef>
                        <a:spcAft>
                          <a:spcPts val="0"/>
                        </a:spcAft>
                      </a:pPr>
                      <a:r>
                        <a:rPr lang="en-US" sz="2300" b="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Michelle</a:t>
                      </a:r>
                      <a:r>
                        <a:rPr lang="en-US" sz="2300" b="0"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Ferrer</a:t>
                      </a:r>
                      <a:endParaRPr lang="en-US" sz="2300" b="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Kansas National Guard</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3849328"/>
                  </a:ext>
                </a:extLst>
              </a:tr>
              <a:tr h="493864">
                <a:tc>
                  <a:txBody>
                    <a:bodyPr/>
                    <a:lstStyle/>
                    <a:p>
                      <a:pPr marL="0" marR="0" algn="ctr">
                        <a:lnSpc>
                          <a:spcPct val="107000"/>
                        </a:lnSpc>
                        <a:spcBef>
                          <a:spcPts val="0"/>
                        </a:spcBef>
                        <a:spcAft>
                          <a:spcPts val="0"/>
                        </a:spcAft>
                      </a:pPr>
                      <a:r>
                        <a:rPr lang="en-US" sz="2300" b="0" dirty="0">
                          <a:solidFill>
                            <a:schemeClr val="tx1"/>
                          </a:solidFill>
                          <a:effectLst/>
                          <a:latin typeface="+mn-lt"/>
                          <a:ea typeface="Calibri" panose="020F0502020204030204" pitchFamily="34" charset="0"/>
                          <a:cs typeface="Times New Roman" panose="02020603050405020304" pitchFamily="18" charset="0"/>
                        </a:rPr>
                        <a:t>Megan Willis</a:t>
                      </a:r>
                    </a:p>
                  </a:txBody>
                  <a:tcPr marL="76602" marR="76602" marT="10639" marB="0" anchor="ctr">
                    <a:lnL w="1905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dirty="0">
                          <a:solidFill>
                            <a:schemeClr val="tx1"/>
                          </a:solidFill>
                          <a:effectLst/>
                          <a:latin typeface="+mn-lt"/>
                          <a:ea typeface="Calibri" panose="020F0502020204030204" pitchFamily="34" charset="0"/>
                          <a:cs typeface="Times New Roman" panose="02020603050405020304" pitchFamily="18" charset="0"/>
                        </a:rPr>
                        <a:t>Central Kansas Mental Health Center</a:t>
                      </a:r>
                    </a:p>
                  </a:txBody>
                  <a:tcPr marL="76602" marR="76602" marT="10639" marB="0"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68591015"/>
                  </a:ext>
                </a:extLst>
              </a:tr>
            </a:tbl>
          </a:graphicData>
        </a:graphic>
      </p:graphicFrame>
    </p:spTree>
    <p:extLst>
      <p:ext uri="{BB962C8B-B14F-4D97-AF65-F5344CB8AC3E}">
        <p14:creationId xmlns:p14="http://schemas.microsoft.com/office/powerpoint/2010/main" val="91001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633448" y="374453"/>
            <a:ext cx="17021103" cy="3970203"/>
            <a:chOff x="0" y="0"/>
            <a:chExt cx="4482924" cy="1045650"/>
          </a:xfrm>
        </p:grpSpPr>
        <p:sp>
          <p:nvSpPr>
            <p:cNvPr id="4" name="Freeform 4"/>
            <p:cNvSpPr/>
            <p:nvPr/>
          </p:nvSpPr>
          <p:spPr>
            <a:xfrm>
              <a:off x="0" y="0"/>
              <a:ext cx="4482924" cy="1045650"/>
            </a:xfrm>
            <a:custGeom>
              <a:avLst/>
              <a:gdLst/>
              <a:ahLst/>
              <a:cxnLst/>
              <a:rect l="l" t="t" r="r" b="b"/>
              <a:pathLst>
                <a:path w="4482924" h="1045650">
                  <a:moveTo>
                    <a:pt x="0" y="0"/>
                  </a:moveTo>
                  <a:lnTo>
                    <a:pt x="4482924" y="0"/>
                  </a:lnTo>
                  <a:lnTo>
                    <a:pt x="4482924" y="1045650"/>
                  </a:lnTo>
                  <a:lnTo>
                    <a:pt x="0" y="1045650"/>
                  </a:lnTo>
                  <a:close/>
                </a:path>
              </a:pathLst>
            </a:custGeom>
            <a:solidFill>
              <a:srgbClr val="1C5739"/>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a:p>
              <a:pPr algn="ctr">
                <a:lnSpc>
                  <a:spcPts val="2859"/>
                </a:lnSpc>
              </a:pPr>
              <a:endParaRPr dirty="0"/>
            </a:p>
          </p:txBody>
        </p:sp>
      </p:grpSp>
      <p:sp>
        <p:nvSpPr>
          <p:cNvPr id="9" name="Freeform 9"/>
          <p:cNvSpPr/>
          <p:nvPr/>
        </p:nvSpPr>
        <p:spPr>
          <a:xfrm>
            <a:off x="667020" y="395051"/>
            <a:ext cx="16933642" cy="3949605"/>
          </a:xfrm>
          <a:custGeom>
            <a:avLst/>
            <a:gdLst/>
            <a:ahLst/>
            <a:cxnLst/>
            <a:rect l="l" t="t" r="r" b="b"/>
            <a:pathLst>
              <a:path w="16933642" h="3949605">
                <a:moveTo>
                  <a:pt x="0" y="0"/>
                </a:moveTo>
                <a:lnTo>
                  <a:pt x="16933643" y="0"/>
                </a:lnTo>
                <a:lnTo>
                  <a:pt x="16933643" y="3949605"/>
                </a:lnTo>
                <a:lnTo>
                  <a:pt x="0" y="3949605"/>
                </a:lnTo>
                <a:lnTo>
                  <a:pt x="0" y="0"/>
                </a:lnTo>
                <a:close/>
              </a:path>
            </a:pathLst>
          </a:custGeom>
          <a:blipFill>
            <a:blip r:embed="rId3">
              <a:alphaModFix amt="18000"/>
            </a:blip>
            <a:stretch>
              <a:fillRect t="-92914" b="-92914"/>
            </a:stretch>
          </a:blipFill>
        </p:spPr>
      </p:sp>
      <p:grpSp>
        <p:nvGrpSpPr>
          <p:cNvPr id="10" name="Group 10"/>
          <p:cNvGrpSpPr/>
          <p:nvPr/>
        </p:nvGrpSpPr>
        <p:grpSpPr>
          <a:xfrm>
            <a:off x="6596044" y="4621028"/>
            <a:ext cx="47625" cy="4637272"/>
            <a:chOff x="0" y="0"/>
            <a:chExt cx="12543" cy="1221339"/>
          </a:xfrm>
        </p:grpSpPr>
        <p:sp>
          <p:nvSpPr>
            <p:cNvPr id="11" name="Freeform 11"/>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13" name="TextBox 13"/>
          <p:cNvSpPr txBox="1"/>
          <p:nvPr/>
        </p:nvSpPr>
        <p:spPr>
          <a:xfrm>
            <a:off x="2863618" y="1074386"/>
            <a:ext cx="12540445" cy="2733184"/>
          </a:xfrm>
          <a:prstGeom prst="rect">
            <a:avLst/>
          </a:prstGeom>
        </p:spPr>
        <p:txBody>
          <a:bodyPr wrap="square" lIns="0" tIns="0" rIns="0" bIns="0" rtlCol="0" anchor="t">
            <a:spAutoFit/>
          </a:bodyPr>
          <a:lstStyle/>
          <a:p>
            <a:pPr lvl="0" algn="ctr">
              <a:lnSpc>
                <a:spcPts val="11502"/>
              </a:lnSpc>
              <a:spcBef>
                <a:spcPct val="0"/>
              </a:spcBef>
            </a:pPr>
            <a:r>
              <a:rPr lang="en-US" sz="8800" b="1" dirty="0">
                <a:solidFill>
                  <a:schemeClr val="bg1"/>
                </a:solidFill>
                <a:latin typeface="+mj-lt"/>
                <a:cs typeface="Times New Roman" panose="02020603050405020304" pitchFamily="18" charset="0"/>
              </a:rPr>
              <a:t>FY2023 Year in Review</a:t>
            </a:r>
          </a:p>
          <a:p>
            <a:pPr algn="ctr">
              <a:lnSpc>
                <a:spcPts val="11502"/>
              </a:lnSpc>
              <a:spcBef>
                <a:spcPct val="0"/>
              </a:spcBef>
            </a:pPr>
            <a:r>
              <a:rPr lang="en-US" sz="4500" b="1" spc="816" dirty="0">
                <a:solidFill>
                  <a:schemeClr val="bg1"/>
                </a:solidFill>
                <a:cs typeface="Times New Roman" panose="02020603050405020304" pitchFamily="18" charset="0"/>
              </a:rPr>
              <a:t>Part One</a:t>
            </a:r>
            <a:endParaRPr lang="en-US" sz="4500" b="1" spc="816" dirty="0">
              <a:solidFill>
                <a:schemeClr val="bg1"/>
              </a:solidFill>
            </a:endParaRPr>
          </a:p>
        </p:txBody>
      </p:sp>
      <p:grpSp>
        <p:nvGrpSpPr>
          <p:cNvPr id="15" name="Group 15"/>
          <p:cNvGrpSpPr/>
          <p:nvPr/>
        </p:nvGrpSpPr>
        <p:grpSpPr>
          <a:xfrm>
            <a:off x="11644331" y="4621028"/>
            <a:ext cx="47625" cy="4637272"/>
            <a:chOff x="0" y="0"/>
            <a:chExt cx="12543" cy="1221339"/>
          </a:xfrm>
        </p:grpSpPr>
        <p:sp>
          <p:nvSpPr>
            <p:cNvPr id="16" name="Freeform 16"/>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21" name="TextBox 21"/>
          <p:cNvSpPr txBox="1"/>
          <p:nvPr/>
        </p:nvSpPr>
        <p:spPr>
          <a:xfrm>
            <a:off x="1595382" y="6312700"/>
            <a:ext cx="4693971" cy="1600438"/>
          </a:xfrm>
          <a:prstGeom prst="rect">
            <a:avLst/>
          </a:prstGeom>
        </p:spPr>
        <p:txBody>
          <a:bodyPr wrap="square" lIns="0" tIns="0" rIns="0" bIns="0" rtlCol="0" anchor="t">
            <a:spAutoFit/>
          </a:bodyPr>
          <a:lstStyle/>
          <a:p>
            <a:pPr algn="ctr"/>
            <a:r>
              <a:rPr lang="en-US" sz="2600" dirty="0">
                <a:latin typeface="Calibri" panose="020F0502020204030204" pitchFamily="34" charset="0"/>
                <a:ea typeface="Calibri" panose="020F0502020204030204" pitchFamily="34" charset="0"/>
                <a:cs typeface="Calibri" panose="020F0502020204030204" pitchFamily="34" charset="0"/>
              </a:rPr>
              <a:t>SMVF Subcommittee has continued to increase information and resources on Live Connected Website and Facebook page. </a:t>
            </a:r>
          </a:p>
        </p:txBody>
      </p:sp>
      <p:sp>
        <p:nvSpPr>
          <p:cNvPr id="22" name="TextBox 22"/>
          <p:cNvSpPr txBox="1"/>
          <p:nvPr/>
        </p:nvSpPr>
        <p:spPr>
          <a:xfrm>
            <a:off x="6831920" y="6312700"/>
            <a:ext cx="4468000" cy="2400657"/>
          </a:xfrm>
          <a:prstGeom prst="rect">
            <a:avLst/>
          </a:prstGeom>
        </p:spPr>
        <p:txBody>
          <a:bodyPr lIns="0" tIns="0" rIns="0" bIns="0" rtlCol="0" anchor="t">
            <a:spAutoFit/>
          </a:bodyPr>
          <a:lstStyle/>
          <a:p>
            <a:pPr algn="ctr"/>
            <a:r>
              <a:rPr lang="en-US" sz="2600" dirty="0">
                <a:cs typeface="Times New Roman" panose="02020603050405020304" pitchFamily="18" charset="0"/>
              </a:rPr>
              <a:t>Full review of Live Connected Website for needed changes and ongoing updates of resources. </a:t>
            </a:r>
            <a:r>
              <a:rPr lang="en-US" sz="2600" dirty="0">
                <a:latin typeface="Calibri" panose="020F0502020204030204" pitchFamily="34" charset="0"/>
                <a:ea typeface="Calibri" panose="020F0502020204030204" pitchFamily="34" charset="0"/>
                <a:cs typeface="Calibri" panose="020F0502020204030204" pitchFamily="34" charset="0"/>
              </a:rPr>
              <a:t>This includes creation, distribution and review of a feedback survey.</a:t>
            </a:r>
          </a:p>
        </p:txBody>
      </p:sp>
      <p:sp>
        <p:nvSpPr>
          <p:cNvPr id="23" name="TextBox 23"/>
          <p:cNvSpPr txBox="1"/>
          <p:nvPr/>
        </p:nvSpPr>
        <p:spPr>
          <a:xfrm>
            <a:off x="11872704" y="6394108"/>
            <a:ext cx="4468000" cy="1200329"/>
          </a:xfrm>
          <a:prstGeom prst="rect">
            <a:avLst/>
          </a:prstGeom>
        </p:spPr>
        <p:txBody>
          <a:bodyPr lIns="0" tIns="0" rIns="0" bIns="0" rtlCol="0" anchor="t">
            <a:spAutoFit/>
          </a:bodyPr>
          <a:lstStyle/>
          <a:p>
            <a:pPr algn="ctr"/>
            <a:r>
              <a:rPr lang="en-US" sz="2600" dirty="0">
                <a:latin typeface="Calibri" panose="020F0502020204030204" pitchFamily="34" charset="0"/>
                <a:ea typeface="Calibri" panose="020F0502020204030204" pitchFamily="34" charset="0"/>
                <a:cs typeface="Calibri" panose="020F0502020204030204" pitchFamily="34" charset="0"/>
              </a:rPr>
              <a:t>Creation of a Communication Task Force to promote the website.</a:t>
            </a:r>
          </a:p>
        </p:txBody>
      </p:sp>
      <p:pic>
        <p:nvPicPr>
          <p:cNvPr id="25" name="Picture 24">
            <a:extLst>
              <a:ext uri="{FF2B5EF4-FFF2-40B4-BE49-F238E27FC236}">
                <a16:creationId xmlns:a16="http://schemas.microsoft.com/office/drawing/2014/main" id="{2876FDD9-DB7E-6543-A309-FE6062802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766" y="4151996"/>
            <a:ext cx="2362200" cy="2362200"/>
          </a:xfrm>
          <a:prstGeom prst="rect">
            <a:avLst/>
          </a:prstGeom>
        </p:spPr>
      </p:pic>
      <p:pic>
        <p:nvPicPr>
          <p:cNvPr id="6" name="Graphic 5" descr="Customer review outline">
            <a:extLst>
              <a:ext uri="{FF2B5EF4-FFF2-40B4-BE49-F238E27FC236}">
                <a16:creationId xmlns:a16="http://schemas.microsoft.com/office/drawing/2014/main" id="{1C079336-9D43-C591-7A46-EAE534622E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8372" y="4613729"/>
            <a:ext cx="1531257" cy="1549399"/>
          </a:xfrm>
          <a:prstGeom prst="rect">
            <a:avLst/>
          </a:prstGeom>
        </p:spPr>
      </p:pic>
      <p:pic>
        <p:nvPicPr>
          <p:cNvPr id="14" name="Graphic 13" descr="Marketing outline">
            <a:extLst>
              <a:ext uri="{FF2B5EF4-FFF2-40B4-BE49-F238E27FC236}">
                <a16:creationId xmlns:a16="http://schemas.microsoft.com/office/drawing/2014/main" id="{A16FFF5B-91C0-9E96-10AD-CC405205C5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49514" y="4740729"/>
            <a:ext cx="1549399" cy="1567542"/>
          </a:xfrm>
          <a:prstGeom prst="rect">
            <a:avLst/>
          </a:prstGeom>
        </p:spPr>
      </p:pic>
    </p:spTree>
    <p:extLst>
      <p:ext uri="{BB962C8B-B14F-4D97-AF65-F5344CB8AC3E}">
        <p14:creationId xmlns:p14="http://schemas.microsoft.com/office/powerpoint/2010/main" val="323910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633448" y="374453"/>
            <a:ext cx="17021103" cy="3970203"/>
            <a:chOff x="0" y="0"/>
            <a:chExt cx="4482924" cy="1045650"/>
          </a:xfrm>
        </p:grpSpPr>
        <p:sp>
          <p:nvSpPr>
            <p:cNvPr id="4" name="Freeform 4"/>
            <p:cNvSpPr/>
            <p:nvPr/>
          </p:nvSpPr>
          <p:spPr>
            <a:xfrm>
              <a:off x="0" y="0"/>
              <a:ext cx="4482924" cy="1045650"/>
            </a:xfrm>
            <a:custGeom>
              <a:avLst/>
              <a:gdLst/>
              <a:ahLst/>
              <a:cxnLst/>
              <a:rect l="l" t="t" r="r" b="b"/>
              <a:pathLst>
                <a:path w="4482924" h="1045650">
                  <a:moveTo>
                    <a:pt x="0" y="0"/>
                  </a:moveTo>
                  <a:lnTo>
                    <a:pt x="4482924" y="0"/>
                  </a:lnTo>
                  <a:lnTo>
                    <a:pt x="4482924" y="1045650"/>
                  </a:lnTo>
                  <a:lnTo>
                    <a:pt x="0" y="1045650"/>
                  </a:lnTo>
                  <a:close/>
                </a:path>
              </a:pathLst>
            </a:custGeom>
            <a:solidFill>
              <a:srgbClr val="1C5739"/>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a:p>
              <a:pPr algn="ctr">
                <a:lnSpc>
                  <a:spcPts val="2859"/>
                </a:lnSpc>
              </a:pPr>
              <a:endParaRPr dirty="0"/>
            </a:p>
          </p:txBody>
        </p:sp>
      </p:grpSp>
      <p:sp>
        <p:nvSpPr>
          <p:cNvPr id="9" name="Freeform 9"/>
          <p:cNvSpPr/>
          <p:nvPr/>
        </p:nvSpPr>
        <p:spPr>
          <a:xfrm>
            <a:off x="667020" y="395051"/>
            <a:ext cx="16933642" cy="3949605"/>
          </a:xfrm>
          <a:custGeom>
            <a:avLst/>
            <a:gdLst/>
            <a:ahLst/>
            <a:cxnLst/>
            <a:rect l="l" t="t" r="r" b="b"/>
            <a:pathLst>
              <a:path w="16933642" h="3949605">
                <a:moveTo>
                  <a:pt x="0" y="0"/>
                </a:moveTo>
                <a:lnTo>
                  <a:pt x="16933643" y="0"/>
                </a:lnTo>
                <a:lnTo>
                  <a:pt x="16933643" y="3949605"/>
                </a:lnTo>
                <a:lnTo>
                  <a:pt x="0" y="3949605"/>
                </a:lnTo>
                <a:lnTo>
                  <a:pt x="0" y="0"/>
                </a:lnTo>
                <a:close/>
              </a:path>
            </a:pathLst>
          </a:custGeom>
          <a:blipFill>
            <a:blip r:embed="rId3">
              <a:alphaModFix amt="18000"/>
            </a:blip>
            <a:stretch>
              <a:fillRect t="-92914" b="-92914"/>
            </a:stretch>
          </a:blipFill>
        </p:spPr>
      </p:sp>
      <p:grpSp>
        <p:nvGrpSpPr>
          <p:cNvPr id="10" name="Group 10"/>
          <p:cNvGrpSpPr/>
          <p:nvPr/>
        </p:nvGrpSpPr>
        <p:grpSpPr>
          <a:xfrm>
            <a:off x="6596044" y="4621028"/>
            <a:ext cx="47625" cy="4637272"/>
            <a:chOff x="0" y="0"/>
            <a:chExt cx="12543" cy="1221339"/>
          </a:xfrm>
        </p:grpSpPr>
        <p:sp>
          <p:nvSpPr>
            <p:cNvPr id="11" name="Freeform 11"/>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13" name="TextBox 13"/>
          <p:cNvSpPr txBox="1"/>
          <p:nvPr/>
        </p:nvSpPr>
        <p:spPr>
          <a:xfrm>
            <a:off x="2863618" y="1074386"/>
            <a:ext cx="12540445" cy="2733184"/>
          </a:xfrm>
          <a:prstGeom prst="rect">
            <a:avLst/>
          </a:prstGeom>
        </p:spPr>
        <p:txBody>
          <a:bodyPr wrap="square" lIns="0" tIns="0" rIns="0" bIns="0" rtlCol="0" anchor="t">
            <a:spAutoFit/>
          </a:bodyPr>
          <a:lstStyle/>
          <a:p>
            <a:pPr lvl="0" algn="ctr">
              <a:lnSpc>
                <a:spcPts val="11502"/>
              </a:lnSpc>
              <a:spcBef>
                <a:spcPct val="0"/>
              </a:spcBef>
            </a:pPr>
            <a:r>
              <a:rPr lang="en-US" sz="8800" b="1" dirty="0">
                <a:solidFill>
                  <a:schemeClr val="bg1"/>
                </a:solidFill>
                <a:latin typeface="+mj-lt"/>
                <a:cs typeface="Times New Roman" panose="02020603050405020304" pitchFamily="18" charset="0"/>
              </a:rPr>
              <a:t>FY2023 Year in Review</a:t>
            </a:r>
          </a:p>
          <a:p>
            <a:pPr lvl="0" algn="ctr">
              <a:lnSpc>
                <a:spcPts val="11502"/>
              </a:lnSpc>
              <a:spcBef>
                <a:spcPct val="0"/>
              </a:spcBef>
            </a:pPr>
            <a:r>
              <a:rPr lang="en-US" sz="4500" b="1" spc="816" dirty="0">
                <a:solidFill>
                  <a:schemeClr val="bg1"/>
                </a:solidFill>
                <a:latin typeface="+mj-lt"/>
                <a:cs typeface="Times New Roman" panose="02020603050405020304" pitchFamily="18" charset="0"/>
              </a:rPr>
              <a:t>Part Two</a:t>
            </a:r>
            <a:endParaRPr lang="en-US" sz="4500" b="1" spc="816" dirty="0">
              <a:solidFill>
                <a:schemeClr val="bg1"/>
              </a:solidFill>
              <a:latin typeface="+mj-lt"/>
            </a:endParaRPr>
          </a:p>
        </p:txBody>
      </p:sp>
      <p:grpSp>
        <p:nvGrpSpPr>
          <p:cNvPr id="15" name="Group 15"/>
          <p:cNvGrpSpPr/>
          <p:nvPr/>
        </p:nvGrpSpPr>
        <p:grpSpPr>
          <a:xfrm>
            <a:off x="11644331" y="4621028"/>
            <a:ext cx="47625" cy="4637272"/>
            <a:chOff x="0" y="0"/>
            <a:chExt cx="12543" cy="1221339"/>
          </a:xfrm>
        </p:grpSpPr>
        <p:sp>
          <p:nvSpPr>
            <p:cNvPr id="16" name="Freeform 16"/>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sp>
        <p:nvSpPr>
          <p:cNvPr id="21" name="TextBox 21"/>
          <p:cNvSpPr txBox="1"/>
          <p:nvPr/>
        </p:nvSpPr>
        <p:spPr>
          <a:xfrm>
            <a:off x="1595382" y="6312700"/>
            <a:ext cx="4693971" cy="2000548"/>
          </a:xfrm>
          <a:prstGeom prst="rect">
            <a:avLst/>
          </a:prstGeom>
        </p:spPr>
        <p:txBody>
          <a:bodyPr wrap="square" lIns="0" tIns="0" rIns="0" bIns="0" rtlCol="0" anchor="t">
            <a:spAutoFit/>
          </a:bodyPr>
          <a:lstStyle/>
          <a:p>
            <a:pPr algn="ctr"/>
            <a:r>
              <a:rPr lang="en-US" sz="2600" dirty="0">
                <a:latin typeface="Calibri" panose="020F0502020204030204" pitchFamily="34" charset="0"/>
                <a:ea typeface="Calibri" panose="020F0502020204030204" pitchFamily="34" charset="0"/>
                <a:cs typeface="Calibri" panose="020F0502020204030204" pitchFamily="34" charset="0"/>
              </a:rPr>
              <a:t>Continued push for completion of PsychArmor training to increase military cultural competency among subcommittee members, CCBHC’S and others.</a:t>
            </a:r>
          </a:p>
        </p:txBody>
      </p:sp>
      <p:sp>
        <p:nvSpPr>
          <p:cNvPr id="22" name="TextBox 22"/>
          <p:cNvSpPr txBox="1"/>
          <p:nvPr/>
        </p:nvSpPr>
        <p:spPr>
          <a:xfrm>
            <a:off x="6831920" y="6312700"/>
            <a:ext cx="4468000" cy="2000548"/>
          </a:xfrm>
          <a:prstGeom prst="rect">
            <a:avLst/>
          </a:prstGeom>
        </p:spPr>
        <p:txBody>
          <a:bodyPr lIns="0" tIns="0" rIns="0" bIns="0" rtlCol="0" anchor="t">
            <a:spAutoFit/>
          </a:bodyPr>
          <a:lstStyle/>
          <a:p>
            <a:pPr algn="ctr"/>
            <a:r>
              <a:rPr lang="en-US" sz="2600" dirty="0">
                <a:latin typeface="Calibri" panose="020F0502020204030204" pitchFamily="34" charset="0"/>
                <a:ea typeface="Calibri" panose="020F0502020204030204" pitchFamily="34" charset="0"/>
                <a:cs typeface="Calibri" panose="020F0502020204030204" pitchFamily="34" charset="0"/>
              </a:rPr>
              <a:t>Creation of a Live Connected Campaign including the Governor’s PSA, which is now in the final editing stage before distribution.</a:t>
            </a:r>
          </a:p>
        </p:txBody>
      </p:sp>
      <p:sp>
        <p:nvSpPr>
          <p:cNvPr id="23" name="TextBox 23"/>
          <p:cNvSpPr txBox="1"/>
          <p:nvPr/>
        </p:nvSpPr>
        <p:spPr>
          <a:xfrm>
            <a:off x="12041242" y="6247448"/>
            <a:ext cx="4468000" cy="2800767"/>
          </a:xfrm>
          <a:prstGeom prst="rect">
            <a:avLst/>
          </a:prstGeom>
        </p:spPr>
        <p:txBody>
          <a:bodyPr lIns="0" tIns="0" rIns="0" bIns="0" rtlCol="0" anchor="t">
            <a:spAutoFit/>
          </a:bodyPr>
          <a:lstStyle/>
          <a:p>
            <a:pPr algn="ctr"/>
            <a:r>
              <a:rPr lang="en-US" sz="2600" dirty="0">
                <a:latin typeface="Calibri" panose="020F0502020204030204" pitchFamily="34" charset="0"/>
                <a:ea typeface="Calibri" panose="020F0502020204030204" pitchFamily="34" charset="0"/>
                <a:cs typeface="Calibri" panose="020F0502020204030204" pitchFamily="34" charset="0"/>
              </a:rPr>
              <a:t>SMVF subcommittee has worked to decrease suicide using lethal means by providing 400 gun locks &amp; gun safety information to Green Zone Training attendees and to gun shop owners for distribution. </a:t>
            </a:r>
          </a:p>
        </p:txBody>
      </p:sp>
      <p:pic>
        <p:nvPicPr>
          <p:cNvPr id="14" name="Graphic 13" descr="Teacher outline">
            <a:extLst>
              <a:ext uri="{FF2B5EF4-FFF2-40B4-BE49-F238E27FC236}">
                <a16:creationId xmlns:a16="http://schemas.microsoft.com/office/drawing/2014/main" id="{BB854421-E816-1295-8FDF-4CB1679E07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3364" y="4612559"/>
            <a:ext cx="1504335" cy="1541206"/>
          </a:xfrm>
          <a:prstGeom prst="rect">
            <a:avLst/>
          </a:prstGeom>
        </p:spPr>
      </p:pic>
      <p:pic>
        <p:nvPicPr>
          <p:cNvPr id="18" name="Graphic 17" descr="Video camera outline">
            <a:extLst>
              <a:ext uri="{FF2B5EF4-FFF2-40B4-BE49-F238E27FC236}">
                <a16:creationId xmlns:a16="http://schemas.microsoft.com/office/drawing/2014/main" id="{54876B5D-3CDA-547F-75D6-550D23F0AC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4349" y="4575688"/>
            <a:ext cx="1614948" cy="1633383"/>
          </a:xfrm>
          <a:prstGeom prst="rect">
            <a:avLst/>
          </a:prstGeom>
        </p:spPr>
      </p:pic>
      <p:pic>
        <p:nvPicPr>
          <p:cNvPr id="19" name="Graphic 18" descr="Shield Tick outline">
            <a:extLst>
              <a:ext uri="{FF2B5EF4-FFF2-40B4-BE49-F238E27FC236}">
                <a16:creationId xmlns:a16="http://schemas.microsoft.com/office/drawing/2014/main" id="{DECEC0FB-7AFD-7CDB-0124-BD8FDC16E7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01252" y="4778477"/>
            <a:ext cx="1319980" cy="1375287"/>
          </a:xfrm>
          <a:prstGeom prst="rect">
            <a:avLst/>
          </a:prstGeom>
        </p:spPr>
      </p:pic>
    </p:spTree>
    <p:extLst>
      <p:ext uri="{BB962C8B-B14F-4D97-AF65-F5344CB8AC3E}">
        <p14:creationId xmlns:p14="http://schemas.microsoft.com/office/powerpoint/2010/main" val="2648362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ield of grass and a blue sky&#10;&#10;Description automatically generated">
            <a:extLst>
              <a:ext uri="{FF2B5EF4-FFF2-40B4-BE49-F238E27FC236}">
                <a16:creationId xmlns:a16="http://schemas.microsoft.com/office/drawing/2014/main" id="{4F6BF130-16B0-60A9-345F-062AA4C80507}"/>
              </a:ext>
            </a:extLst>
          </p:cNvPr>
          <p:cNvPicPr>
            <a:picLocks noChangeAspect="1"/>
          </p:cNvPicPr>
          <p:nvPr/>
        </p:nvPicPr>
        <p:blipFill>
          <a:blip r:embed="rId2"/>
          <a:stretch>
            <a:fillRect/>
          </a:stretch>
        </p:blipFill>
        <p:spPr>
          <a:xfrm>
            <a:off x="-379561" y="2157"/>
            <a:ext cx="19025556" cy="12676515"/>
          </a:xfrm>
          <a:prstGeom prst="rect">
            <a:avLst/>
          </a:prstGeom>
        </p:spPr>
      </p:pic>
      <p:sp>
        <p:nvSpPr>
          <p:cNvPr id="3" name="TextBox 3"/>
          <p:cNvSpPr txBox="1"/>
          <p:nvPr/>
        </p:nvSpPr>
        <p:spPr>
          <a:xfrm>
            <a:off x="1181100" y="3379129"/>
            <a:ext cx="15925800" cy="1785938"/>
          </a:xfrm>
          <a:prstGeom prst="rect">
            <a:avLst/>
          </a:prstGeom>
        </p:spPr>
        <p:txBody>
          <a:bodyPr wrap="square" lIns="0" tIns="0" rIns="0" bIns="0" rtlCol="0" anchor="t">
            <a:spAutoFit/>
          </a:bodyPr>
          <a:lstStyle/>
          <a:p>
            <a:pPr algn="ctr">
              <a:lnSpc>
                <a:spcPts val="14776"/>
              </a:lnSpc>
            </a:pPr>
            <a:r>
              <a:rPr lang="en-US" sz="10700" b="1" spc="1049" dirty="0">
                <a:solidFill>
                  <a:schemeClr val="bg1"/>
                </a:solidFill>
                <a:latin typeface="+mj-lt"/>
              </a:rPr>
              <a:t>Recommendations</a:t>
            </a:r>
            <a:r>
              <a:rPr lang="en-US" sz="10700" b="1" spc="1049" dirty="0">
                <a:solidFill>
                  <a:srgbClr val="1C5738"/>
                </a:solidFill>
                <a:latin typeface="+mj-lt"/>
              </a:rPr>
              <a:t> </a:t>
            </a:r>
            <a:endParaRPr lang="en-US" sz="10700" b="1" spc="1049" dirty="0">
              <a:solidFill>
                <a:srgbClr val="1C5738"/>
              </a:solidFill>
              <a:latin typeface="+mj-lt"/>
              <a:cs typeface="Calibri"/>
            </a:endParaRPr>
          </a:p>
        </p:txBody>
      </p:sp>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02747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7A4154E-9E04-CDA3-B410-6867C4B92FC9}"/>
              </a:ext>
            </a:extLst>
          </p:cNvPr>
          <p:cNvGrpSpPr/>
          <p:nvPr/>
        </p:nvGrpSpPr>
        <p:grpSpPr>
          <a:xfrm>
            <a:off x="-1476516" y="-2057401"/>
            <a:ext cx="11946827" cy="8081220"/>
            <a:chOff x="-1476516" y="-2057401"/>
            <a:chExt cx="11946827" cy="8081220"/>
          </a:xfrm>
        </p:grpSpPr>
        <p:pic>
          <p:nvPicPr>
            <p:cNvPr id="23" name="Picture 22" descr="Soldier in camouflage uniform waving">
              <a:extLst>
                <a:ext uri="{FF2B5EF4-FFF2-40B4-BE49-F238E27FC236}">
                  <a16:creationId xmlns:a16="http://schemas.microsoft.com/office/drawing/2014/main" id="{78C0EFD8-AA84-DBB5-6990-E00A8125748F}"/>
                </a:ext>
              </a:extLst>
            </p:cNvPr>
            <p:cNvPicPr>
              <a:picLocks noChangeAspect="1"/>
            </p:cNvPicPr>
            <p:nvPr/>
          </p:nvPicPr>
          <p:blipFill>
            <a:blip r:embed="rId2"/>
            <a:stretch>
              <a:fillRect/>
            </a:stretch>
          </p:blipFill>
          <p:spPr>
            <a:xfrm>
              <a:off x="-819807" y="-2057401"/>
              <a:ext cx="10783614" cy="7208784"/>
            </a:xfrm>
            <a:prstGeom prst="rect">
              <a:avLst/>
            </a:prstGeom>
          </p:spPr>
        </p:pic>
        <p:sp>
          <p:nvSpPr>
            <p:cNvPr id="16" name="Right Triangle 15">
              <a:extLst>
                <a:ext uri="{FF2B5EF4-FFF2-40B4-BE49-F238E27FC236}">
                  <a16:creationId xmlns:a16="http://schemas.microsoft.com/office/drawing/2014/main" id="{2DB6D3D5-A15E-4CEF-DD36-FDB7EF95AC79}"/>
                </a:ext>
              </a:extLst>
            </p:cNvPr>
            <p:cNvSpPr/>
            <p:nvPr/>
          </p:nvSpPr>
          <p:spPr>
            <a:xfrm rot="16200000">
              <a:off x="1271323" y="-3175169"/>
              <a:ext cx="6451149" cy="1194682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1C5739"/>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1C5739"/>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dirty="0"/>
            </a:p>
          </p:txBody>
        </p:sp>
      </p:grpSp>
      <p:grpSp>
        <p:nvGrpSpPr>
          <p:cNvPr id="11" name="Group 11"/>
          <p:cNvGrpSpPr/>
          <p:nvPr/>
        </p:nvGrpSpPr>
        <p:grpSpPr>
          <a:xfrm>
            <a:off x="5620941" y="5236357"/>
            <a:ext cx="12173874" cy="4325523"/>
            <a:chOff x="0" y="0"/>
            <a:chExt cx="4073040" cy="1447200"/>
          </a:xfrm>
        </p:grpSpPr>
        <p:sp>
          <p:nvSpPr>
            <p:cNvPr id="12" name="Freeform 12"/>
            <p:cNvSpPr/>
            <p:nvPr/>
          </p:nvSpPr>
          <p:spPr>
            <a:xfrm>
              <a:off x="0" y="0"/>
              <a:ext cx="4073017" cy="1447165"/>
            </a:xfrm>
            <a:custGeom>
              <a:avLst/>
              <a:gdLst/>
              <a:ahLst/>
              <a:cxnLst/>
              <a:rect l="l" t="t" r="r" b="b"/>
              <a:pathLst>
                <a:path w="4073017" h="1447165">
                  <a:moveTo>
                    <a:pt x="3349244" y="0"/>
                  </a:moveTo>
                  <a:cubicBezTo>
                    <a:pt x="0" y="0"/>
                    <a:pt x="0" y="0"/>
                    <a:pt x="0" y="0"/>
                  </a:cubicBezTo>
                  <a:cubicBezTo>
                    <a:pt x="0" y="1447165"/>
                    <a:pt x="0" y="1447165"/>
                    <a:pt x="0" y="1447165"/>
                  </a:cubicBezTo>
                  <a:cubicBezTo>
                    <a:pt x="3349244" y="1447165"/>
                    <a:pt x="3349244" y="1447165"/>
                    <a:pt x="3349244" y="1447165"/>
                  </a:cubicBezTo>
                  <a:cubicBezTo>
                    <a:pt x="3747897" y="1447165"/>
                    <a:pt x="4073017" y="1122172"/>
                    <a:pt x="4073017" y="723519"/>
                  </a:cubicBezTo>
                  <a:cubicBezTo>
                    <a:pt x="4073017" y="324866"/>
                    <a:pt x="3747897" y="0"/>
                    <a:pt x="3349244" y="0"/>
                  </a:cubicBezTo>
                  <a:close/>
                </a:path>
              </a:pathLst>
            </a:custGeom>
            <a:solidFill>
              <a:srgbClr val="F2F2F2"/>
            </a:solidFill>
          </p:spPr>
        </p:sp>
      </p:grpSp>
      <p:grpSp>
        <p:nvGrpSpPr>
          <p:cNvPr id="13" name="Group 13"/>
          <p:cNvGrpSpPr/>
          <p:nvPr/>
        </p:nvGrpSpPr>
        <p:grpSpPr>
          <a:xfrm>
            <a:off x="2223660" y="4146016"/>
            <a:ext cx="4530253" cy="4527081"/>
            <a:chOff x="0" y="0"/>
            <a:chExt cx="2056320" cy="2054880"/>
          </a:xfrm>
        </p:grpSpPr>
        <p:sp>
          <p:nvSpPr>
            <p:cNvPr id="14" name="Freeform 14"/>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sp>
      </p:grpSp>
      <p:sp>
        <p:nvSpPr>
          <p:cNvPr id="35" name="TextBox 35"/>
          <p:cNvSpPr txBox="1"/>
          <p:nvPr/>
        </p:nvSpPr>
        <p:spPr>
          <a:xfrm>
            <a:off x="6509646" y="2920295"/>
            <a:ext cx="6974345" cy="2167325"/>
          </a:xfrm>
          <a:prstGeom prst="rect">
            <a:avLst/>
          </a:prstGeom>
        </p:spPr>
        <p:txBody>
          <a:bodyPr wrap="square" lIns="0" tIns="0" rIns="0" bIns="0" rtlCol="0" anchor="t">
            <a:spAutoFit/>
          </a:bodyPr>
          <a:lstStyle/>
          <a:p>
            <a:pPr>
              <a:lnSpc>
                <a:spcPts val="5628"/>
              </a:lnSpc>
            </a:pPr>
            <a:r>
              <a:rPr lang="en-US" sz="5684" b="1" spc="198" dirty="0">
                <a:solidFill>
                  <a:srgbClr val="040506"/>
                </a:solidFill>
                <a:latin typeface="+mj-lt"/>
              </a:rPr>
              <a:t>The SMVF Subcommittee Recommends </a:t>
            </a:r>
          </a:p>
        </p:txBody>
      </p:sp>
      <p:sp>
        <p:nvSpPr>
          <p:cNvPr id="40" name="TextBox 40"/>
          <p:cNvSpPr txBox="1"/>
          <p:nvPr/>
        </p:nvSpPr>
        <p:spPr>
          <a:xfrm>
            <a:off x="6754054" y="5670316"/>
            <a:ext cx="9473590" cy="3447098"/>
          </a:xfrm>
          <a:prstGeom prst="rect">
            <a:avLst/>
          </a:prstGeom>
        </p:spPr>
        <p:txBody>
          <a:bodyPr wrap="square" lIns="0" tIns="0" rIns="0" bIns="0" rtlCol="0" anchor="ctr">
            <a:spAutoFit/>
          </a:bodyPr>
          <a:lstStyle/>
          <a:p>
            <a:pPr algn="ctr"/>
            <a:r>
              <a:rPr lang="en-US" sz="3200" dirty="0"/>
              <a:t>Improved collaboration between state agencies with a focus on improving the lives of the SMVF community in Kansas.  The subcommittee recommends an annual meeting with the KDADS, SMVF Subcommittee Leadership, Kansas Commission on Veteran’s Affairs, and other identified Kansas veteran service organizations’ leadership.</a:t>
            </a:r>
          </a:p>
        </p:txBody>
      </p:sp>
    </p:spTree>
    <p:extLst>
      <p:ext uri="{BB962C8B-B14F-4D97-AF65-F5344CB8AC3E}">
        <p14:creationId xmlns:p14="http://schemas.microsoft.com/office/powerpoint/2010/main" val="2563010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DEDDE612E41F45A34C4CB15C4ADF8A" ma:contentTypeVersion="0" ma:contentTypeDescription="Create a new document." ma:contentTypeScope="" ma:versionID="c69704f0a06b85f1f99ffe588b5868dc">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0BFEC6-8031-4094-9B0B-EA2861C9F983}"/>
</file>

<file path=customXml/itemProps2.xml><?xml version="1.0" encoding="utf-8"?>
<ds:datastoreItem xmlns:ds="http://schemas.openxmlformats.org/officeDocument/2006/customXml" ds:itemID="{724B42E1-4C37-4335-B3A7-C8E26AB459BB}"/>
</file>

<file path=docProps/app.xml><?xml version="1.0" encoding="utf-8"?>
<Properties xmlns="http://schemas.openxmlformats.org/officeDocument/2006/extended-properties" xmlns:vt="http://schemas.openxmlformats.org/officeDocument/2006/docPropsVTypes">
  <TotalTime>266</TotalTime>
  <Words>1063</Words>
  <Application>Microsoft Macintosh PowerPoint</Application>
  <PresentationFormat>Custom</PresentationFormat>
  <Paragraphs>161</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Montserrat Light</vt: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Minimalist Business Pitch Deck Presentation</dc:title>
  <cp:lastModifiedBy>Stang, Janell</cp:lastModifiedBy>
  <cp:revision>98</cp:revision>
  <dcterms:created xsi:type="dcterms:W3CDTF">2006-08-16T00:00:00Z</dcterms:created>
  <dcterms:modified xsi:type="dcterms:W3CDTF">2023-09-18T19:16:57Z</dcterms:modified>
  <dc:identifier>DAFucD817ZY</dc:identifier>
</cp:coreProperties>
</file>