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Lst>
  <p:notesMasterIdLst>
    <p:notesMasterId r:id="rId25"/>
  </p:notesMasterIdLst>
  <p:sldIdLst>
    <p:sldId id="279" r:id="rId3"/>
    <p:sldId id="257" r:id="rId4"/>
    <p:sldId id="261" r:id="rId5"/>
    <p:sldId id="260" r:id="rId6"/>
    <p:sldId id="259" r:id="rId7"/>
    <p:sldId id="281" r:id="rId8"/>
    <p:sldId id="267" r:id="rId9"/>
    <p:sldId id="338" r:id="rId10"/>
    <p:sldId id="341" r:id="rId11"/>
    <p:sldId id="340" r:id="rId12"/>
    <p:sldId id="258" r:id="rId13"/>
    <p:sldId id="264" r:id="rId14"/>
    <p:sldId id="345" r:id="rId15"/>
    <p:sldId id="263" r:id="rId16"/>
    <p:sldId id="262" r:id="rId17"/>
    <p:sldId id="266" r:id="rId18"/>
    <p:sldId id="268" r:id="rId19"/>
    <p:sldId id="280" r:id="rId20"/>
    <p:sldId id="272" r:id="rId21"/>
    <p:sldId id="343" r:id="rId22"/>
    <p:sldId id="344"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314" autoAdjust="0"/>
  </p:normalViewPr>
  <p:slideViewPr>
    <p:cSldViewPr snapToGrid="0">
      <p:cViewPr varScale="1">
        <p:scale>
          <a:sx n="48" d="100"/>
          <a:sy n="48" d="100"/>
        </p:scale>
        <p:origin x="72"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B54631-D6BB-420F-B7A5-71779050D299}"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n-US"/>
        </a:p>
      </dgm:t>
    </dgm:pt>
    <dgm:pt modelId="{30F8C3B1-B9A7-496D-ABED-4DA84445ACFE}">
      <dgm:prSet custT="1"/>
      <dgm:spPr/>
      <dgm:t>
        <a:bodyPr/>
        <a:lstStyle/>
        <a:p>
          <a:endParaRPr lang="en-US" sz="2200" dirty="0"/>
        </a:p>
        <a:p>
          <a:r>
            <a:rPr lang="en-US" sz="2400" dirty="0"/>
            <a:t>Vision, Mission, and History</a:t>
          </a:r>
        </a:p>
      </dgm:t>
    </dgm:pt>
    <dgm:pt modelId="{E08E36AC-D91C-4856-8384-318420B8403D}" type="parTrans" cxnId="{83214DC5-003E-468B-9B6F-2AAD3265ACD5}">
      <dgm:prSet/>
      <dgm:spPr/>
      <dgm:t>
        <a:bodyPr/>
        <a:lstStyle/>
        <a:p>
          <a:endParaRPr lang="en-US"/>
        </a:p>
      </dgm:t>
    </dgm:pt>
    <dgm:pt modelId="{4948E2AA-A6D6-4169-8C3F-EE826B3E3006}" type="sibTrans" cxnId="{83214DC5-003E-468B-9B6F-2AAD3265ACD5}">
      <dgm:prSet/>
      <dgm:spPr/>
      <dgm:t>
        <a:bodyPr/>
        <a:lstStyle/>
        <a:p>
          <a:endParaRPr lang="en-US"/>
        </a:p>
      </dgm:t>
    </dgm:pt>
    <dgm:pt modelId="{F6BFEE91-E534-4EB6-8F92-38832853436D}">
      <dgm:prSet/>
      <dgm:spPr/>
      <dgm:t>
        <a:bodyPr/>
        <a:lstStyle/>
        <a:p>
          <a:endParaRPr lang="en-US" dirty="0"/>
        </a:p>
        <a:p>
          <a:r>
            <a:rPr lang="en-US" dirty="0"/>
            <a:t>FY2022 Objectives and Progress</a:t>
          </a:r>
        </a:p>
      </dgm:t>
    </dgm:pt>
    <dgm:pt modelId="{207DFB20-76F1-41FC-9998-771DD8C00733}" type="parTrans" cxnId="{3ECF3750-D6F7-4960-803C-97310A343ED9}">
      <dgm:prSet/>
      <dgm:spPr/>
      <dgm:t>
        <a:bodyPr/>
        <a:lstStyle/>
        <a:p>
          <a:endParaRPr lang="en-US"/>
        </a:p>
      </dgm:t>
    </dgm:pt>
    <dgm:pt modelId="{0489AF9A-B99B-48B9-909D-64C9E0D296F9}" type="sibTrans" cxnId="{3ECF3750-D6F7-4960-803C-97310A343ED9}">
      <dgm:prSet/>
      <dgm:spPr/>
      <dgm:t>
        <a:bodyPr/>
        <a:lstStyle/>
        <a:p>
          <a:endParaRPr lang="en-US"/>
        </a:p>
      </dgm:t>
    </dgm:pt>
    <dgm:pt modelId="{28B77123-F38D-407D-A31B-19F555EDEBC4}">
      <dgm:prSet/>
      <dgm:spPr/>
      <dgm:t>
        <a:bodyPr/>
        <a:lstStyle/>
        <a:p>
          <a:endParaRPr lang="en-US"/>
        </a:p>
        <a:p>
          <a:r>
            <a:rPr lang="en-US"/>
            <a:t>FY2023 Goals and Plans </a:t>
          </a:r>
        </a:p>
      </dgm:t>
    </dgm:pt>
    <dgm:pt modelId="{C786C0C1-F888-463D-8F87-E52A93332769}" type="parTrans" cxnId="{DE390036-C547-4FDF-BAC6-27D8F0056474}">
      <dgm:prSet/>
      <dgm:spPr/>
      <dgm:t>
        <a:bodyPr/>
        <a:lstStyle/>
        <a:p>
          <a:endParaRPr lang="en-US"/>
        </a:p>
      </dgm:t>
    </dgm:pt>
    <dgm:pt modelId="{C0311806-630F-4607-9371-D4306E05277A}" type="sibTrans" cxnId="{DE390036-C547-4FDF-BAC6-27D8F0056474}">
      <dgm:prSet/>
      <dgm:spPr/>
      <dgm:t>
        <a:bodyPr/>
        <a:lstStyle/>
        <a:p>
          <a:endParaRPr lang="en-US"/>
        </a:p>
      </dgm:t>
    </dgm:pt>
    <dgm:pt modelId="{55011A99-7061-4561-87A4-82E693DA6244}" type="pres">
      <dgm:prSet presAssocID="{F6B54631-D6BB-420F-B7A5-71779050D299}" presName="vert0" presStyleCnt="0">
        <dgm:presLayoutVars>
          <dgm:dir/>
          <dgm:animOne val="branch"/>
          <dgm:animLvl val="lvl"/>
        </dgm:presLayoutVars>
      </dgm:prSet>
      <dgm:spPr/>
    </dgm:pt>
    <dgm:pt modelId="{EA607659-D06D-4F34-86A7-0DD67D620A43}" type="pres">
      <dgm:prSet presAssocID="{30F8C3B1-B9A7-496D-ABED-4DA84445ACFE}" presName="thickLine" presStyleLbl="alignNode1" presStyleIdx="0" presStyleCnt="3"/>
      <dgm:spPr/>
    </dgm:pt>
    <dgm:pt modelId="{F5ACE2A2-EECE-46B9-A35C-73A55F8B17EF}" type="pres">
      <dgm:prSet presAssocID="{30F8C3B1-B9A7-496D-ABED-4DA84445ACFE}" presName="horz1" presStyleCnt="0"/>
      <dgm:spPr/>
    </dgm:pt>
    <dgm:pt modelId="{0B26E115-2E24-4883-AD3E-C23B6CA9215C}" type="pres">
      <dgm:prSet presAssocID="{30F8C3B1-B9A7-496D-ABED-4DA84445ACFE}" presName="tx1" presStyleLbl="revTx" presStyleIdx="0" presStyleCnt="3"/>
      <dgm:spPr/>
    </dgm:pt>
    <dgm:pt modelId="{48DD4CC9-BE44-4018-A6F3-81973C172F5C}" type="pres">
      <dgm:prSet presAssocID="{30F8C3B1-B9A7-496D-ABED-4DA84445ACFE}" presName="vert1" presStyleCnt="0"/>
      <dgm:spPr/>
    </dgm:pt>
    <dgm:pt modelId="{7FA3FE83-D4A3-49EE-96AE-0D50762271D9}" type="pres">
      <dgm:prSet presAssocID="{F6BFEE91-E534-4EB6-8F92-38832853436D}" presName="thickLine" presStyleLbl="alignNode1" presStyleIdx="1" presStyleCnt="3"/>
      <dgm:spPr/>
    </dgm:pt>
    <dgm:pt modelId="{8E05543D-4D27-4968-8247-CD04E9FC7068}" type="pres">
      <dgm:prSet presAssocID="{F6BFEE91-E534-4EB6-8F92-38832853436D}" presName="horz1" presStyleCnt="0"/>
      <dgm:spPr/>
    </dgm:pt>
    <dgm:pt modelId="{71E1F8DD-D602-4915-8261-A0199E49649A}" type="pres">
      <dgm:prSet presAssocID="{F6BFEE91-E534-4EB6-8F92-38832853436D}" presName="tx1" presStyleLbl="revTx" presStyleIdx="1" presStyleCnt="3"/>
      <dgm:spPr/>
    </dgm:pt>
    <dgm:pt modelId="{ED1496F2-AF01-47C6-8747-D55372E2213D}" type="pres">
      <dgm:prSet presAssocID="{F6BFEE91-E534-4EB6-8F92-38832853436D}" presName="vert1" presStyleCnt="0"/>
      <dgm:spPr/>
    </dgm:pt>
    <dgm:pt modelId="{618226DD-5629-4BC6-B2F4-1EB516B2DD50}" type="pres">
      <dgm:prSet presAssocID="{28B77123-F38D-407D-A31B-19F555EDEBC4}" presName="thickLine" presStyleLbl="alignNode1" presStyleIdx="2" presStyleCnt="3"/>
      <dgm:spPr/>
    </dgm:pt>
    <dgm:pt modelId="{3F181A75-3694-42C2-A278-BB435C58B805}" type="pres">
      <dgm:prSet presAssocID="{28B77123-F38D-407D-A31B-19F555EDEBC4}" presName="horz1" presStyleCnt="0"/>
      <dgm:spPr/>
    </dgm:pt>
    <dgm:pt modelId="{51B7FD81-6801-4A2E-9B64-B51E156F3AD0}" type="pres">
      <dgm:prSet presAssocID="{28B77123-F38D-407D-A31B-19F555EDEBC4}" presName="tx1" presStyleLbl="revTx" presStyleIdx="2" presStyleCnt="3"/>
      <dgm:spPr/>
    </dgm:pt>
    <dgm:pt modelId="{9E475E7D-E6A1-49DF-BBB4-02ED2F97DB59}" type="pres">
      <dgm:prSet presAssocID="{28B77123-F38D-407D-A31B-19F555EDEBC4}" presName="vert1" presStyleCnt="0"/>
      <dgm:spPr/>
    </dgm:pt>
  </dgm:ptLst>
  <dgm:cxnLst>
    <dgm:cxn modelId="{A4C45108-BE72-4359-B464-23B2ED48E01A}" type="presOf" srcId="{F6B54631-D6BB-420F-B7A5-71779050D299}" destId="{55011A99-7061-4561-87A4-82E693DA6244}" srcOrd="0" destOrd="0" presId="urn:microsoft.com/office/officeart/2008/layout/LinedList"/>
    <dgm:cxn modelId="{DE390036-C547-4FDF-BAC6-27D8F0056474}" srcId="{F6B54631-D6BB-420F-B7A5-71779050D299}" destId="{28B77123-F38D-407D-A31B-19F555EDEBC4}" srcOrd="2" destOrd="0" parTransId="{C786C0C1-F888-463D-8F87-E52A93332769}" sibTransId="{C0311806-630F-4607-9371-D4306E05277A}"/>
    <dgm:cxn modelId="{7E8A125E-806A-45D0-9670-3B8714F0124E}" type="presOf" srcId="{28B77123-F38D-407D-A31B-19F555EDEBC4}" destId="{51B7FD81-6801-4A2E-9B64-B51E156F3AD0}" srcOrd="0" destOrd="0" presId="urn:microsoft.com/office/officeart/2008/layout/LinedList"/>
    <dgm:cxn modelId="{01E9E768-623E-4BE5-8AE5-ADA2BF63C690}" type="presOf" srcId="{30F8C3B1-B9A7-496D-ABED-4DA84445ACFE}" destId="{0B26E115-2E24-4883-AD3E-C23B6CA9215C}" srcOrd="0" destOrd="0" presId="urn:microsoft.com/office/officeart/2008/layout/LinedList"/>
    <dgm:cxn modelId="{3ECF3750-D6F7-4960-803C-97310A343ED9}" srcId="{F6B54631-D6BB-420F-B7A5-71779050D299}" destId="{F6BFEE91-E534-4EB6-8F92-38832853436D}" srcOrd="1" destOrd="0" parTransId="{207DFB20-76F1-41FC-9998-771DD8C00733}" sibTransId="{0489AF9A-B99B-48B9-909D-64C9E0D296F9}"/>
    <dgm:cxn modelId="{6DC1ACAB-DB0F-4F9E-AACA-5054DB38C603}" type="presOf" srcId="{F6BFEE91-E534-4EB6-8F92-38832853436D}" destId="{71E1F8DD-D602-4915-8261-A0199E49649A}" srcOrd="0" destOrd="0" presId="urn:microsoft.com/office/officeart/2008/layout/LinedList"/>
    <dgm:cxn modelId="{83214DC5-003E-468B-9B6F-2AAD3265ACD5}" srcId="{F6B54631-D6BB-420F-B7A5-71779050D299}" destId="{30F8C3B1-B9A7-496D-ABED-4DA84445ACFE}" srcOrd="0" destOrd="0" parTransId="{E08E36AC-D91C-4856-8384-318420B8403D}" sibTransId="{4948E2AA-A6D6-4169-8C3F-EE826B3E3006}"/>
    <dgm:cxn modelId="{6BC414D8-22C9-4B43-B32F-F3F24C998FC8}" type="presParOf" srcId="{55011A99-7061-4561-87A4-82E693DA6244}" destId="{EA607659-D06D-4F34-86A7-0DD67D620A43}" srcOrd="0" destOrd="0" presId="urn:microsoft.com/office/officeart/2008/layout/LinedList"/>
    <dgm:cxn modelId="{86B888D6-206B-4506-A325-7DE671BDB133}" type="presParOf" srcId="{55011A99-7061-4561-87A4-82E693DA6244}" destId="{F5ACE2A2-EECE-46B9-A35C-73A55F8B17EF}" srcOrd="1" destOrd="0" presId="urn:microsoft.com/office/officeart/2008/layout/LinedList"/>
    <dgm:cxn modelId="{4EC20B75-6374-4915-A099-ABCC0A21160C}" type="presParOf" srcId="{F5ACE2A2-EECE-46B9-A35C-73A55F8B17EF}" destId="{0B26E115-2E24-4883-AD3E-C23B6CA9215C}" srcOrd="0" destOrd="0" presId="urn:microsoft.com/office/officeart/2008/layout/LinedList"/>
    <dgm:cxn modelId="{D3A63373-F168-4A46-8AFC-E0A695D5097A}" type="presParOf" srcId="{F5ACE2A2-EECE-46B9-A35C-73A55F8B17EF}" destId="{48DD4CC9-BE44-4018-A6F3-81973C172F5C}" srcOrd="1" destOrd="0" presId="urn:microsoft.com/office/officeart/2008/layout/LinedList"/>
    <dgm:cxn modelId="{5A84366B-1C18-4B0D-930F-83DF8B293D19}" type="presParOf" srcId="{55011A99-7061-4561-87A4-82E693DA6244}" destId="{7FA3FE83-D4A3-49EE-96AE-0D50762271D9}" srcOrd="2" destOrd="0" presId="urn:microsoft.com/office/officeart/2008/layout/LinedList"/>
    <dgm:cxn modelId="{644D77B3-4E80-43CA-9C2A-CDDBA0C39015}" type="presParOf" srcId="{55011A99-7061-4561-87A4-82E693DA6244}" destId="{8E05543D-4D27-4968-8247-CD04E9FC7068}" srcOrd="3" destOrd="0" presId="urn:microsoft.com/office/officeart/2008/layout/LinedList"/>
    <dgm:cxn modelId="{90E3F298-DE5D-41CF-BC89-4F075C5FB17B}" type="presParOf" srcId="{8E05543D-4D27-4968-8247-CD04E9FC7068}" destId="{71E1F8DD-D602-4915-8261-A0199E49649A}" srcOrd="0" destOrd="0" presId="urn:microsoft.com/office/officeart/2008/layout/LinedList"/>
    <dgm:cxn modelId="{71583F07-97D7-437B-B6CF-18C22525116F}" type="presParOf" srcId="{8E05543D-4D27-4968-8247-CD04E9FC7068}" destId="{ED1496F2-AF01-47C6-8747-D55372E2213D}" srcOrd="1" destOrd="0" presId="urn:microsoft.com/office/officeart/2008/layout/LinedList"/>
    <dgm:cxn modelId="{F4D58CB2-0726-4977-8209-8A3DF2709C39}" type="presParOf" srcId="{55011A99-7061-4561-87A4-82E693DA6244}" destId="{618226DD-5629-4BC6-B2F4-1EB516B2DD50}" srcOrd="4" destOrd="0" presId="urn:microsoft.com/office/officeart/2008/layout/LinedList"/>
    <dgm:cxn modelId="{F83E6669-2812-4FDB-9DC6-9C002E823740}" type="presParOf" srcId="{55011A99-7061-4561-87A4-82E693DA6244}" destId="{3F181A75-3694-42C2-A278-BB435C58B805}" srcOrd="5" destOrd="0" presId="urn:microsoft.com/office/officeart/2008/layout/LinedList"/>
    <dgm:cxn modelId="{98C2DB02-7FE4-4B66-BCE1-BC6F00CE1BE7}" type="presParOf" srcId="{3F181A75-3694-42C2-A278-BB435C58B805}" destId="{51B7FD81-6801-4A2E-9B64-B51E156F3AD0}" srcOrd="0" destOrd="0" presId="urn:microsoft.com/office/officeart/2008/layout/LinedList"/>
    <dgm:cxn modelId="{B75649E8-E91D-4240-8225-F0A487A2C023}" type="presParOf" srcId="{3F181A75-3694-42C2-A278-BB435C58B805}" destId="{9E475E7D-E6A1-49DF-BBB4-02ED2F97DB5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4258D0-D764-40F3-83B5-3A8A3906C44B}" type="doc">
      <dgm:prSet loTypeId="urn:microsoft.com/office/officeart/2016/7/layout/LinearBlockProcessNumbered" loCatId="process" qsTypeId="urn:microsoft.com/office/officeart/2005/8/quickstyle/simple2" qsCatId="simple" csTypeId="urn:microsoft.com/office/officeart/2005/8/colors/accent5_5" csCatId="accent5" phldr="1"/>
      <dgm:spPr/>
      <dgm:t>
        <a:bodyPr/>
        <a:lstStyle/>
        <a:p>
          <a:endParaRPr lang="en-US"/>
        </a:p>
      </dgm:t>
    </dgm:pt>
    <dgm:pt modelId="{F7E720C3-CDF2-4E34-BFCE-E1713B01A88E}">
      <dgm:prSet/>
      <dgm:spPr/>
      <dgm:t>
        <a:bodyPr/>
        <a:lstStyle/>
        <a:p>
          <a:r>
            <a:rPr lang="en-US" dirty="0"/>
            <a:t>Crisis Response in Rural and Frontier Communities</a:t>
          </a:r>
        </a:p>
      </dgm:t>
    </dgm:pt>
    <dgm:pt modelId="{21820A5F-F841-40DD-8860-CC29150418B6}" type="parTrans" cxnId="{C3667039-9502-46CD-AB65-4004A6C49C20}">
      <dgm:prSet/>
      <dgm:spPr/>
      <dgm:t>
        <a:bodyPr/>
        <a:lstStyle/>
        <a:p>
          <a:endParaRPr lang="en-US"/>
        </a:p>
      </dgm:t>
    </dgm:pt>
    <dgm:pt modelId="{2B18BFE9-7621-4C6D-8114-513DD70D3282}" type="sibTrans" cxnId="{C3667039-9502-46CD-AB65-4004A6C49C20}">
      <dgm:prSet phldrT="01"/>
      <dgm:spPr/>
      <dgm:t>
        <a:bodyPr/>
        <a:lstStyle/>
        <a:p>
          <a:r>
            <a:rPr lang="en-US"/>
            <a:t>01</a:t>
          </a:r>
        </a:p>
      </dgm:t>
    </dgm:pt>
    <dgm:pt modelId="{577D69C6-EEC5-4B87-B72C-BD1CEF7F7B76}">
      <dgm:prSet/>
      <dgm:spPr/>
      <dgm:t>
        <a:bodyPr/>
        <a:lstStyle/>
        <a:p>
          <a:r>
            <a:rPr lang="en-US" dirty="0"/>
            <a:t>Suicide Prevention and Postvention</a:t>
          </a:r>
        </a:p>
      </dgm:t>
    </dgm:pt>
    <dgm:pt modelId="{02325673-68BF-4416-AD7B-81399D464E6C}" type="parTrans" cxnId="{F02F6F89-0F1E-4F7E-833F-AE6B9DA3674F}">
      <dgm:prSet/>
      <dgm:spPr/>
      <dgm:t>
        <a:bodyPr/>
        <a:lstStyle/>
        <a:p>
          <a:endParaRPr lang="en-US"/>
        </a:p>
      </dgm:t>
    </dgm:pt>
    <dgm:pt modelId="{908932D6-5E3F-463A-B405-6E34F2AC3FB2}" type="sibTrans" cxnId="{F02F6F89-0F1E-4F7E-833F-AE6B9DA3674F}">
      <dgm:prSet phldrT="02"/>
      <dgm:spPr/>
      <dgm:t>
        <a:bodyPr/>
        <a:lstStyle/>
        <a:p>
          <a:r>
            <a:rPr lang="en-US"/>
            <a:t>02</a:t>
          </a:r>
        </a:p>
      </dgm:t>
    </dgm:pt>
    <dgm:pt modelId="{456D7F9A-615E-444C-AE51-1E74B53EEE1A}">
      <dgm:prSet/>
      <dgm:spPr/>
      <dgm:t>
        <a:bodyPr/>
        <a:lstStyle/>
        <a:p>
          <a:r>
            <a:rPr lang="en-US" dirty="0"/>
            <a:t>Service Accessibility and Workforce Shortages</a:t>
          </a:r>
        </a:p>
      </dgm:t>
    </dgm:pt>
    <dgm:pt modelId="{B66DFDFD-FC35-4608-9764-EC43DA79F0D6}" type="parTrans" cxnId="{3C40B74C-4716-4D46-ACF9-ED44EB299E4A}">
      <dgm:prSet/>
      <dgm:spPr/>
      <dgm:t>
        <a:bodyPr/>
        <a:lstStyle/>
        <a:p>
          <a:endParaRPr lang="en-US"/>
        </a:p>
      </dgm:t>
    </dgm:pt>
    <dgm:pt modelId="{073320E3-10A7-46F4-8C29-1909D267F09C}" type="sibTrans" cxnId="{3C40B74C-4716-4D46-ACF9-ED44EB299E4A}">
      <dgm:prSet phldrT="03"/>
      <dgm:spPr/>
      <dgm:t>
        <a:bodyPr/>
        <a:lstStyle/>
        <a:p>
          <a:r>
            <a:rPr lang="en-US"/>
            <a:t>03</a:t>
          </a:r>
        </a:p>
      </dgm:t>
    </dgm:pt>
    <dgm:pt modelId="{186BA11E-FAF3-4193-B89F-F29FAD631AD7}" type="pres">
      <dgm:prSet presAssocID="{5A4258D0-D764-40F3-83B5-3A8A3906C44B}" presName="Name0" presStyleCnt="0">
        <dgm:presLayoutVars>
          <dgm:animLvl val="lvl"/>
          <dgm:resizeHandles val="exact"/>
        </dgm:presLayoutVars>
      </dgm:prSet>
      <dgm:spPr/>
    </dgm:pt>
    <dgm:pt modelId="{1D550719-C7F4-4FAA-8CD2-55059F398ADB}" type="pres">
      <dgm:prSet presAssocID="{F7E720C3-CDF2-4E34-BFCE-E1713B01A88E}" presName="compositeNode" presStyleCnt="0">
        <dgm:presLayoutVars>
          <dgm:bulletEnabled val="1"/>
        </dgm:presLayoutVars>
      </dgm:prSet>
      <dgm:spPr/>
    </dgm:pt>
    <dgm:pt modelId="{4296E346-90F1-4D3D-8EB6-7F4293452F71}" type="pres">
      <dgm:prSet presAssocID="{F7E720C3-CDF2-4E34-BFCE-E1713B01A88E}" presName="bgRect" presStyleLbl="alignNode1" presStyleIdx="0" presStyleCnt="3"/>
      <dgm:spPr/>
    </dgm:pt>
    <dgm:pt modelId="{D5D0109D-D261-4F3A-9A93-8B126989D28E}" type="pres">
      <dgm:prSet presAssocID="{2B18BFE9-7621-4C6D-8114-513DD70D3282}" presName="sibTransNodeRect" presStyleLbl="alignNode1" presStyleIdx="0" presStyleCnt="3">
        <dgm:presLayoutVars>
          <dgm:chMax val="0"/>
          <dgm:bulletEnabled val="1"/>
        </dgm:presLayoutVars>
      </dgm:prSet>
      <dgm:spPr/>
    </dgm:pt>
    <dgm:pt modelId="{2DF84653-B1C1-40B0-8FF8-04EA2880CCE0}" type="pres">
      <dgm:prSet presAssocID="{F7E720C3-CDF2-4E34-BFCE-E1713B01A88E}" presName="nodeRect" presStyleLbl="alignNode1" presStyleIdx="0" presStyleCnt="3">
        <dgm:presLayoutVars>
          <dgm:bulletEnabled val="1"/>
        </dgm:presLayoutVars>
      </dgm:prSet>
      <dgm:spPr/>
    </dgm:pt>
    <dgm:pt modelId="{125BC9DF-16A9-4CAE-BD16-0A7E93690442}" type="pres">
      <dgm:prSet presAssocID="{2B18BFE9-7621-4C6D-8114-513DD70D3282}" presName="sibTrans" presStyleCnt="0"/>
      <dgm:spPr/>
    </dgm:pt>
    <dgm:pt modelId="{4532CDBA-4E7E-449C-BE63-5CF3B1765706}" type="pres">
      <dgm:prSet presAssocID="{577D69C6-EEC5-4B87-B72C-BD1CEF7F7B76}" presName="compositeNode" presStyleCnt="0">
        <dgm:presLayoutVars>
          <dgm:bulletEnabled val="1"/>
        </dgm:presLayoutVars>
      </dgm:prSet>
      <dgm:spPr/>
    </dgm:pt>
    <dgm:pt modelId="{EB2D9C4E-22F2-4138-AD3F-0401D4B35F71}" type="pres">
      <dgm:prSet presAssocID="{577D69C6-EEC5-4B87-B72C-BD1CEF7F7B76}" presName="bgRect" presStyleLbl="alignNode1" presStyleIdx="1" presStyleCnt="3"/>
      <dgm:spPr/>
    </dgm:pt>
    <dgm:pt modelId="{BB491010-FCBE-442B-907F-4992A6600056}" type="pres">
      <dgm:prSet presAssocID="{908932D6-5E3F-463A-B405-6E34F2AC3FB2}" presName="sibTransNodeRect" presStyleLbl="alignNode1" presStyleIdx="1" presStyleCnt="3">
        <dgm:presLayoutVars>
          <dgm:chMax val="0"/>
          <dgm:bulletEnabled val="1"/>
        </dgm:presLayoutVars>
      </dgm:prSet>
      <dgm:spPr/>
    </dgm:pt>
    <dgm:pt modelId="{3EEB032E-035F-46E2-9712-B645DE19E968}" type="pres">
      <dgm:prSet presAssocID="{577D69C6-EEC5-4B87-B72C-BD1CEF7F7B76}" presName="nodeRect" presStyleLbl="alignNode1" presStyleIdx="1" presStyleCnt="3">
        <dgm:presLayoutVars>
          <dgm:bulletEnabled val="1"/>
        </dgm:presLayoutVars>
      </dgm:prSet>
      <dgm:spPr/>
    </dgm:pt>
    <dgm:pt modelId="{1A058CF7-13C3-4607-B56C-8C5440985BCD}" type="pres">
      <dgm:prSet presAssocID="{908932D6-5E3F-463A-B405-6E34F2AC3FB2}" presName="sibTrans" presStyleCnt="0"/>
      <dgm:spPr/>
    </dgm:pt>
    <dgm:pt modelId="{6330832E-65E3-471F-BF42-669C3FA10ACA}" type="pres">
      <dgm:prSet presAssocID="{456D7F9A-615E-444C-AE51-1E74B53EEE1A}" presName="compositeNode" presStyleCnt="0">
        <dgm:presLayoutVars>
          <dgm:bulletEnabled val="1"/>
        </dgm:presLayoutVars>
      </dgm:prSet>
      <dgm:spPr/>
    </dgm:pt>
    <dgm:pt modelId="{1F182866-0021-4CD0-AE8D-CAD584E09245}" type="pres">
      <dgm:prSet presAssocID="{456D7F9A-615E-444C-AE51-1E74B53EEE1A}" presName="bgRect" presStyleLbl="alignNode1" presStyleIdx="2" presStyleCnt="3"/>
      <dgm:spPr/>
    </dgm:pt>
    <dgm:pt modelId="{FA0E3734-CD2D-43CB-9970-9625BC7E8CAB}" type="pres">
      <dgm:prSet presAssocID="{073320E3-10A7-46F4-8C29-1909D267F09C}" presName="sibTransNodeRect" presStyleLbl="alignNode1" presStyleIdx="2" presStyleCnt="3">
        <dgm:presLayoutVars>
          <dgm:chMax val="0"/>
          <dgm:bulletEnabled val="1"/>
        </dgm:presLayoutVars>
      </dgm:prSet>
      <dgm:spPr/>
    </dgm:pt>
    <dgm:pt modelId="{9DFEB318-C811-4DF8-BF6E-4B864E09DD05}" type="pres">
      <dgm:prSet presAssocID="{456D7F9A-615E-444C-AE51-1E74B53EEE1A}" presName="nodeRect" presStyleLbl="alignNode1" presStyleIdx="2" presStyleCnt="3">
        <dgm:presLayoutVars>
          <dgm:bulletEnabled val="1"/>
        </dgm:presLayoutVars>
      </dgm:prSet>
      <dgm:spPr/>
    </dgm:pt>
  </dgm:ptLst>
  <dgm:cxnLst>
    <dgm:cxn modelId="{F0E99A04-466D-4794-A511-8836B42543AD}" type="presOf" srcId="{577D69C6-EEC5-4B87-B72C-BD1CEF7F7B76}" destId="{3EEB032E-035F-46E2-9712-B645DE19E968}" srcOrd="1" destOrd="0" presId="urn:microsoft.com/office/officeart/2016/7/layout/LinearBlockProcessNumbered"/>
    <dgm:cxn modelId="{5C649311-3255-4A51-A88D-E6DDFF54F311}" type="presOf" srcId="{073320E3-10A7-46F4-8C29-1909D267F09C}" destId="{FA0E3734-CD2D-43CB-9970-9625BC7E8CAB}" srcOrd="0" destOrd="0" presId="urn:microsoft.com/office/officeart/2016/7/layout/LinearBlockProcessNumbered"/>
    <dgm:cxn modelId="{6A5C5E1C-1A54-4003-9BDF-F8D9D1158C64}" type="presOf" srcId="{F7E720C3-CDF2-4E34-BFCE-E1713B01A88E}" destId="{2DF84653-B1C1-40B0-8FF8-04EA2880CCE0}" srcOrd="1" destOrd="0" presId="urn:microsoft.com/office/officeart/2016/7/layout/LinearBlockProcessNumbered"/>
    <dgm:cxn modelId="{C3667039-9502-46CD-AB65-4004A6C49C20}" srcId="{5A4258D0-D764-40F3-83B5-3A8A3906C44B}" destId="{F7E720C3-CDF2-4E34-BFCE-E1713B01A88E}" srcOrd="0" destOrd="0" parTransId="{21820A5F-F841-40DD-8860-CC29150418B6}" sibTransId="{2B18BFE9-7621-4C6D-8114-513DD70D3282}"/>
    <dgm:cxn modelId="{B68FBE60-A9B1-4B48-B726-CE61D3FF4A32}" type="presOf" srcId="{456D7F9A-615E-444C-AE51-1E74B53EEE1A}" destId="{9DFEB318-C811-4DF8-BF6E-4B864E09DD05}" srcOrd="1" destOrd="0" presId="urn:microsoft.com/office/officeart/2016/7/layout/LinearBlockProcessNumbered"/>
    <dgm:cxn modelId="{875FE64A-825D-4F57-8B96-13990AFE7A9C}" type="presOf" srcId="{2B18BFE9-7621-4C6D-8114-513DD70D3282}" destId="{D5D0109D-D261-4F3A-9A93-8B126989D28E}" srcOrd="0" destOrd="0" presId="urn:microsoft.com/office/officeart/2016/7/layout/LinearBlockProcessNumbered"/>
    <dgm:cxn modelId="{3C40B74C-4716-4D46-ACF9-ED44EB299E4A}" srcId="{5A4258D0-D764-40F3-83B5-3A8A3906C44B}" destId="{456D7F9A-615E-444C-AE51-1E74B53EEE1A}" srcOrd="2" destOrd="0" parTransId="{B66DFDFD-FC35-4608-9764-EC43DA79F0D6}" sibTransId="{073320E3-10A7-46F4-8C29-1909D267F09C}"/>
    <dgm:cxn modelId="{6659EE4E-F712-4606-9514-05BA790F1DC9}" type="presOf" srcId="{908932D6-5E3F-463A-B405-6E34F2AC3FB2}" destId="{BB491010-FCBE-442B-907F-4992A6600056}" srcOrd="0" destOrd="0" presId="urn:microsoft.com/office/officeart/2016/7/layout/LinearBlockProcessNumbered"/>
    <dgm:cxn modelId="{F02F6F89-0F1E-4F7E-833F-AE6B9DA3674F}" srcId="{5A4258D0-D764-40F3-83B5-3A8A3906C44B}" destId="{577D69C6-EEC5-4B87-B72C-BD1CEF7F7B76}" srcOrd="1" destOrd="0" parTransId="{02325673-68BF-4416-AD7B-81399D464E6C}" sibTransId="{908932D6-5E3F-463A-B405-6E34F2AC3FB2}"/>
    <dgm:cxn modelId="{D284AC8A-1FDE-4D87-A0DC-685DBB134EF5}" type="presOf" srcId="{577D69C6-EEC5-4B87-B72C-BD1CEF7F7B76}" destId="{EB2D9C4E-22F2-4138-AD3F-0401D4B35F71}" srcOrd="0" destOrd="0" presId="urn:microsoft.com/office/officeart/2016/7/layout/LinearBlockProcessNumbered"/>
    <dgm:cxn modelId="{D9A3DFBD-C0C9-4C22-9A43-16203E823BA1}" type="presOf" srcId="{5A4258D0-D764-40F3-83B5-3A8A3906C44B}" destId="{186BA11E-FAF3-4193-B89F-F29FAD631AD7}" srcOrd="0" destOrd="0" presId="urn:microsoft.com/office/officeart/2016/7/layout/LinearBlockProcessNumbered"/>
    <dgm:cxn modelId="{51E131C4-58E1-47D7-996B-69A306B11B46}" type="presOf" srcId="{456D7F9A-615E-444C-AE51-1E74B53EEE1A}" destId="{1F182866-0021-4CD0-AE8D-CAD584E09245}" srcOrd="0" destOrd="0" presId="urn:microsoft.com/office/officeart/2016/7/layout/LinearBlockProcessNumbered"/>
    <dgm:cxn modelId="{DFF6F2D3-38D5-4273-AABA-0D9DFEB3283E}" type="presOf" srcId="{F7E720C3-CDF2-4E34-BFCE-E1713B01A88E}" destId="{4296E346-90F1-4D3D-8EB6-7F4293452F71}" srcOrd="0" destOrd="0" presId="urn:microsoft.com/office/officeart/2016/7/layout/LinearBlockProcessNumbered"/>
    <dgm:cxn modelId="{912E7DEC-04FA-4BED-9BFF-1E9C8C060350}" type="presParOf" srcId="{186BA11E-FAF3-4193-B89F-F29FAD631AD7}" destId="{1D550719-C7F4-4FAA-8CD2-55059F398ADB}" srcOrd="0" destOrd="0" presId="urn:microsoft.com/office/officeart/2016/7/layout/LinearBlockProcessNumbered"/>
    <dgm:cxn modelId="{2D6B97D5-ABB4-4A35-B30A-AD4168BC2002}" type="presParOf" srcId="{1D550719-C7F4-4FAA-8CD2-55059F398ADB}" destId="{4296E346-90F1-4D3D-8EB6-7F4293452F71}" srcOrd="0" destOrd="0" presId="urn:microsoft.com/office/officeart/2016/7/layout/LinearBlockProcessNumbered"/>
    <dgm:cxn modelId="{395DE0FB-045C-45B9-91B8-40613483C640}" type="presParOf" srcId="{1D550719-C7F4-4FAA-8CD2-55059F398ADB}" destId="{D5D0109D-D261-4F3A-9A93-8B126989D28E}" srcOrd="1" destOrd="0" presId="urn:microsoft.com/office/officeart/2016/7/layout/LinearBlockProcessNumbered"/>
    <dgm:cxn modelId="{65DD2D79-31B4-4311-A43B-82045F2967C5}" type="presParOf" srcId="{1D550719-C7F4-4FAA-8CD2-55059F398ADB}" destId="{2DF84653-B1C1-40B0-8FF8-04EA2880CCE0}" srcOrd="2" destOrd="0" presId="urn:microsoft.com/office/officeart/2016/7/layout/LinearBlockProcessNumbered"/>
    <dgm:cxn modelId="{D430267E-52AD-438D-BE66-0F717C62AF52}" type="presParOf" srcId="{186BA11E-FAF3-4193-B89F-F29FAD631AD7}" destId="{125BC9DF-16A9-4CAE-BD16-0A7E93690442}" srcOrd="1" destOrd="0" presId="urn:microsoft.com/office/officeart/2016/7/layout/LinearBlockProcessNumbered"/>
    <dgm:cxn modelId="{3E247260-2FFD-4CA5-96C2-4A40EAE6D6B7}" type="presParOf" srcId="{186BA11E-FAF3-4193-B89F-F29FAD631AD7}" destId="{4532CDBA-4E7E-449C-BE63-5CF3B1765706}" srcOrd="2" destOrd="0" presId="urn:microsoft.com/office/officeart/2016/7/layout/LinearBlockProcessNumbered"/>
    <dgm:cxn modelId="{C1577D14-4046-4140-85EC-88B7F0152CEA}" type="presParOf" srcId="{4532CDBA-4E7E-449C-BE63-5CF3B1765706}" destId="{EB2D9C4E-22F2-4138-AD3F-0401D4B35F71}" srcOrd="0" destOrd="0" presId="urn:microsoft.com/office/officeart/2016/7/layout/LinearBlockProcessNumbered"/>
    <dgm:cxn modelId="{BA0ADEBB-7308-4B44-949C-20311D33903C}" type="presParOf" srcId="{4532CDBA-4E7E-449C-BE63-5CF3B1765706}" destId="{BB491010-FCBE-442B-907F-4992A6600056}" srcOrd="1" destOrd="0" presId="urn:microsoft.com/office/officeart/2016/7/layout/LinearBlockProcessNumbered"/>
    <dgm:cxn modelId="{F6D2F0D3-FEC6-4FCE-AFF3-6288DB49E51A}" type="presParOf" srcId="{4532CDBA-4E7E-449C-BE63-5CF3B1765706}" destId="{3EEB032E-035F-46E2-9712-B645DE19E968}" srcOrd="2" destOrd="0" presId="urn:microsoft.com/office/officeart/2016/7/layout/LinearBlockProcessNumbered"/>
    <dgm:cxn modelId="{819293F0-8246-4A44-A0E1-6E43F6A3719A}" type="presParOf" srcId="{186BA11E-FAF3-4193-B89F-F29FAD631AD7}" destId="{1A058CF7-13C3-4607-B56C-8C5440985BCD}" srcOrd="3" destOrd="0" presId="urn:microsoft.com/office/officeart/2016/7/layout/LinearBlockProcessNumbered"/>
    <dgm:cxn modelId="{F4AAD3B4-5D71-4F92-A393-760371EA9028}" type="presParOf" srcId="{186BA11E-FAF3-4193-B89F-F29FAD631AD7}" destId="{6330832E-65E3-471F-BF42-669C3FA10ACA}" srcOrd="4" destOrd="0" presId="urn:microsoft.com/office/officeart/2016/7/layout/LinearBlockProcessNumbered"/>
    <dgm:cxn modelId="{B179278B-50AF-43FD-B4F6-BE0F8BE30E99}" type="presParOf" srcId="{6330832E-65E3-471F-BF42-669C3FA10ACA}" destId="{1F182866-0021-4CD0-AE8D-CAD584E09245}" srcOrd="0" destOrd="0" presId="urn:microsoft.com/office/officeart/2016/7/layout/LinearBlockProcessNumbered"/>
    <dgm:cxn modelId="{E1615987-8A47-428D-92DB-62E4D62DF8F4}" type="presParOf" srcId="{6330832E-65E3-471F-BF42-669C3FA10ACA}" destId="{FA0E3734-CD2D-43CB-9970-9625BC7E8CAB}" srcOrd="1" destOrd="0" presId="urn:microsoft.com/office/officeart/2016/7/layout/LinearBlockProcessNumbered"/>
    <dgm:cxn modelId="{7AB8707C-265C-4A05-A7BF-DD0695780A48}" type="presParOf" srcId="{6330832E-65E3-471F-BF42-669C3FA10ACA}" destId="{9DFEB318-C811-4DF8-BF6E-4B864E09DD05}"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361234-584D-44AC-8A0B-436F0AF70AC1}" type="doc">
      <dgm:prSet loTypeId="urn:microsoft.com/office/officeart/2008/layout/LinedList" loCatId="list" qsTypeId="urn:microsoft.com/office/officeart/2005/8/quickstyle/simple2" qsCatId="simple" csTypeId="urn:microsoft.com/office/officeart/2005/8/colors/colorful2" csCatId="colorful" phldr="1"/>
      <dgm:spPr/>
      <dgm:t>
        <a:bodyPr/>
        <a:lstStyle/>
        <a:p>
          <a:endParaRPr lang="en-US"/>
        </a:p>
      </dgm:t>
    </dgm:pt>
    <dgm:pt modelId="{50C77686-006A-4862-A7B0-BF1634D8BE2A}">
      <dgm:prSet custT="1"/>
      <dgm:spPr/>
      <dgm:t>
        <a:bodyPr/>
        <a:lstStyle/>
        <a:p>
          <a:r>
            <a:rPr lang="en-US" sz="3200" b="1" dirty="0"/>
            <a:t>Chair: </a:t>
          </a:r>
          <a:r>
            <a:rPr lang="en-US" sz="3200" dirty="0"/>
            <a:t>Audra Goldsmith</a:t>
          </a:r>
        </a:p>
      </dgm:t>
    </dgm:pt>
    <dgm:pt modelId="{167AD985-9290-40C9-A574-BD37E1AEA74E}" type="parTrans" cxnId="{32D47178-B3E8-4511-9924-4434B80C33C8}">
      <dgm:prSet/>
      <dgm:spPr/>
      <dgm:t>
        <a:bodyPr/>
        <a:lstStyle/>
        <a:p>
          <a:endParaRPr lang="en-US"/>
        </a:p>
      </dgm:t>
    </dgm:pt>
    <dgm:pt modelId="{05CCCDEF-D1E9-4907-B5B0-FE5BA16614DB}" type="sibTrans" cxnId="{32D47178-B3E8-4511-9924-4434B80C33C8}">
      <dgm:prSet/>
      <dgm:spPr/>
      <dgm:t>
        <a:bodyPr/>
        <a:lstStyle/>
        <a:p>
          <a:endParaRPr lang="en-US"/>
        </a:p>
      </dgm:t>
    </dgm:pt>
    <dgm:pt modelId="{ED3F5788-B9FB-45DE-8ED4-FFE40AC921D3}">
      <dgm:prSet custT="1"/>
      <dgm:spPr/>
      <dgm:t>
        <a:bodyPr/>
        <a:lstStyle/>
        <a:p>
          <a:r>
            <a:rPr lang="en-US" sz="3300" b="1" dirty="0"/>
            <a:t>Co-Chair: </a:t>
          </a:r>
          <a:r>
            <a:rPr lang="en-US" sz="3300" dirty="0"/>
            <a:t>Ian </a:t>
          </a:r>
          <a:r>
            <a:rPr lang="en-US" sz="3300" dirty="0" err="1"/>
            <a:t>Cizerle</a:t>
          </a:r>
          <a:r>
            <a:rPr lang="en-US" sz="3300" dirty="0"/>
            <a:t>-Brown</a:t>
          </a:r>
        </a:p>
      </dgm:t>
    </dgm:pt>
    <dgm:pt modelId="{F30FEA61-C153-47DE-BEFC-2E828747B79E}" type="parTrans" cxnId="{8A6A00EE-BFF3-4EDB-940F-7B683A41E98B}">
      <dgm:prSet/>
      <dgm:spPr/>
      <dgm:t>
        <a:bodyPr/>
        <a:lstStyle/>
        <a:p>
          <a:endParaRPr lang="en-US"/>
        </a:p>
      </dgm:t>
    </dgm:pt>
    <dgm:pt modelId="{907D710F-DBCE-4698-87DC-4E6C5B197910}" type="sibTrans" cxnId="{8A6A00EE-BFF3-4EDB-940F-7B683A41E98B}">
      <dgm:prSet/>
      <dgm:spPr/>
      <dgm:t>
        <a:bodyPr/>
        <a:lstStyle/>
        <a:p>
          <a:endParaRPr lang="en-US"/>
        </a:p>
      </dgm:t>
    </dgm:pt>
    <dgm:pt modelId="{B403FCFE-F11A-465D-8D89-F49A4A25BB84}">
      <dgm:prSet custT="1"/>
      <dgm:spPr/>
      <dgm:t>
        <a:bodyPr/>
        <a:lstStyle/>
        <a:p>
          <a:r>
            <a:rPr lang="en-US" sz="3200" b="1" dirty="0"/>
            <a:t>Secretary: </a:t>
          </a:r>
          <a:r>
            <a:rPr lang="en-US" sz="3200" b="0" dirty="0"/>
            <a:t>Amanda </a:t>
          </a:r>
          <a:r>
            <a:rPr lang="en-US" sz="3200" b="0" dirty="0" err="1"/>
            <a:t>Benaway</a:t>
          </a:r>
          <a:endParaRPr lang="en-US" sz="3200" b="0" dirty="0"/>
        </a:p>
      </dgm:t>
    </dgm:pt>
    <dgm:pt modelId="{9DEC8083-1418-49C8-A7E7-E2E770D4CEC5}" type="parTrans" cxnId="{5795843B-464A-41EE-A7C6-3B3B46AF9B12}">
      <dgm:prSet/>
      <dgm:spPr/>
      <dgm:t>
        <a:bodyPr/>
        <a:lstStyle/>
        <a:p>
          <a:endParaRPr lang="en-US"/>
        </a:p>
      </dgm:t>
    </dgm:pt>
    <dgm:pt modelId="{2D368879-FF8E-4334-A595-DA0045F8CBDE}" type="sibTrans" cxnId="{5795843B-464A-41EE-A7C6-3B3B46AF9B12}">
      <dgm:prSet/>
      <dgm:spPr/>
      <dgm:t>
        <a:bodyPr/>
        <a:lstStyle/>
        <a:p>
          <a:endParaRPr lang="en-US"/>
        </a:p>
      </dgm:t>
    </dgm:pt>
    <dgm:pt modelId="{521FC0BD-FACE-49E3-9055-4031BF8F7233}" type="pres">
      <dgm:prSet presAssocID="{DC361234-584D-44AC-8A0B-436F0AF70AC1}" presName="vert0" presStyleCnt="0">
        <dgm:presLayoutVars>
          <dgm:dir/>
          <dgm:animOne val="branch"/>
          <dgm:animLvl val="lvl"/>
        </dgm:presLayoutVars>
      </dgm:prSet>
      <dgm:spPr/>
    </dgm:pt>
    <dgm:pt modelId="{C785D418-AB69-4CD8-8A0C-D75EF0E39724}" type="pres">
      <dgm:prSet presAssocID="{50C77686-006A-4862-A7B0-BF1634D8BE2A}" presName="thickLine" presStyleLbl="alignNode1" presStyleIdx="0" presStyleCnt="3"/>
      <dgm:spPr/>
    </dgm:pt>
    <dgm:pt modelId="{A4BA9CA5-D9D2-4BD8-8431-26CF3D5AB7D4}" type="pres">
      <dgm:prSet presAssocID="{50C77686-006A-4862-A7B0-BF1634D8BE2A}" presName="horz1" presStyleCnt="0"/>
      <dgm:spPr/>
    </dgm:pt>
    <dgm:pt modelId="{5E3E5BED-5FFF-4BE6-94F7-82A1CB659896}" type="pres">
      <dgm:prSet presAssocID="{50C77686-006A-4862-A7B0-BF1634D8BE2A}" presName="tx1" presStyleLbl="revTx" presStyleIdx="0" presStyleCnt="3"/>
      <dgm:spPr/>
    </dgm:pt>
    <dgm:pt modelId="{A6378BBA-B0E2-41C5-ACD0-393D91BB8798}" type="pres">
      <dgm:prSet presAssocID="{50C77686-006A-4862-A7B0-BF1634D8BE2A}" presName="vert1" presStyleCnt="0"/>
      <dgm:spPr/>
    </dgm:pt>
    <dgm:pt modelId="{A6DF0DAD-369E-4222-B9C4-59A9E9D00AE1}" type="pres">
      <dgm:prSet presAssocID="{ED3F5788-B9FB-45DE-8ED4-FFE40AC921D3}" presName="thickLine" presStyleLbl="alignNode1" presStyleIdx="1" presStyleCnt="3"/>
      <dgm:spPr/>
    </dgm:pt>
    <dgm:pt modelId="{8339442F-5812-4D9F-8478-792AD8195851}" type="pres">
      <dgm:prSet presAssocID="{ED3F5788-B9FB-45DE-8ED4-FFE40AC921D3}" presName="horz1" presStyleCnt="0"/>
      <dgm:spPr/>
    </dgm:pt>
    <dgm:pt modelId="{76F47567-E51C-4E3F-B98D-72B7006FD11F}" type="pres">
      <dgm:prSet presAssocID="{ED3F5788-B9FB-45DE-8ED4-FFE40AC921D3}" presName="tx1" presStyleLbl="revTx" presStyleIdx="1" presStyleCnt="3" custScaleX="100196" custScaleY="100922"/>
      <dgm:spPr/>
    </dgm:pt>
    <dgm:pt modelId="{5A3C88F7-9352-4248-B878-8B52ECF05F20}" type="pres">
      <dgm:prSet presAssocID="{ED3F5788-B9FB-45DE-8ED4-FFE40AC921D3}" presName="vert1" presStyleCnt="0"/>
      <dgm:spPr/>
    </dgm:pt>
    <dgm:pt modelId="{DE026CC0-EDE3-4722-BAF2-7872CB912682}" type="pres">
      <dgm:prSet presAssocID="{B403FCFE-F11A-465D-8D89-F49A4A25BB84}" presName="thickLine" presStyleLbl="alignNode1" presStyleIdx="2" presStyleCnt="3"/>
      <dgm:spPr/>
    </dgm:pt>
    <dgm:pt modelId="{60FF95F3-E405-44E5-BCE4-C487F80A83F0}" type="pres">
      <dgm:prSet presAssocID="{B403FCFE-F11A-465D-8D89-F49A4A25BB84}" presName="horz1" presStyleCnt="0"/>
      <dgm:spPr/>
    </dgm:pt>
    <dgm:pt modelId="{8EB8DFFA-79FE-4C53-9397-62E073EC29A9}" type="pres">
      <dgm:prSet presAssocID="{B403FCFE-F11A-465D-8D89-F49A4A25BB84}" presName="tx1" presStyleLbl="revTx" presStyleIdx="2" presStyleCnt="3"/>
      <dgm:spPr/>
    </dgm:pt>
    <dgm:pt modelId="{98F84BCA-8D60-4F74-8AAE-5B149FCAFCF4}" type="pres">
      <dgm:prSet presAssocID="{B403FCFE-F11A-465D-8D89-F49A4A25BB84}" presName="vert1" presStyleCnt="0"/>
      <dgm:spPr/>
    </dgm:pt>
  </dgm:ptLst>
  <dgm:cxnLst>
    <dgm:cxn modelId="{5795843B-464A-41EE-A7C6-3B3B46AF9B12}" srcId="{DC361234-584D-44AC-8A0B-436F0AF70AC1}" destId="{B403FCFE-F11A-465D-8D89-F49A4A25BB84}" srcOrd="2" destOrd="0" parTransId="{9DEC8083-1418-49C8-A7E7-E2E770D4CEC5}" sibTransId="{2D368879-FF8E-4334-A595-DA0045F8CBDE}"/>
    <dgm:cxn modelId="{EA124B40-A398-4C5A-BD6B-1465BDCA1B44}" type="presOf" srcId="{50C77686-006A-4862-A7B0-BF1634D8BE2A}" destId="{5E3E5BED-5FFF-4BE6-94F7-82A1CB659896}" srcOrd="0" destOrd="0" presId="urn:microsoft.com/office/officeart/2008/layout/LinedList"/>
    <dgm:cxn modelId="{58965F60-2011-44E3-B70A-06C81D447780}" type="presOf" srcId="{B403FCFE-F11A-465D-8D89-F49A4A25BB84}" destId="{8EB8DFFA-79FE-4C53-9397-62E073EC29A9}" srcOrd="0" destOrd="0" presId="urn:microsoft.com/office/officeart/2008/layout/LinedList"/>
    <dgm:cxn modelId="{32D47178-B3E8-4511-9924-4434B80C33C8}" srcId="{DC361234-584D-44AC-8A0B-436F0AF70AC1}" destId="{50C77686-006A-4862-A7B0-BF1634D8BE2A}" srcOrd="0" destOrd="0" parTransId="{167AD985-9290-40C9-A574-BD37E1AEA74E}" sibTransId="{05CCCDEF-D1E9-4907-B5B0-FE5BA16614DB}"/>
    <dgm:cxn modelId="{E5C6FCCD-E892-4C58-8D62-321FC0AF1474}" type="presOf" srcId="{ED3F5788-B9FB-45DE-8ED4-FFE40AC921D3}" destId="{76F47567-E51C-4E3F-B98D-72B7006FD11F}" srcOrd="0" destOrd="0" presId="urn:microsoft.com/office/officeart/2008/layout/LinedList"/>
    <dgm:cxn modelId="{51FB7DE1-2E92-4226-A5D3-81B2568FD1D2}" type="presOf" srcId="{DC361234-584D-44AC-8A0B-436F0AF70AC1}" destId="{521FC0BD-FACE-49E3-9055-4031BF8F7233}" srcOrd="0" destOrd="0" presId="urn:microsoft.com/office/officeart/2008/layout/LinedList"/>
    <dgm:cxn modelId="{8A6A00EE-BFF3-4EDB-940F-7B683A41E98B}" srcId="{DC361234-584D-44AC-8A0B-436F0AF70AC1}" destId="{ED3F5788-B9FB-45DE-8ED4-FFE40AC921D3}" srcOrd="1" destOrd="0" parTransId="{F30FEA61-C153-47DE-BEFC-2E828747B79E}" sibTransId="{907D710F-DBCE-4698-87DC-4E6C5B197910}"/>
    <dgm:cxn modelId="{0FEEC2FC-FDD1-43B4-8C8E-CEADCB3A90C1}" type="presParOf" srcId="{521FC0BD-FACE-49E3-9055-4031BF8F7233}" destId="{C785D418-AB69-4CD8-8A0C-D75EF0E39724}" srcOrd="0" destOrd="0" presId="urn:microsoft.com/office/officeart/2008/layout/LinedList"/>
    <dgm:cxn modelId="{0ABDB3E3-87DC-4326-9157-8E1E58954FFA}" type="presParOf" srcId="{521FC0BD-FACE-49E3-9055-4031BF8F7233}" destId="{A4BA9CA5-D9D2-4BD8-8431-26CF3D5AB7D4}" srcOrd="1" destOrd="0" presId="urn:microsoft.com/office/officeart/2008/layout/LinedList"/>
    <dgm:cxn modelId="{E70F7E8E-7AE5-4185-9F9D-AED66FBE15A7}" type="presParOf" srcId="{A4BA9CA5-D9D2-4BD8-8431-26CF3D5AB7D4}" destId="{5E3E5BED-5FFF-4BE6-94F7-82A1CB659896}" srcOrd="0" destOrd="0" presId="urn:microsoft.com/office/officeart/2008/layout/LinedList"/>
    <dgm:cxn modelId="{43786B3B-ED8A-41D6-B6F8-24C389EF5DD9}" type="presParOf" srcId="{A4BA9CA5-D9D2-4BD8-8431-26CF3D5AB7D4}" destId="{A6378BBA-B0E2-41C5-ACD0-393D91BB8798}" srcOrd="1" destOrd="0" presId="urn:microsoft.com/office/officeart/2008/layout/LinedList"/>
    <dgm:cxn modelId="{2975D430-F574-4F71-9331-97BE10204E6C}" type="presParOf" srcId="{521FC0BD-FACE-49E3-9055-4031BF8F7233}" destId="{A6DF0DAD-369E-4222-B9C4-59A9E9D00AE1}" srcOrd="2" destOrd="0" presId="urn:microsoft.com/office/officeart/2008/layout/LinedList"/>
    <dgm:cxn modelId="{BA6C8CFC-056F-4BAC-9D47-7FCA0F88417C}" type="presParOf" srcId="{521FC0BD-FACE-49E3-9055-4031BF8F7233}" destId="{8339442F-5812-4D9F-8478-792AD8195851}" srcOrd="3" destOrd="0" presId="urn:microsoft.com/office/officeart/2008/layout/LinedList"/>
    <dgm:cxn modelId="{F49F5EAF-067E-4939-9D7F-7F24894C37DD}" type="presParOf" srcId="{8339442F-5812-4D9F-8478-792AD8195851}" destId="{76F47567-E51C-4E3F-B98D-72B7006FD11F}" srcOrd="0" destOrd="0" presId="urn:microsoft.com/office/officeart/2008/layout/LinedList"/>
    <dgm:cxn modelId="{E3ED0FA0-21BF-4933-BA15-B8472765D5C1}" type="presParOf" srcId="{8339442F-5812-4D9F-8478-792AD8195851}" destId="{5A3C88F7-9352-4248-B878-8B52ECF05F20}" srcOrd="1" destOrd="0" presId="urn:microsoft.com/office/officeart/2008/layout/LinedList"/>
    <dgm:cxn modelId="{E2F929FA-AC52-4194-B2CA-3B25A463F749}" type="presParOf" srcId="{521FC0BD-FACE-49E3-9055-4031BF8F7233}" destId="{DE026CC0-EDE3-4722-BAF2-7872CB912682}" srcOrd="4" destOrd="0" presId="urn:microsoft.com/office/officeart/2008/layout/LinedList"/>
    <dgm:cxn modelId="{57D6581A-1031-45CF-90C0-029D49AC4D48}" type="presParOf" srcId="{521FC0BD-FACE-49E3-9055-4031BF8F7233}" destId="{60FF95F3-E405-44E5-BCE4-C487F80A83F0}" srcOrd="5" destOrd="0" presId="urn:microsoft.com/office/officeart/2008/layout/LinedList"/>
    <dgm:cxn modelId="{C95F2A22-67BC-4D51-8344-535F075498A9}" type="presParOf" srcId="{60FF95F3-E405-44E5-BCE4-C487F80A83F0}" destId="{8EB8DFFA-79FE-4C53-9397-62E073EC29A9}" srcOrd="0" destOrd="0" presId="urn:microsoft.com/office/officeart/2008/layout/LinedList"/>
    <dgm:cxn modelId="{FC7E4594-7635-4D22-AF7B-8AD32C493B39}" type="presParOf" srcId="{60FF95F3-E405-44E5-BCE4-C487F80A83F0}" destId="{98F84BCA-8D60-4F74-8AAE-5B149FCAFCF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C3E998-C51F-44E1-9D9F-434853938664}"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78B1D87B-8660-4EDC-B5D4-92701B08CB4D}">
      <dgm:prSet/>
      <dgm:spPr/>
      <dgm:t>
        <a:bodyPr/>
        <a:lstStyle/>
        <a:p>
          <a:r>
            <a:rPr lang="en-US" dirty="0"/>
            <a:t>Competency Evaluation and Restoration access in R-F counties</a:t>
          </a:r>
        </a:p>
      </dgm:t>
    </dgm:pt>
    <dgm:pt modelId="{A4282E53-7757-407C-8890-28EAAA0574D2}" type="parTrans" cxnId="{16F5FF63-CBBB-4FC9-B6CA-48B5B750226B}">
      <dgm:prSet/>
      <dgm:spPr/>
      <dgm:t>
        <a:bodyPr/>
        <a:lstStyle/>
        <a:p>
          <a:endParaRPr lang="en-US"/>
        </a:p>
      </dgm:t>
    </dgm:pt>
    <dgm:pt modelId="{57173AA4-2B61-4EF8-A1D2-3116340BAD11}" type="sibTrans" cxnId="{16F5FF63-CBBB-4FC9-B6CA-48B5B750226B}">
      <dgm:prSet/>
      <dgm:spPr/>
      <dgm:t>
        <a:bodyPr/>
        <a:lstStyle/>
        <a:p>
          <a:endParaRPr lang="en-US"/>
        </a:p>
      </dgm:t>
    </dgm:pt>
    <dgm:pt modelId="{CD3F0369-59E0-4DD4-A307-2345DA993247}">
      <dgm:prSet/>
      <dgm:spPr/>
      <dgm:t>
        <a:bodyPr/>
        <a:lstStyle/>
        <a:p>
          <a:r>
            <a:rPr lang="en-US" dirty="0"/>
            <a:t>Juvenile Crisis Intervention Centers</a:t>
          </a:r>
        </a:p>
      </dgm:t>
    </dgm:pt>
    <dgm:pt modelId="{A11DC217-D1B7-467B-B1AB-3FA553E78A51}" type="parTrans" cxnId="{BAD174E9-FA8E-4031-B83D-29B596A7B2EE}">
      <dgm:prSet/>
      <dgm:spPr/>
      <dgm:t>
        <a:bodyPr/>
        <a:lstStyle/>
        <a:p>
          <a:endParaRPr lang="en-US"/>
        </a:p>
      </dgm:t>
    </dgm:pt>
    <dgm:pt modelId="{35F728AE-B175-491B-82DD-4AED98C75265}" type="sibTrans" cxnId="{BAD174E9-FA8E-4031-B83D-29B596A7B2EE}">
      <dgm:prSet/>
      <dgm:spPr/>
      <dgm:t>
        <a:bodyPr/>
        <a:lstStyle/>
        <a:p>
          <a:endParaRPr lang="en-US"/>
        </a:p>
      </dgm:t>
    </dgm:pt>
    <dgm:pt modelId="{57A6DE22-1F6E-42EF-971E-6E2C88FC2AF7}">
      <dgm:prSet/>
      <dgm:spPr/>
      <dgm:t>
        <a:bodyPr/>
        <a:lstStyle/>
        <a:p>
          <a:r>
            <a:rPr lang="en-US" dirty="0"/>
            <a:t>Learning from State Evaluations</a:t>
          </a:r>
        </a:p>
      </dgm:t>
    </dgm:pt>
    <dgm:pt modelId="{A4E2515A-F287-44FF-BBA9-1BFDD050BA51}" type="parTrans" cxnId="{A38D6575-CA9E-4C54-89A4-606E6FE2B408}">
      <dgm:prSet/>
      <dgm:spPr/>
      <dgm:t>
        <a:bodyPr/>
        <a:lstStyle/>
        <a:p>
          <a:endParaRPr lang="en-US"/>
        </a:p>
      </dgm:t>
    </dgm:pt>
    <dgm:pt modelId="{EBF503F7-55E6-426C-8C66-DF1FAA027575}" type="sibTrans" cxnId="{A38D6575-CA9E-4C54-89A4-606E6FE2B408}">
      <dgm:prSet/>
      <dgm:spPr/>
      <dgm:t>
        <a:bodyPr/>
        <a:lstStyle/>
        <a:p>
          <a:endParaRPr lang="en-US"/>
        </a:p>
      </dgm:t>
    </dgm:pt>
    <dgm:pt modelId="{1E48CE92-9E83-4971-910F-E975DB308AC9}">
      <dgm:prSet/>
      <dgm:spPr/>
      <dgm:t>
        <a:bodyPr/>
        <a:lstStyle/>
        <a:p>
          <a:r>
            <a:rPr lang="en-US" dirty="0"/>
            <a:t>Crossover with Justice System</a:t>
          </a:r>
        </a:p>
      </dgm:t>
    </dgm:pt>
    <dgm:pt modelId="{2CF94117-D42E-4544-8037-D5CD22BBCA0C}" type="parTrans" cxnId="{92FA9908-47B6-4554-9B55-C9642622D980}">
      <dgm:prSet/>
      <dgm:spPr/>
      <dgm:t>
        <a:bodyPr/>
        <a:lstStyle/>
        <a:p>
          <a:endParaRPr lang="en-US"/>
        </a:p>
      </dgm:t>
    </dgm:pt>
    <dgm:pt modelId="{09C4BB3E-7901-4BF0-B4EF-6A9786915278}" type="sibTrans" cxnId="{92FA9908-47B6-4554-9B55-C9642622D980}">
      <dgm:prSet/>
      <dgm:spPr/>
      <dgm:t>
        <a:bodyPr/>
        <a:lstStyle/>
        <a:p>
          <a:endParaRPr lang="en-US"/>
        </a:p>
      </dgm:t>
    </dgm:pt>
    <dgm:pt modelId="{9C686A2B-5384-455D-A6D5-68E668711E01}">
      <dgm:prSet/>
      <dgm:spPr/>
      <dgm:t>
        <a:bodyPr/>
        <a:lstStyle/>
        <a:p>
          <a:r>
            <a:rPr lang="en-US" dirty="0"/>
            <a:t>Regional SIMS Summits</a:t>
          </a:r>
        </a:p>
      </dgm:t>
    </dgm:pt>
    <dgm:pt modelId="{C6E64050-8278-4345-8E47-B95C6B8667DA}" type="parTrans" cxnId="{71CBA464-F068-4A66-8D3F-980CF0AD9512}">
      <dgm:prSet/>
      <dgm:spPr/>
      <dgm:t>
        <a:bodyPr/>
        <a:lstStyle/>
        <a:p>
          <a:endParaRPr lang="en-US"/>
        </a:p>
      </dgm:t>
    </dgm:pt>
    <dgm:pt modelId="{5CCD11BD-02A1-4A5C-AC7E-5246EE92FE95}" type="sibTrans" cxnId="{71CBA464-F068-4A66-8D3F-980CF0AD9512}">
      <dgm:prSet/>
      <dgm:spPr/>
      <dgm:t>
        <a:bodyPr/>
        <a:lstStyle/>
        <a:p>
          <a:endParaRPr lang="en-US"/>
        </a:p>
      </dgm:t>
    </dgm:pt>
    <dgm:pt modelId="{A7B7A3D6-8869-45CA-9A2A-D61D32B15426}">
      <dgm:prSet/>
      <dgm:spPr/>
      <dgm:t>
        <a:bodyPr/>
        <a:lstStyle/>
        <a:p>
          <a:r>
            <a:rPr lang="en-US" dirty="0"/>
            <a:t>Suicide Prevention Coalition</a:t>
          </a:r>
        </a:p>
      </dgm:t>
    </dgm:pt>
    <dgm:pt modelId="{FD489756-6CAB-44B6-A22C-9E16B108EE47}" type="parTrans" cxnId="{35990EFA-3080-40D0-9346-DFE403C4BE57}">
      <dgm:prSet/>
      <dgm:spPr/>
      <dgm:t>
        <a:bodyPr/>
        <a:lstStyle/>
        <a:p>
          <a:endParaRPr lang="en-US"/>
        </a:p>
      </dgm:t>
    </dgm:pt>
    <dgm:pt modelId="{E6639BC2-5009-4893-8792-6F77DDE59354}" type="sibTrans" cxnId="{35990EFA-3080-40D0-9346-DFE403C4BE57}">
      <dgm:prSet/>
      <dgm:spPr/>
      <dgm:t>
        <a:bodyPr/>
        <a:lstStyle/>
        <a:p>
          <a:endParaRPr lang="en-US"/>
        </a:p>
      </dgm:t>
    </dgm:pt>
    <dgm:pt modelId="{957B8558-3A00-4958-AEAD-982CC1F9A99B}">
      <dgm:prSet/>
      <dgm:spPr/>
      <dgm:t>
        <a:bodyPr/>
        <a:lstStyle/>
        <a:p>
          <a:r>
            <a:rPr lang="en-US" dirty="0"/>
            <a:t>Understanding R&amp;F System Needs</a:t>
          </a:r>
        </a:p>
      </dgm:t>
    </dgm:pt>
    <dgm:pt modelId="{A1219BAD-E47D-4953-A9BB-CC8B6C7B5511}" type="parTrans" cxnId="{4794062B-5E9F-4F12-A725-E3AC1D3A3271}">
      <dgm:prSet/>
      <dgm:spPr/>
      <dgm:t>
        <a:bodyPr/>
        <a:lstStyle/>
        <a:p>
          <a:endParaRPr lang="en-US"/>
        </a:p>
      </dgm:t>
    </dgm:pt>
    <dgm:pt modelId="{F375DB3A-5CA6-4281-B997-00148A54577E}" type="sibTrans" cxnId="{4794062B-5E9F-4F12-A725-E3AC1D3A3271}">
      <dgm:prSet/>
      <dgm:spPr/>
      <dgm:t>
        <a:bodyPr/>
        <a:lstStyle/>
        <a:p>
          <a:endParaRPr lang="en-US"/>
        </a:p>
      </dgm:t>
    </dgm:pt>
    <dgm:pt modelId="{AB2CBC49-2830-4669-8303-40D78CA7574C}">
      <dgm:prSet/>
      <dgm:spPr/>
      <dgm:t>
        <a:bodyPr/>
        <a:lstStyle/>
        <a:p>
          <a:r>
            <a:rPr lang="en-US" dirty="0"/>
            <a:t>Funding gaps</a:t>
          </a:r>
        </a:p>
      </dgm:t>
    </dgm:pt>
    <dgm:pt modelId="{CDE04544-F136-46FA-97D5-68AE2C638AF4}" type="parTrans" cxnId="{078E7D29-0053-4019-B83E-A4FF20984305}">
      <dgm:prSet/>
      <dgm:spPr/>
      <dgm:t>
        <a:bodyPr/>
        <a:lstStyle/>
        <a:p>
          <a:endParaRPr lang="en-US"/>
        </a:p>
      </dgm:t>
    </dgm:pt>
    <dgm:pt modelId="{ADCA7A3B-DBC6-404D-BF06-C7C711C9564D}" type="sibTrans" cxnId="{078E7D29-0053-4019-B83E-A4FF20984305}">
      <dgm:prSet/>
      <dgm:spPr/>
      <dgm:t>
        <a:bodyPr/>
        <a:lstStyle/>
        <a:p>
          <a:endParaRPr lang="en-US"/>
        </a:p>
      </dgm:t>
    </dgm:pt>
    <dgm:pt modelId="{BA823BCD-B37B-4501-BE37-857C390A32CB}">
      <dgm:prSet/>
      <dgm:spPr/>
      <dgm:t>
        <a:bodyPr/>
        <a:lstStyle/>
        <a:p>
          <a:r>
            <a:rPr lang="en-US" dirty="0"/>
            <a:t>Service gaps</a:t>
          </a:r>
        </a:p>
      </dgm:t>
    </dgm:pt>
    <dgm:pt modelId="{3B9990EB-8EB6-4F2A-B389-2CABD6142A65}" type="parTrans" cxnId="{6E34B9BB-8DC4-4EC3-8F30-C83465BF9B73}">
      <dgm:prSet/>
      <dgm:spPr/>
      <dgm:t>
        <a:bodyPr/>
        <a:lstStyle/>
        <a:p>
          <a:endParaRPr lang="en-US"/>
        </a:p>
      </dgm:t>
    </dgm:pt>
    <dgm:pt modelId="{60EE8E6E-1139-4530-A64E-BE70E1799CF7}" type="sibTrans" cxnId="{6E34B9BB-8DC4-4EC3-8F30-C83465BF9B73}">
      <dgm:prSet/>
      <dgm:spPr/>
      <dgm:t>
        <a:bodyPr/>
        <a:lstStyle/>
        <a:p>
          <a:endParaRPr lang="en-US"/>
        </a:p>
      </dgm:t>
    </dgm:pt>
    <dgm:pt modelId="{74EF7506-BFF0-474F-BC2D-885D7683276C}" type="pres">
      <dgm:prSet presAssocID="{31C3E998-C51F-44E1-9D9F-434853938664}" presName="vert0" presStyleCnt="0">
        <dgm:presLayoutVars>
          <dgm:dir/>
          <dgm:animOne val="branch"/>
          <dgm:animLvl val="lvl"/>
        </dgm:presLayoutVars>
      </dgm:prSet>
      <dgm:spPr/>
    </dgm:pt>
    <dgm:pt modelId="{4C10931F-67E0-4F5B-B91F-F71EEB707F60}" type="pres">
      <dgm:prSet presAssocID="{1E48CE92-9E83-4971-910F-E975DB308AC9}" presName="thickLine" presStyleLbl="alignNode1" presStyleIdx="0" presStyleCnt="3"/>
      <dgm:spPr/>
    </dgm:pt>
    <dgm:pt modelId="{6D4F5B1D-C001-4EB1-89F9-74F470D40E0A}" type="pres">
      <dgm:prSet presAssocID="{1E48CE92-9E83-4971-910F-E975DB308AC9}" presName="horz1" presStyleCnt="0"/>
      <dgm:spPr/>
    </dgm:pt>
    <dgm:pt modelId="{B6215426-2D56-4391-8DA2-826A9AB5AC54}" type="pres">
      <dgm:prSet presAssocID="{1E48CE92-9E83-4971-910F-E975DB308AC9}" presName="tx1" presStyleLbl="revTx" presStyleIdx="0" presStyleCnt="9"/>
      <dgm:spPr/>
    </dgm:pt>
    <dgm:pt modelId="{A8BDE00D-A232-407B-B2BA-5EDC656A10A0}" type="pres">
      <dgm:prSet presAssocID="{1E48CE92-9E83-4971-910F-E975DB308AC9}" presName="vert1" presStyleCnt="0"/>
      <dgm:spPr/>
    </dgm:pt>
    <dgm:pt modelId="{170D9C69-21C8-45DF-8386-B3B495CC3545}" type="pres">
      <dgm:prSet presAssocID="{78B1D87B-8660-4EDC-B5D4-92701B08CB4D}" presName="vertSpace2a" presStyleCnt="0"/>
      <dgm:spPr/>
    </dgm:pt>
    <dgm:pt modelId="{972E2BF3-1B34-4AB7-8AB1-474FD096535A}" type="pres">
      <dgm:prSet presAssocID="{78B1D87B-8660-4EDC-B5D4-92701B08CB4D}" presName="horz2" presStyleCnt="0"/>
      <dgm:spPr/>
    </dgm:pt>
    <dgm:pt modelId="{8DD6FEA3-EF39-4A18-86AD-FA19344E793F}" type="pres">
      <dgm:prSet presAssocID="{78B1D87B-8660-4EDC-B5D4-92701B08CB4D}" presName="horzSpace2" presStyleCnt="0"/>
      <dgm:spPr/>
    </dgm:pt>
    <dgm:pt modelId="{D0F89E88-2CC2-4B6E-A408-77D69AF489C5}" type="pres">
      <dgm:prSet presAssocID="{78B1D87B-8660-4EDC-B5D4-92701B08CB4D}" presName="tx2" presStyleLbl="revTx" presStyleIdx="1" presStyleCnt="9"/>
      <dgm:spPr/>
    </dgm:pt>
    <dgm:pt modelId="{57215555-4490-458D-936A-5597684962D0}" type="pres">
      <dgm:prSet presAssocID="{78B1D87B-8660-4EDC-B5D4-92701B08CB4D}" presName="vert2" presStyleCnt="0"/>
      <dgm:spPr/>
    </dgm:pt>
    <dgm:pt modelId="{21FA4C4A-7C97-4919-8C43-2A05E3972F6C}" type="pres">
      <dgm:prSet presAssocID="{78B1D87B-8660-4EDC-B5D4-92701B08CB4D}" presName="thinLine2b" presStyleLbl="callout" presStyleIdx="0" presStyleCnt="6"/>
      <dgm:spPr/>
    </dgm:pt>
    <dgm:pt modelId="{B4B91651-EA60-4A0B-89AC-867D05766F38}" type="pres">
      <dgm:prSet presAssocID="{78B1D87B-8660-4EDC-B5D4-92701B08CB4D}" presName="vertSpace2b" presStyleCnt="0"/>
      <dgm:spPr/>
    </dgm:pt>
    <dgm:pt modelId="{92134EDB-A79B-41A1-86E4-EF3772B4B66E}" type="pres">
      <dgm:prSet presAssocID="{CD3F0369-59E0-4DD4-A307-2345DA993247}" presName="horz2" presStyleCnt="0"/>
      <dgm:spPr/>
    </dgm:pt>
    <dgm:pt modelId="{8D61F766-5205-47C0-95E7-B12EE4B75718}" type="pres">
      <dgm:prSet presAssocID="{CD3F0369-59E0-4DD4-A307-2345DA993247}" presName="horzSpace2" presStyleCnt="0"/>
      <dgm:spPr/>
    </dgm:pt>
    <dgm:pt modelId="{BC23C6AA-EE5F-4E3E-BD9A-EAF9B4197E1C}" type="pres">
      <dgm:prSet presAssocID="{CD3F0369-59E0-4DD4-A307-2345DA993247}" presName="tx2" presStyleLbl="revTx" presStyleIdx="2" presStyleCnt="9"/>
      <dgm:spPr/>
    </dgm:pt>
    <dgm:pt modelId="{0E0E33EB-563B-4C6D-920A-F68495CFFCD2}" type="pres">
      <dgm:prSet presAssocID="{CD3F0369-59E0-4DD4-A307-2345DA993247}" presName="vert2" presStyleCnt="0"/>
      <dgm:spPr/>
    </dgm:pt>
    <dgm:pt modelId="{A78AC6EE-AD33-41BC-9D91-8707535B7EB8}" type="pres">
      <dgm:prSet presAssocID="{CD3F0369-59E0-4DD4-A307-2345DA993247}" presName="thinLine2b" presStyleLbl="callout" presStyleIdx="1" presStyleCnt="6"/>
      <dgm:spPr/>
    </dgm:pt>
    <dgm:pt modelId="{ECDE2C85-E46C-4357-88DA-9F2AB3CD3500}" type="pres">
      <dgm:prSet presAssocID="{CD3F0369-59E0-4DD4-A307-2345DA993247}" presName="vertSpace2b" presStyleCnt="0"/>
      <dgm:spPr/>
    </dgm:pt>
    <dgm:pt modelId="{245B1F73-F2B9-43B1-ADD5-BC3D6219776C}" type="pres">
      <dgm:prSet presAssocID="{57A6DE22-1F6E-42EF-971E-6E2C88FC2AF7}" presName="thickLine" presStyleLbl="alignNode1" presStyleIdx="1" presStyleCnt="3"/>
      <dgm:spPr/>
    </dgm:pt>
    <dgm:pt modelId="{98E1F2B2-9F12-4E60-AA76-EE704DF6B760}" type="pres">
      <dgm:prSet presAssocID="{57A6DE22-1F6E-42EF-971E-6E2C88FC2AF7}" presName="horz1" presStyleCnt="0"/>
      <dgm:spPr/>
    </dgm:pt>
    <dgm:pt modelId="{C1537FD5-4DBB-4EEA-BB94-86C8C87CDDE7}" type="pres">
      <dgm:prSet presAssocID="{57A6DE22-1F6E-42EF-971E-6E2C88FC2AF7}" presName="tx1" presStyleLbl="revTx" presStyleIdx="3" presStyleCnt="9"/>
      <dgm:spPr/>
    </dgm:pt>
    <dgm:pt modelId="{43ACB88B-A9BD-410F-A8AB-F1B0B2947581}" type="pres">
      <dgm:prSet presAssocID="{57A6DE22-1F6E-42EF-971E-6E2C88FC2AF7}" presName="vert1" presStyleCnt="0"/>
      <dgm:spPr/>
    </dgm:pt>
    <dgm:pt modelId="{2D8A0306-665F-41C2-84B9-0254E386F130}" type="pres">
      <dgm:prSet presAssocID="{9C686A2B-5384-455D-A6D5-68E668711E01}" presName="vertSpace2a" presStyleCnt="0"/>
      <dgm:spPr/>
    </dgm:pt>
    <dgm:pt modelId="{2A385082-B991-42B2-B548-8EF037ABC33C}" type="pres">
      <dgm:prSet presAssocID="{9C686A2B-5384-455D-A6D5-68E668711E01}" presName="horz2" presStyleCnt="0"/>
      <dgm:spPr/>
    </dgm:pt>
    <dgm:pt modelId="{1443B504-DDDF-4564-813F-249591E01001}" type="pres">
      <dgm:prSet presAssocID="{9C686A2B-5384-455D-A6D5-68E668711E01}" presName="horzSpace2" presStyleCnt="0"/>
      <dgm:spPr/>
    </dgm:pt>
    <dgm:pt modelId="{717106E7-FF19-4F60-88BC-E1A545368805}" type="pres">
      <dgm:prSet presAssocID="{9C686A2B-5384-455D-A6D5-68E668711E01}" presName="tx2" presStyleLbl="revTx" presStyleIdx="4" presStyleCnt="9"/>
      <dgm:spPr/>
    </dgm:pt>
    <dgm:pt modelId="{E86858F0-8F01-4508-86AB-51E9D7A957CC}" type="pres">
      <dgm:prSet presAssocID="{9C686A2B-5384-455D-A6D5-68E668711E01}" presName="vert2" presStyleCnt="0"/>
      <dgm:spPr/>
    </dgm:pt>
    <dgm:pt modelId="{33D738B0-313B-4BB5-8D9D-F204145D16C8}" type="pres">
      <dgm:prSet presAssocID="{9C686A2B-5384-455D-A6D5-68E668711E01}" presName="thinLine2b" presStyleLbl="callout" presStyleIdx="2" presStyleCnt="6"/>
      <dgm:spPr/>
    </dgm:pt>
    <dgm:pt modelId="{16F85331-FF5E-411D-AD0A-F14122E4E3E6}" type="pres">
      <dgm:prSet presAssocID="{9C686A2B-5384-455D-A6D5-68E668711E01}" presName="vertSpace2b" presStyleCnt="0"/>
      <dgm:spPr/>
    </dgm:pt>
    <dgm:pt modelId="{3F000963-2D98-4BA1-AE17-57EE6D68C4D7}" type="pres">
      <dgm:prSet presAssocID="{A7B7A3D6-8869-45CA-9A2A-D61D32B15426}" presName="horz2" presStyleCnt="0"/>
      <dgm:spPr/>
    </dgm:pt>
    <dgm:pt modelId="{020D4841-9D5D-4701-818B-B46C6214FD65}" type="pres">
      <dgm:prSet presAssocID="{A7B7A3D6-8869-45CA-9A2A-D61D32B15426}" presName="horzSpace2" presStyleCnt="0"/>
      <dgm:spPr/>
    </dgm:pt>
    <dgm:pt modelId="{8BCF03F7-8C4C-4FA1-A935-53D6F7D5F5FF}" type="pres">
      <dgm:prSet presAssocID="{A7B7A3D6-8869-45CA-9A2A-D61D32B15426}" presName="tx2" presStyleLbl="revTx" presStyleIdx="5" presStyleCnt="9"/>
      <dgm:spPr/>
    </dgm:pt>
    <dgm:pt modelId="{3D20D11C-A5B5-430F-A8C9-DD51826B6852}" type="pres">
      <dgm:prSet presAssocID="{A7B7A3D6-8869-45CA-9A2A-D61D32B15426}" presName="vert2" presStyleCnt="0"/>
      <dgm:spPr/>
    </dgm:pt>
    <dgm:pt modelId="{6F9D9A83-F48E-4208-9602-6D5DB62EFF49}" type="pres">
      <dgm:prSet presAssocID="{A7B7A3D6-8869-45CA-9A2A-D61D32B15426}" presName="thinLine2b" presStyleLbl="callout" presStyleIdx="3" presStyleCnt="6"/>
      <dgm:spPr/>
    </dgm:pt>
    <dgm:pt modelId="{37541F75-58C7-45B6-8C99-41F0B891D66E}" type="pres">
      <dgm:prSet presAssocID="{A7B7A3D6-8869-45CA-9A2A-D61D32B15426}" presName="vertSpace2b" presStyleCnt="0"/>
      <dgm:spPr/>
    </dgm:pt>
    <dgm:pt modelId="{897540E2-F182-42E0-A715-92F500238947}" type="pres">
      <dgm:prSet presAssocID="{957B8558-3A00-4958-AEAD-982CC1F9A99B}" presName="thickLine" presStyleLbl="alignNode1" presStyleIdx="2" presStyleCnt="3"/>
      <dgm:spPr/>
    </dgm:pt>
    <dgm:pt modelId="{9AB79F5C-EC5F-4C31-86CA-4A4C91C271E7}" type="pres">
      <dgm:prSet presAssocID="{957B8558-3A00-4958-AEAD-982CC1F9A99B}" presName="horz1" presStyleCnt="0"/>
      <dgm:spPr/>
    </dgm:pt>
    <dgm:pt modelId="{E8460FCC-C587-4DA4-8C52-6C6462285CC6}" type="pres">
      <dgm:prSet presAssocID="{957B8558-3A00-4958-AEAD-982CC1F9A99B}" presName="tx1" presStyleLbl="revTx" presStyleIdx="6" presStyleCnt="9"/>
      <dgm:spPr/>
    </dgm:pt>
    <dgm:pt modelId="{242565DB-945A-4BEC-B86D-25148AAF95F1}" type="pres">
      <dgm:prSet presAssocID="{957B8558-3A00-4958-AEAD-982CC1F9A99B}" presName="vert1" presStyleCnt="0"/>
      <dgm:spPr/>
    </dgm:pt>
    <dgm:pt modelId="{63A6842D-379B-48FE-927F-A929D35F468B}" type="pres">
      <dgm:prSet presAssocID="{AB2CBC49-2830-4669-8303-40D78CA7574C}" presName="vertSpace2a" presStyleCnt="0"/>
      <dgm:spPr/>
    </dgm:pt>
    <dgm:pt modelId="{635187E2-A56D-4321-93A2-09E7A542EFA3}" type="pres">
      <dgm:prSet presAssocID="{AB2CBC49-2830-4669-8303-40D78CA7574C}" presName="horz2" presStyleCnt="0"/>
      <dgm:spPr/>
    </dgm:pt>
    <dgm:pt modelId="{4BB84F64-AB51-4107-9363-C781DD62343E}" type="pres">
      <dgm:prSet presAssocID="{AB2CBC49-2830-4669-8303-40D78CA7574C}" presName="horzSpace2" presStyleCnt="0"/>
      <dgm:spPr/>
    </dgm:pt>
    <dgm:pt modelId="{E5316F22-9347-4061-8C23-772F4B7B9D2C}" type="pres">
      <dgm:prSet presAssocID="{AB2CBC49-2830-4669-8303-40D78CA7574C}" presName="tx2" presStyleLbl="revTx" presStyleIdx="7" presStyleCnt="9"/>
      <dgm:spPr/>
    </dgm:pt>
    <dgm:pt modelId="{27968F21-5185-4892-9488-80747515FEA9}" type="pres">
      <dgm:prSet presAssocID="{AB2CBC49-2830-4669-8303-40D78CA7574C}" presName="vert2" presStyleCnt="0"/>
      <dgm:spPr/>
    </dgm:pt>
    <dgm:pt modelId="{DA3B2E87-5301-4A36-8655-5E3D347F3C57}" type="pres">
      <dgm:prSet presAssocID="{AB2CBC49-2830-4669-8303-40D78CA7574C}" presName="thinLine2b" presStyleLbl="callout" presStyleIdx="4" presStyleCnt="6"/>
      <dgm:spPr/>
    </dgm:pt>
    <dgm:pt modelId="{091AE2D6-BFE0-4FC0-BCF9-D334C482E866}" type="pres">
      <dgm:prSet presAssocID="{AB2CBC49-2830-4669-8303-40D78CA7574C}" presName="vertSpace2b" presStyleCnt="0"/>
      <dgm:spPr/>
    </dgm:pt>
    <dgm:pt modelId="{49200128-80E3-4182-8205-E10736B812B3}" type="pres">
      <dgm:prSet presAssocID="{BA823BCD-B37B-4501-BE37-857C390A32CB}" presName="horz2" presStyleCnt="0"/>
      <dgm:spPr/>
    </dgm:pt>
    <dgm:pt modelId="{8A15EECC-AA85-4772-A08E-D80C11994890}" type="pres">
      <dgm:prSet presAssocID="{BA823BCD-B37B-4501-BE37-857C390A32CB}" presName="horzSpace2" presStyleCnt="0"/>
      <dgm:spPr/>
    </dgm:pt>
    <dgm:pt modelId="{6805C2F9-3594-4A3B-93B0-DED794F8D753}" type="pres">
      <dgm:prSet presAssocID="{BA823BCD-B37B-4501-BE37-857C390A32CB}" presName="tx2" presStyleLbl="revTx" presStyleIdx="8" presStyleCnt="9"/>
      <dgm:spPr/>
    </dgm:pt>
    <dgm:pt modelId="{5F292A5E-70E0-4939-8ED6-0F34487C583E}" type="pres">
      <dgm:prSet presAssocID="{BA823BCD-B37B-4501-BE37-857C390A32CB}" presName="vert2" presStyleCnt="0"/>
      <dgm:spPr/>
    </dgm:pt>
    <dgm:pt modelId="{F4C620F8-16B1-4699-ACF9-BFE2E4F18851}" type="pres">
      <dgm:prSet presAssocID="{BA823BCD-B37B-4501-BE37-857C390A32CB}" presName="thinLine2b" presStyleLbl="callout" presStyleIdx="5" presStyleCnt="6"/>
      <dgm:spPr/>
    </dgm:pt>
    <dgm:pt modelId="{8DCC3887-588E-463D-87FA-5B798DF8FDA0}" type="pres">
      <dgm:prSet presAssocID="{BA823BCD-B37B-4501-BE37-857C390A32CB}" presName="vertSpace2b" presStyleCnt="0"/>
      <dgm:spPr/>
    </dgm:pt>
  </dgm:ptLst>
  <dgm:cxnLst>
    <dgm:cxn modelId="{92FA9908-47B6-4554-9B55-C9642622D980}" srcId="{31C3E998-C51F-44E1-9D9F-434853938664}" destId="{1E48CE92-9E83-4971-910F-E975DB308AC9}" srcOrd="0" destOrd="0" parTransId="{2CF94117-D42E-4544-8037-D5CD22BBCA0C}" sibTransId="{09C4BB3E-7901-4BF0-B4EF-6A9786915278}"/>
    <dgm:cxn modelId="{4D2C801E-E195-4F90-8BAD-30F6721F1E6C}" type="presOf" srcId="{AB2CBC49-2830-4669-8303-40D78CA7574C}" destId="{E5316F22-9347-4061-8C23-772F4B7B9D2C}" srcOrd="0" destOrd="0" presId="urn:microsoft.com/office/officeart/2008/layout/LinedList"/>
    <dgm:cxn modelId="{078E7D29-0053-4019-B83E-A4FF20984305}" srcId="{957B8558-3A00-4958-AEAD-982CC1F9A99B}" destId="{AB2CBC49-2830-4669-8303-40D78CA7574C}" srcOrd="0" destOrd="0" parTransId="{CDE04544-F136-46FA-97D5-68AE2C638AF4}" sibTransId="{ADCA7A3B-DBC6-404D-BF06-C7C711C9564D}"/>
    <dgm:cxn modelId="{4794062B-5E9F-4F12-A725-E3AC1D3A3271}" srcId="{31C3E998-C51F-44E1-9D9F-434853938664}" destId="{957B8558-3A00-4958-AEAD-982CC1F9A99B}" srcOrd="2" destOrd="0" parTransId="{A1219BAD-E47D-4953-A9BB-CC8B6C7B5511}" sibTransId="{F375DB3A-5CA6-4281-B997-00148A54577E}"/>
    <dgm:cxn modelId="{16F5FF63-CBBB-4FC9-B6CA-48B5B750226B}" srcId="{1E48CE92-9E83-4971-910F-E975DB308AC9}" destId="{78B1D87B-8660-4EDC-B5D4-92701B08CB4D}" srcOrd="0" destOrd="0" parTransId="{A4282E53-7757-407C-8890-28EAAA0574D2}" sibTransId="{57173AA4-2B61-4EF8-A1D2-3116340BAD11}"/>
    <dgm:cxn modelId="{71CBA464-F068-4A66-8D3F-980CF0AD9512}" srcId="{57A6DE22-1F6E-42EF-971E-6E2C88FC2AF7}" destId="{9C686A2B-5384-455D-A6D5-68E668711E01}" srcOrd="0" destOrd="0" parTransId="{C6E64050-8278-4345-8E47-B95C6B8667DA}" sibTransId="{5CCD11BD-02A1-4A5C-AC7E-5246EE92FE95}"/>
    <dgm:cxn modelId="{3630CA69-B6F7-4E93-BAEE-67D7E49A84DB}" type="presOf" srcId="{1E48CE92-9E83-4971-910F-E975DB308AC9}" destId="{B6215426-2D56-4391-8DA2-826A9AB5AC54}" srcOrd="0" destOrd="0" presId="urn:microsoft.com/office/officeart/2008/layout/LinedList"/>
    <dgm:cxn modelId="{17298953-2200-4922-943F-FE4F0B32923F}" type="presOf" srcId="{A7B7A3D6-8869-45CA-9A2A-D61D32B15426}" destId="{8BCF03F7-8C4C-4FA1-A935-53D6F7D5F5FF}" srcOrd="0" destOrd="0" presId="urn:microsoft.com/office/officeart/2008/layout/LinedList"/>
    <dgm:cxn modelId="{A38D6575-CA9E-4C54-89A4-606E6FE2B408}" srcId="{31C3E998-C51F-44E1-9D9F-434853938664}" destId="{57A6DE22-1F6E-42EF-971E-6E2C88FC2AF7}" srcOrd="1" destOrd="0" parTransId="{A4E2515A-F287-44FF-BBA9-1BFDD050BA51}" sibTransId="{EBF503F7-55E6-426C-8C66-DF1FAA027575}"/>
    <dgm:cxn modelId="{2B02B276-8D37-4B9C-B901-89AA7D5C1002}" type="presOf" srcId="{57A6DE22-1F6E-42EF-971E-6E2C88FC2AF7}" destId="{C1537FD5-4DBB-4EEA-BB94-86C8C87CDDE7}" srcOrd="0" destOrd="0" presId="urn:microsoft.com/office/officeart/2008/layout/LinedList"/>
    <dgm:cxn modelId="{9B3C9459-8F43-4F88-AE9F-07ECA38B8A90}" type="presOf" srcId="{CD3F0369-59E0-4DD4-A307-2345DA993247}" destId="{BC23C6AA-EE5F-4E3E-BD9A-EAF9B4197E1C}" srcOrd="0" destOrd="0" presId="urn:microsoft.com/office/officeart/2008/layout/LinedList"/>
    <dgm:cxn modelId="{BF602F80-CEAF-45E0-B54A-3322220E12CE}" type="presOf" srcId="{31C3E998-C51F-44E1-9D9F-434853938664}" destId="{74EF7506-BFF0-474F-BC2D-885D7683276C}" srcOrd="0" destOrd="0" presId="urn:microsoft.com/office/officeart/2008/layout/LinedList"/>
    <dgm:cxn modelId="{80C447AB-D153-4617-AF1E-6A4C94A2BBD9}" type="presOf" srcId="{BA823BCD-B37B-4501-BE37-857C390A32CB}" destId="{6805C2F9-3594-4A3B-93B0-DED794F8D753}" srcOrd="0" destOrd="0" presId="urn:microsoft.com/office/officeart/2008/layout/LinedList"/>
    <dgm:cxn modelId="{2C2589B2-95E3-438F-B0F0-8FF138331643}" type="presOf" srcId="{78B1D87B-8660-4EDC-B5D4-92701B08CB4D}" destId="{D0F89E88-2CC2-4B6E-A408-77D69AF489C5}" srcOrd="0" destOrd="0" presId="urn:microsoft.com/office/officeart/2008/layout/LinedList"/>
    <dgm:cxn modelId="{6E34B9BB-8DC4-4EC3-8F30-C83465BF9B73}" srcId="{957B8558-3A00-4958-AEAD-982CC1F9A99B}" destId="{BA823BCD-B37B-4501-BE37-857C390A32CB}" srcOrd="1" destOrd="0" parTransId="{3B9990EB-8EB6-4F2A-B389-2CABD6142A65}" sibTransId="{60EE8E6E-1139-4530-A64E-BE70E1799CF7}"/>
    <dgm:cxn modelId="{18A0D5BE-4C4F-47B5-90CE-2DDB2F3F12EB}" type="presOf" srcId="{957B8558-3A00-4958-AEAD-982CC1F9A99B}" destId="{E8460FCC-C587-4DA4-8C52-6C6462285CC6}" srcOrd="0" destOrd="0" presId="urn:microsoft.com/office/officeart/2008/layout/LinedList"/>
    <dgm:cxn modelId="{5F4F7CD4-2C1C-4BE7-AB34-7E84CBC2FC8B}" type="presOf" srcId="{9C686A2B-5384-455D-A6D5-68E668711E01}" destId="{717106E7-FF19-4F60-88BC-E1A545368805}" srcOrd="0" destOrd="0" presId="urn:microsoft.com/office/officeart/2008/layout/LinedList"/>
    <dgm:cxn modelId="{BAD174E9-FA8E-4031-B83D-29B596A7B2EE}" srcId="{1E48CE92-9E83-4971-910F-E975DB308AC9}" destId="{CD3F0369-59E0-4DD4-A307-2345DA993247}" srcOrd="1" destOrd="0" parTransId="{A11DC217-D1B7-467B-B1AB-3FA553E78A51}" sibTransId="{35F728AE-B175-491B-82DD-4AED98C75265}"/>
    <dgm:cxn modelId="{35990EFA-3080-40D0-9346-DFE403C4BE57}" srcId="{57A6DE22-1F6E-42EF-971E-6E2C88FC2AF7}" destId="{A7B7A3D6-8869-45CA-9A2A-D61D32B15426}" srcOrd="1" destOrd="0" parTransId="{FD489756-6CAB-44B6-A22C-9E16B108EE47}" sibTransId="{E6639BC2-5009-4893-8792-6F77DDE59354}"/>
    <dgm:cxn modelId="{B77CBB9F-54CB-4885-AA9D-B2DFD92E5208}" type="presParOf" srcId="{74EF7506-BFF0-474F-BC2D-885D7683276C}" destId="{4C10931F-67E0-4F5B-B91F-F71EEB707F60}" srcOrd="0" destOrd="0" presId="urn:microsoft.com/office/officeart/2008/layout/LinedList"/>
    <dgm:cxn modelId="{F280D30F-499E-48E6-9D4F-B810093449D2}" type="presParOf" srcId="{74EF7506-BFF0-474F-BC2D-885D7683276C}" destId="{6D4F5B1D-C001-4EB1-89F9-74F470D40E0A}" srcOrd="1" destOrd="0" presId="urn:microsoft.com/office/officeart/2008/layout/LinedList"/>
    <dgm:cxn modelId="{7817B560-8A57-4991-8B27-2CE3944D6FFB}" type="presParOf" srcId="{6D4F5B1D-C001-4EB1-89F9-74F470D40E0A}" destId="{B6215426-2D56-4391-8DA2-826A9AB5AC54}" srcOrd="0" destOrd="0" presId="urn:microsoft.com/office/officeart/2008/layout/LinedList"/>
    <dgm:cxn modelId="{D5EA6D11-EFFB-4E00-8820-21F1B9837300}" type="presParOf" srcId="{6D4F5B1D-C001-4EB1-89F9-74F470D40E0A}" destId="{A8BDE00D-A232-407B-B2BA-5EDC656A10A0}" srcOrd="1" destOrd="0" presId="urn:microsoft.com/office/officeart/2008/layout/LinedList"/>
    <dgm:cxn modelId="{322833A5-294C-489F-974E-85A03091E81C}" type="presParOf" srcId="{A8BDE00D-A232-407B-B2BA-5EDC656A10A0}" destId="{170D9C69-21C8-45DF-8386-B3B495CC3545}" srcOrd="0" destOrd="0" presId="urn:microsoft.com/office/officeart/2008/layout/LinedList"/>
    <dgm:cxn modelId="{C9761DB3-65A9-4D6D-9750-D6D09A88B829}" type="presParOf" srcId="{A8BDE00D-A232-407B-B2BA-5EDC656A10A0}" destId="{972E2BF3-1B34-4AB7-8AB1-474FD096535A}" srcOrd="1" destOrd="0" presId="urn:microsoft.com/office/officeart/2008/layout/LinedList"/>
    <dgm:cxn modelId="{A723498E-B119-45F5-89F9-6D441F7F9193}" type="presParOf" srcId="{972E2BF3-1B34-4AB7-8AB1-474FD096535A}" destId="{8DD6FEA3-EF39-4A18-86AD-FA19344E793F}" srcOrd="0" destOrd="0" presId="urn:microsoft.com/office/officeart/2008/layout/LinedList"/>
    <dgm:cxn modelId="{3C961DBD-CD25-40B4-A9FC-76F42594137E}" type="presParOf" srcId="{972E2BF3-1B34-4AB7-8AB1-474FD096535A}" destId="{D0F89E88-2CC2-4B6E-A408-77D69AF489C5}" srcOrd="1" destOrd="0" presId="urn:microsoft.com/office/officeart/2008/layout/LinedList"/>
    <dgm:cxn modelId="{CAF4C14E-2A26-4B05-83FC-DE2AC4D35892}" type="presParOf" srcId="{972E2BF3-1B34-4AB7-8AB1-474FD096535A}" destId="{57215555-4490-458D-936A-5597684962D0}" srcOrd="2" destOrd="0" presId="urn:microsoft.com/office/officeart/2008/layout/LinedList"/>
    <dgm:cxn modelId="{FFF132FC-3510-4DD6-80FF-946C0B279255}" type="presParOf" srcId="{A8BDE00D-A232-407B-B2BA-5EDC656A10A0}" destId="{21FA4C4A-7C97-4919-8C43-2A05E3972F6C}" srcOrd="2" destOrd="0" presId="urn:microsoft.com/office/officeart/2008/layout/LinedList"/>
    <dgm:cxn modelId="{44F36E05-65F7-4CFF-BAF6-C77F11713E04}" type="presParOf" srcId="{A8BDE00D-A232-407B-B2BA-5EDC656A10A0}" destId="{B4B91651-EA60-4A0B-89AC-867D05766F38}" srcOrd="3" destOrd="0" presId="urn:microsoft.com/office/officeart/2008/layout/LinedList"/>
    <dgm:cxn modelId="{D6AE30F3-B38B-462C-BB65-00304E791EBD}" type="presParOf" srcId="{A8BDE00D-A232-407B-B2BA-5EDC656A10A0}" destId="{92134EDB-A79B-41A1-86E4-EF3772B4B66E}" srcOrd="4" destOrd="0" presId="urn:microsoft.com/office/officeart/2008/layout/LinedList"/>
    <dgm:cxn modelId="{841A984B-D131-443D-B1FE-D7403167913C}" type="presParOf" srcId="{92134EDB-A79B-41A1-86E4-EF3772B4B66E}" destId="{8D61F766-5205-47C0-95E7-B12EE4B75718}" srcOrd="0" destOrd="0" presId="urn:microsoft.com/office/officeart/2008/layout/LinedList"/>
    <dgm:cxn modelId="{22F75B2E-5AA5-4C55-AF7C-F513D6399317}" type="presParOf" srcId="{92134EDB-A79B-41A1-86E4-EF3772B4B66E}" destId="{BC23C6AA-EE5F-4E3E-BD9A-EAF9B4197E1C}" srcOrd="1" destOrd="0" presId="urn:microsoft.com/office/officeart/2008/layout/LinedList"/>
    <dgm:cxn modelId="{AF2F33D1-DA06-4C46-AB9B-44E22A62C10B}" type="presParOf" srcId="{92134EDB-A79B-41A1-86E4-EF3772B4B66E}" destId="{0E0E33EB-563B-4C6D-920A-F68495CFFCD2}" srcOrd="2" destOrd="0" presId="urn:microsoft.com/office/officeart/2008/layout/LinedList"/>
    <dgm:cxn modelId="{AA8D66BB-E25A-451F-9D69-7A1CE992619A}" type="presParOf" srcId="{A8BDE00D-A232-407B-B2BA-5EDC656A10A0}" destId="{A78AC6EE-AD33-41BC-9D91-8707535B7EB8}" srcOrd="5" destOrd="0" presId="urn:microsoft.com/office/officeart/2008/layout/LinedList"/>
    <dgm:cxn modelId="{61519DF2-24E7-47B1-8368-D7C43F3D88D2}" type="presParOf" srcId="{A8BDE00D-A232-407B-B2BA-5EDC656A10A0}" destId="{ECDE2C85-E46C-4357-88DA-9F2AB3CD3500}" srcOrd="6" destOrd="0" presId="urn:microsoft.com/office/officeart/2008/layout/LinedList"/>
    <dgm:cxn modelId="{187C106F-CB6B-42D3-9B44-152262FA408D}" type="presParOf" srcId="{74EF7506-BFF0-474F-BC2D-885D7683276C}" destId="{245B1F73-F2B9-43B1-ADD5-BC3D6219776C}" srcOrd="2" destOrd="0" presId="urn:microsoft.com/office/officeart/2008/layout/LinedList"/>
    <dgm:cxn modelId="{4E515E64-535C-4EA9-9962-2DFBA07CEDD8}" type="presParOf" srcId="{74EF7506-BFF0-474F-BC2D-885D7683276C}" destId="{98E1F2B2-9F12-4E60-AA76-EE704DF6B760}" srcOrd="3" destOrd="0" presId="urn:microsoft.com/office/officeart/2008/layout/LinedList"/>
    <dgm:cxn modelId="{3BC14AE2-0B21-4041-A39E-30CCAA269073}" type="presParOf" srcId="{98E1F2B2-9F12-4E60-AA76-EE704DF6B760}" destId="{C1537FD5-4DBB-4EEA-BB94-86C8C87CDDE7}" srcOrd="0" destOrd="0" presId="urn:microsoft.com/office/officeart/2008/layout/LinedList"/>
    <dgm:cxn modelId="{67900C2B-4EC6-4427-B7BC-CBD720F6D689}" type="presParOf" srcId="{98E1F2B2-9F12-4E60-AA76-EE704DF6B760}" destId="{43ACB88B-A9BD-410F-A8AB-F1B0B2947581}" srcOrd="1" destOrd="0" presId="urn:microsoft.com/office/officeart/2008/layout/LinedList"/>
    <dgm:cxn modelId="{77183EBE-8608-4054-A640-32E31281945D}" type="presParOf" srcId="{43ACB88B-A9BD-410F-A8AB-F1B0B2947581}" destId="{2D8A0306-665F-41C2-84B9-0254E386F130}" srcOrd="0" destOrd="0" presId="urn:microsoft.com/office/officeart/2008/layout/LinedList"/>
    <dgm:cxn modelId="{F9740333-2428-4607-B0C3-C760A030A911}" type="presParOf" srcId="{43ACB88B-A9BD-410F-A8AB-F1B0B2947581}" destId="{2A385082-B991-42B2-B548-8EF037ABC33C}" srcOrd="1" destOrd="0" presId="urn:microsoft.com/office/officeart/2008/layout/LinedList"/>
    <dgm:cxn modelId="{620538D3-F731-4200-8835-83AB1F01DD7D}" type="presParOf" srcId="{2A385082-B991-42B2-B548-8EF037ABC33C}" destId="{1443B504-DDDF-4564-813F-249591E01001}" srcOrd="0" destOrd="0" presId="urn:microsoft.com/office/officeart/2008/layout/LinedList"/>
    <dgm:cxn modelId="{BF001EF6-8DC0-46FD-AF6B-EBBC2B31F69F}" type="presParOf" srcId="{2A385082-B991-42B2-B548-8EF037ABC33C}" destId="{717106E7-FF19-4F60-88BC-E1A545368805}" srcOrd="1" destOrd="0" presId="urn:microsoft.com/office/officeart/2008/layout/LinedList"/>
    <dgm:cxn modelId="{321712B0-0B10-4E09-A19C-491EC02AFE27}" type="presParOf" srcId="{2A385082-B991-42B2-B548-8EF037ABC33C}" destId="{E86858F0-8F01-4508-86AB-51E9D7A957CC}" srcOrd="2" destOrd="0" presId="urn:microsoft.com/office/officeart/2008/layout/LinedList"/>
    <dgm:cxn modelId="{923928C1-BA7E-491E-B113-096222280759}" type="presParOf" srcId="{43ACB88B-A9BD-410F-A8AB-F1B0B2947581}" destId="{33D738B0-313B-4BB5-8D9D-F204145D16C8}" srcOrd="2" destOrd="0" presId="urn:microsoft.com/office/officeart/2008/layout/LinedList"/>
    <dgm:cxn modelId="{7D6BD1D6-5523-41CD-95B9-022C2B6BEE88}" type="presParOf" srcId="{43ACB88B-A9BD-410F-A8AB-F1B0B2947581}" destId="{16F85331-FF5E-411D-AD0A-F14122E4E3E6}" srcOrd="3" destOrd="0" presId="urn:microsoft.com/office/officeart/2008/layout/LinedList"/>
    <dgm:cxn modelId="{BF99E695-9D06-4C31-B21B-6CB845012709}" type="presParOf" srcId="{43ACB88B-A9BD-410F-A8AB-F1B0B2947581}" destId="{3F000963-2D98-4BA1-AE17-57EE6D68C4D7}" srcOrd="4" destOrd="0" presId="urn:microsoft.com/office/officeart/2008/layout/LinedList"/>
    <dgm:cxn modelId="{B23E8676-A2DF-41B1-83F9-770D8B9713B7}" type="presParOf" srcId="{3F000963-2D98-4BA1-AE17-57EE6D68C4D7}" destId="{020D4841-9D5D-4701-818B-B46C6214FD65}" srcOrd="0" destOrd="0" presId="urn:microsoft.com/office/officeart/2008/layout/LinedList"/>
    <dgm:cxn modelId="{D7211D8C-45F0-4F73-9229-EE5552AA0E4C}" type="presParOf" srcId="{3F000963-2D98-4BA1-AE17-57EE6D68C4D7}" destId="{8BCF03F7-8C4C-4FA1-A935-53D6F7D5F5FF}" srcOrd="1" destOrd="0" presId="urn:microsoft.com/office/officeart/2008/layout/LinedList"/>
    <dgm:cxn modelId="{DA3F5AE7-2293-4C08-9399-0B58EC51E6F3}" type="presParOf" srcId="{3F000963-2D98-4BA1-AE17-57EE6D68C4D7}" destId="{3D20D11C-A5B5-430F-A8C9-DD51826B6852}" srcOrd="2" destOrd="0" presId="urn:microsoft.com/office/officeart/2008/layout/LinedList"/>
    <dgm:cxn modelId="{12CC0546-017E-4328-9309-3A319AA065A5}" type="presParOf" srcId="{43ACB88B-A9BD-410F-A8AB-F1B0B2947581}" destId="{6F9D9A83-F48E-4208-9602-6D5DB62EFF49}" srcOrd="5" destOrd="0" presId="urn:microsoft.com/office/officeart/2008/layout/LinedList"/>
    <dgm:cxn modelId="{521438DA-E170-4C9C-A5C5-39DA07B534DC}" type="presParOf" srcId="{43ACB88B-A9BD-410F-A8AB-F1B0B2947581}" destId="{37541F75-58C7-45B6-8C99-41F0B891D66E}" srcOrd="6" destOrd="0" presId="urn:microsoft.com/office/officeart/2008/layout/LinedList"/>
    <dgm:cxn modelId="{A03D9681-4543-4C9B-AC7B-266B01FD5BA6}" type="presParOf" srcId="{74EF7506-BFF0-474F-BC2D-885D7683276C}" destId="{897540E2-F182-42E0-A715-92F500238947}" srcOrd="4" destOrd="0" presId="urn:microsoft.com/office/officeart/2008/layout/LinedList"/>
    <dgm:cxn modelId="{E7492271-BCC8-4DD2-AC0D-83592FC1057F}" type="presParOf" srcId="{74EF7506-BFF0-474F-BC2D-885D7683276C}" destId="{9AB79F5C-EC5F-4C31-86CA-4A4C91C271E7}" srcOrd="5" destOrd="0" presId="urn:microsoft.com/office/officeart/2008/layout/LinedList"/>
    <dgm:cxn modelId="{21888424-925D-469C-8867-E4F6C259C02A}" type="presParOf" srcId="{9AB79F5C-EC5F-4C31-86CA-4A4C91C271E7}" destId="{E8460FCC-C587-4DA4-8C52-6C6462285CC6}" srcOrd="0" destOrd="0" presId="urn:microsoft.com/office/officeart/2008/layout/LinedList"/>
    <dgm:cxn modelId="{EBCCA1C3-757E-453B-844A-838CC3A96C9C}" type="presParOf" srcId="{9AB79F5C-EC5F-4C31-86CA-4A4C91C271E7}" destId="{242565DB-945A-4BEC-B86D-25148AAF95F1}" srcOrd="1" destOrd="0" presId="urn:microsoft.com/office/officeart/2008/layout/LinedList"/>
    <dgm:cxn modelId="{98BC69C4-3008-4D74-88D9-328194158567}" type="presParOf" srcId="{242565DB-945A-4BEC-B86D-25148AAF95F1}" destId="{63A6842D-379B-48FE-927F-A929D35F468B}" srcOrd="0" destOrd="0" presId="urn:microsoft.com/office/officeart/2008/layout/LinedList"/>
    <dgm:cxn modelId="{0A2ACBC4-16BD-4FC6-B20C-7189D88F80F1}" type="presParOf" srcId="{242565DB-945A-4BEC-B86D-25148AAF95F1}" destId="{635187E2-A56D-4321-93A2-09E7A542EFA3}" srcOrd="1" destOrd="0" presId="urn:microsoft.com/office/officeart/2008/layout/LinedList"/>
    <dgm:cxn modelId="{E9ACBD14-5BA6-4C3E-8478-7A9275025C0D}" type="presParOf" srcId="{635187E2-A56D-4321-93A2-09E7A542EFA3}" destId="{4BB84F64-AB51-4107-9363-C781DD62343E}" srcOrd="0" destOrd="0" presId="urn:microsoft.com/office/officeart/2008/layout/LinedList"/>
    <dgm:cxn modelId="{955A8E69-AF76-49C1-B3E2-EA01249E3447}" type="presParOf" srcId="{635187E2-A56D-4321-93A2-09E7A542EFA3}" destId="{E5316F22-9347-4061-8C23-772F4B7B9D2C}" srcOrd="1" destOrd="0" presId="urn:microsoft.com/office/officeart/2008/layout/LinedList"/>
    <dgm:cxn modelId="{5415E079-17A9-4D21-9B6E-57FC9AD154A4}" type="presParOf" srcId="{635187E2-A56D-4321-93A2-09E7A542EFA3}" destId="{27968F21-5185-4892-9488-80747515FEA9}" srcOrd="2" destOrd="0" presId="urn:microsoft.com/office/officeart/2008/layout/LinedList"/>
    <dgm:cxn modelId="{25961876-1201-4178-B8CB-ECDB40793A21}" type="presParOf" srcId="{242565DB-945A-4BEC-B86D-25148AAF95F1}" destId="{DA3B2E87-5301-4A36-8655-5E3D347F3C57}" srcOrd="2" destOrd="0" presId="urn:microsoft.com/office/officeart/2008/layout/LinedList"/>
    <dgm:cxn modelId="{C57850A9-580B-4EC7-8776-4180A4FBFCF0}" type="presParOf" srcId="{242565DB-945A-4BEC-B86D-25148AAF95F1}" destId="{091AE2D6-BFE0-4FC0-BCF9-D334C482E866}" srcOrd="3" destOrd="0" presId="urn:microsoft.com/office/officeart/2008/layout/LinedList"/>
    <dgm:cxn modelId="{3FE20E0F-706C-4994-BA1B-028A1C20C04E}" type="presParOf" srcId="{242565DB-945A-4BEC-B86D-25148AAF95F1}" destId="{49200128-80E3-4182-8205-E10736B812B3}" srcOrd="4" destOrd="0" presId="urn:microsoft.com/office/officeart/2008/layout/LinedList"/>
    <dgm:cxn modelId="{2B8C883A-C795-4910-9423-07A2606B075C}" type="presParOf" srcId="{49200128-80E3-4182-8205-E10736B812B3}" destId="{8A15EECC-AA85-4772-A08E-D80C11994890}" srcOrd="0" destOrd="0" presId="urn:microsoft.com/office/officeart/2008/layout/LinedList"/>
    <dgm:cxn modelId="{6D4F2C83-83E0-4955-9F06-F0AA6703F00C}" type="presParOf" srcId="{49200128-80E3-4182-8205-E10736B812B3}" destId="{6805C2F9-3594-4A3B-93B0-DED794F8D753}" srcOrd="1" destOrd="0" presId="urn:microsoft.com/office/officeart/2008/layout/LinedList"/>
    <dgm:cxn modelId="{CD3776D7-E827-4732-A0BC-C3A5E4507C45}" type="presParOf" srcId="{49200128-80E3-4182-8205-E10736B812B3}" destId="{5F292A5E-70E0-4939-8ED6-0F34487C583E}" srcOrd="2" destOrd="0" presId="urn:microsoft.com/office/officeart/2008/layout/LinedList"/>
    <dgm:cxn modelId="{2F214A1C-5EB2-4C41-A058-1F855E8E8377}" type="presParOf" srcId="{242565DB-945A-4BEC-B86D-25148AAF95F1}" destId="{F4C620F8-16B1-4699-ACF9-BFE2E4F18851}" srcOrd="5" destOrd="0" presId="urn:microsoft.com/office/officeart/2008/layout/LinedList"/>
    <dgm:cxn modelId="{2E84FF7B-F189-4DDD-A521-132EF540D0BF}" type="presParOf" srcId="{242565DB-945A-4BEC-B86D-25148AAF95F1}" destId="{8DCC3887-588E-463D-87FA-5B798DF8FDA0}"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07659-D06D-4F34-86A7-0DD67D620A43}">
      <dsp:nvSpPr>
        <dsp:cNvPr id="0" name=""/>
        <dsp:cNvSpPr/>
      </dsp:nvSpPr>
      <dsp:spPr>
        <a:xfrm>
          <a:off x="0" y="1827"/>
          <a:ext cx="382218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26E115-2E24-4883-AD3E-C23B6CA9215C}">
      <dsp:nvSpPr>
        <dsp:cNvPr id="0" name=""/>
        <dsp:cNvSpPr/>
      </dsp:nvSpPr>
      <dsp:spPr>
        <a:xfrm>
          <a:off x="0" y="1827"/>
          <a:ext cx="3822189" cy="124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dirty="0"/>
        </a:p>
        <a:p>
          <a:pPr marL="0" lvl="0" indent="0" algn="l" defTabSz="977900">
            <a:lnSpc>
              <a:spcPct val="90000"/>
            </a:lnSpc>
            <a:spcBef>
              <a:spcPct val="0"/>
            </a:spcBef>
            <a:spcAft>
              <a:spcPct val="35000"/>
            </a:spcAft>
            <a:buNone/>
          </a:pPr>
          <a:r>
            <a:rPr lang="en-US" sz="2400" kern="1200" dirty="0"/>
            <a:t>Vision, Mission, and History</a:t>
          </a:r>
        </a:p>
      </dsp:txBody>
      <dsp:txXfrm>
        <a:off x="0" y="1827"/>
        <a:ext cx="3822189" cy="1246368"/>
      </dsp:txXfrm>
    </dsp:sp>
    <dsp:sp modelId="{7FA3FE83-D4A3-49EE-96AE-0D50762271D9}">
      <dsp:nvSpPr>
        <dsp:cNvPr id="0" name=""/>
        <dsp:cNvSpPr/>
      </dsp:nvSpPr>
      <dsp:spPr>
        <a:xfrm>
          <a:off x="0" y="1248196"/>
          <a:ext cx="382218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E1F8DD-D602-4915-8261-A0199E49649A}">
      <dsp:nvSpPr>
        <dsp:cNvPr id="0" name=""/>
        <dsp:cNvSpPr/>
      </dsp:nvSpPr>
      <dsp:spPr>
        <a:xfrm>
          <a:off x="0" y="1248196"/>
          <a:ext cx="3822189" cy="124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dirty="0"/>
        </a:p>
        <a:p>
          <a:pPr marL="0" lvl="0" indent="0" algn="l" defTabSz="977900">
            <a:lnSpc>
              <a:spcPct val="90000"/>
            </a:lnSpc>
            <a:spcBef>
              <a:spcPct val="0"/>
            </a:spcBef>
            <a:spcAft>
              <a:spcPct val="35000"/>
            </a:spcAft>
            <a:buNone/>
          </a:pPr>
          <a:r>
            <a:rPr lang="en-US" sz="2200" kern="1200" dirty="0"/>
            <a:t>FY2022 Objectives and Progress</a:t>
          </a:r>
        </a:p>
      </dsp:txBody>
      <dsp:txXfrm>
        <a:off x="0" y="1248196"/>
        <a:ext cx="3822189" cy="1246368"/>
      </dsp:txXfrm>
    </dsp:sp>
    <dsp:sp modelId="{618226DD-5629-4BC6-B2F4-1EB516B2DD50}">
      <dsp:nvSpPr>
        <dsp:cNvPr id="0" name=""/>
        <dsp:cNvSpPr/>
      </dsp:nvSpPr>
      <dsp:spPr>
        <a:xfrm>
          <a:off x="0" y="2494565"/>
          <a:ext cx="382218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B7FD81-6801-4A2E-9B64-B51E156F3AD0}">
      <dsp:nvSpPr>
        <dsp:cNvPr id="0" name=""/>
        <dsp:cNvSpPr/>
      </dsp:nvSpPr>
      <dsp:spPr>
        <a:xfrm>
          <a:off x="0" y="2494565"/>
          <a:ext cx="3822189" cy="124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a:p>
        <a:p>
          <a:pPr marL="0" lvl="0" indent="0" algn="l" defTabSz="977900">
            <a:lnSpc>
              <a:spcPct val="90000"/>
            </a:lnSpc>
            <a:spcBef>
              <a:spcPct val="0"/>
            </a:spcBef>
            <a:spcAft>
              <a:spcPct val="35000"/>
            </a:spcAft>
            <a:buNone/>
          </a:pPr>
          <a:r>
            <a:rPr lang="en-US" sz="2200" kern="1200"/>
            <a:t>FY2023 Goals and Plans </a:t>
          </a:r>
        </a:p>
      </dsp:txBody>
      <dsp:txXfrm>
        <a:off x="0" y="2494565"/>
        <a:ext cx="3822189" cy="1246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6E346-90F1-4D3D-8EB6-7F4293452F71}">
      <dsp:nvSpPr>
        <dsp:cNvPr id="0" name=""/>
        <dsp:cNvSpPr/>
      </dsp:nvSpPr>
      <dsp:spPr>
        <a:xfrm>
          <a:off x="821" y="92127"/>
          <a:ext cx="3327201" cy="3992641"/>
        </a:xfrm>
        <a:prstGeom prst="rect">
          <a:avLst/>
        </a:prstGeom>
        <a:solidFill>
          <a:schemeClr val="accent5">
            <a:alpha val="9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en-US" sz="2600" kern="1200" dirty="0"/>
            <a:t>Crisis Response in Rural and Frontier Communities</a:t>
          </a:r>
        </a:p>
      </dsp:txBody>
      <dsp:txXfrm>
        <a:off x="821" y="1689184"/>
        <a:ext cx="3327201" cy="2395585"/>
      </dsp:txXfrm>
    </dsp:sp>
    <dsp:sp modelId="{D5D0109D-D261-4F3A-9A93-8B126989D28E}">
      <dsp:nvSpPr>
        <dsp:cNvPr id="0" name=""/>
        <dsp:cNvSpPr/>
      </dsp:nvSpPr>
      <dsp:spPr>
        <a:xfrm>
          <a:off x="821" y="92127"/>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21" y="92127"/>
        <a:ext cx="3327201" cy="1597056"/>
      </dsp:txXfrm>
    </dsp:sp>
    <dsp:sp modelId="{EB2D9C4E-22F2-4138-AD3F-0401D4B35F71}">
      <dsp:nvSpPr>
        <dsp:cNvPr id="0" name=""/>
        <dsp:cNvSpPr/>
      </dsp:nvSpPr>
      <dsp:spPr>
        <a:xfrm>
          <a:off x="3594199" y="92127"/>
          <a:ext cx="3327201" cy="3992641"/>
        </a:xfrm>
        <a:prstGeom prst="rect">
          <a:avLst/>
        </a:prstGeom>
        <a:solidFill>
          <a:schemeClr val="accent5">
            <a:alpha val="90000"/>
            <a:hueOff val="0"/>
            <a:satOff val="0"/>
            <a:lumOff val="0"/>
            <a:alphaOff val="-20000"/>
          </a:schemeClr>
        </a:solidFill>
        <a:ln w="12700" cap="flat" cmpd="sng" algn="ctr">
          <a:solidFill>
            <a:schemeClr val="accent5">
              <a:alpha val="90000"/>
              <a:hueOff val="0"/>
              <a:satOff val="0"/>
              <a:lumOff val="0"/>
              <a:alphaOff val="-20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en-US" sz="2600" kern="1200" dirty="0"/>
            <a:t>Suicide Prevention and Postvention</a:t>
          </a:r>
        </a:p>
      </dsp:txBody>
      <dsp:txXfrm>
        <a:off x="3594199" y="1689184"/>
        <a:ext cx="3327201" cy="2395585"/>
      </dsp:txXfrm>
    </dsp:sp>
    <dsp:sp modelId="{BB491010-FCBE-442B-907F-4992A6600056}">
      <dsp:nvSpPr>
        <dsp:cNvPr id="0" name=""/>
        <dsp:cNvSpPr/>
      </dsp:nvSpPr>
      <dsp:spPr>
        <a:xfrm>
          <a:off x="3594199" y="92127"/>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94199" y="92127"/>
        <a:ext cx="3327201" cy="1597056"/>
      </dsp:txXfrm>
    </dsp:sp>
    <dsp:sp modelId="{1F182866-0021-4CD0-AE8D-CAD584E09245}">
      <dsp:nvSpPr>
        <dsp:cNvPr id="0" name=""/>
        <dsp:cNvSpPr/>
      </dsp:nvSpPr>
      <dsp:spPr>
        <a:xfrm>
          <a:off x="7187576" y="92127"/>
          <a:ext cx="3327201" cy="3992641"/>
        </a:xfrm>
        <a:prstGeom prst="rect">
          <a:avLst/>
        </a:prstGeom>
        <a:solidFill>
          <a:schemeClr val="accent5">
            <a:alpha val="90000"/>
            <a:hueOff val="0"/>
            <a:satOff val="0"/>
            <a:lumOff val="0"/>
            <a:alphaOff val="-40000"/>
          </a:schemeClr>
        </a:solidFill>
        <a:ln w="12700" cap="flat" cmpd="sng" algn="ctr">
          <a:solidFill>
            <a:schemeClr val="accent5">
              <a:alpha val="90000"/>
              <a:hueOff val="0"/>
              <a:satOff val="0"/>
              <a:lumOff val="0"/>
              <a:alphaOff val="-4000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en-US" sz="2600" kern="1200" dirty="0"/>
            <a:t>Service Accessibility and Workforce Shortages</a:t>
          </a:r>
        </a:p>
      </dsp:txBody>
      <dsp:txXfrm>
        <a:off x="7187576" y="1689184"/>
        <a:ext cx="3327201" cy="2395585"/>
      </dsp:txXfrm>
    </dsp:sp>
    <dsp:sp modelId="{FA0E3734-CD2D-43CB-9970-9625BC7E8CAB}">
      <dsp:nvSpPr>
        <dsp:cNvPr id="0" name=""/>
        <dsp:cNvSpPr/>
      </dsp:nvSpPr>
      <dsp:spPr>
        <a:xfrm>
          <a:off x="7187576" y="92127"/>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187576" y="92127"/>
        <a:ext cx="3327201" cy="15970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5D418-AB69-4CD8-8A0C-D75EF0E39724}">
      <dsp:nvSpPr>
        <dsp:cNvPr id="0" name=""/>
        <dsp:cNvSpPr/>
      </dsp:nvSpPr>
      <dsp:spPr>
        <a:xfrm>
          <a:off x="0" y="1581"/>
          <a:ext cx="499687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E3E5BED-5FFF-4BE6-94F7-82A1CB659896}">
      <dsp:nvSpPr>
        <dsp:cNvPr id="0" name=""/>
        <dsp:cNvSpPr/>
      </dsp:nvSpPr>
      <dsp:spPr>
        <a:xfrm>
          <a:off x="0" y="1581"/>
          <a:ext cx="4996872" cy="1242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Chair: </a:t>
          </a:r>
          <a:r>
            <a:rPr lang="en-US" sz="3200" kern="1200" dirty="0"/>
            <a:t>Audra Goldsmith</a:t>
          </a:r>
        </a:p>
      </dsp:txBody>
      <dsp:txXfrm>
        <a:off x="0" y="1581"/>
        <a:ext cx="4996872" cy="1242713"/>
      </dsp:txXfrm>
    </dsp:sp>
    <dsp:sp modelId="{A6DF0DAD-369E-4222-B9C4-59A9E9D00AE1}">
      <dsp:nvSpPr>
        <dsp:cNvPr id="0" name=""/>
        <dsp:cNvSpPr/>
      </dsp:nvSpPr>
      <dsp:spPr>
        <a:xfrm>
          <a:off x="0" y="1244295"/>
          <a:ext cx="499687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6F47567-E51C-4E3F-B98D-72B7006FD11F}">
      <dsp:nvSpPr>
        <dsp:cNvPr id="0" name=""/>
        <dsp:cNvSpPr/>
      </dsp:nvSpPr>
      <dsp:spPr>
        <a:xfrm>
          <a:off x="0" y="1244295"/>
          <a:ext cx="4991998" cy="1254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dirty="0"/>
            <a:t>Co-Chair: </a:t>
          </a:r>
          <a:r>
            <a:rPr lang="en-US" sz="3300" kern="1200" dirty="0"/>
            <a:t>Ian </a:t>
          </a:r>
          <a:r>
            <a:rPr lang="en-US" sz="3300" kern="1200" dirty="0" err="1"/>
            <a:t>Cizerle</a:t>
          </a:r>
          <a:r>
            <a:rPr lang="en-US" sz="3300" kern="1200" dirty="0"/>
            <a:t>-Brown</a:t>
          </a:r>
        </a:p>
      </dsp:txBody>
      <dsp:txXfrm>
        <a:off x="0" y="1244295"/>
        <a:ext cx="4991998" cy="1254171"/>
      </dsp:txXfrm>
    </dsp:sp>
    <dsp:sp modelId="{DE026CC0-EDE3-4722-BAF2-7872CB912682}">
      <dsp:nvSpPr>
        <dsp:cNvPr id="0" name=""/>
        <dsp:cNvSpPr/>
      </dsp:nvSpPr>
      <dsp:spPr>
        <a:xfrm>
          <a:off x="0" y="2498466"/>
          <a:ext cx="499687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EB8DFFA-79FE-4C53-9397-62E073EC29A9}">
      <dsp:nvSpPr>
        <dsp:cNvPr id="0" name=""/>
        <dsp:cNvSpPr/>
      </dsp:nvSpPr>
      <dsp:spPr>
        <a:xfrm>
          <a:off x="0" y="2498466"/>
          <a:ext cx="4996872" cy="1242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Secretary: </a:t>
          </a:r>
          <a:r>
            <a:rPr lang="en-US" sz="3200" b="0" kern="1200" dirty="0"/>
            <a:t>Amanda </a:t>
          </a:r>
          <a:r>
            <a:rPr lang="en-US" sz="3200" b="0" kern="1200" dirty="0" err="1"/>
            <a:t>Benaway</a:t>
          </a:r>
          <a:endParaRPr lang="en-US" sz="3200" b="0" kern="1200" dirty="0"/>
        </a:p>
      </dsp:txBody>
      <dsp:txXfrm>
        <a:off x="0" y="2498466"/>
        <a:ext cx="4996872" cy="12427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0931F-67E0-4F5B-B91F-F71EEB707F60}">
      <dsp:nvSpPr>
        <dsp:cNvPr id="0" name=""/>
        <dsp:cNvSpPr/>
      </dsp:nvSpPr>
      <dsp:spPr>
        <a:xfrm>
          <a:off x="0" y="2687"/>
          <a:ext cx="626364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215426-2D56-4391-8DA2-826A9AB5AC54}">
      <dsp:nvSpPr>
        <dsp:cNvPr id="0" name=""/>
        <dsp:cNvSpPr/>
      </dsp:nvSpPr>
      <dsp:spPr>
        <a:xfrm>
          <a:off x="0" y="2687"/>
          <a:ext cx="1252728"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Crossover with Justice System</a:t>
          </a:r>
        </a:p>
      </dsp:txBody>
      <dsp:txXfrm>
        <a:off x="0" y="2687"/>
        <a:ext cx="1252728" cy="1833104"/>
      </dsp:txXfrm>
    </dsp:sp>
    <dsp:sp modelId="{D0F89E88-2CC2-4B6E-A408-77D69AF489C5}">
      <dsp:nvSpPr>
        <dsp:cNvPr id="0" name=""/>
        <dsp:cNvSpPr/>
      </dsp:nvSpPr>
      <dsp:spPr>
        <a:xfrm>
          <a:off x="1346682" y="45293"/>
          <a:ext cx="491695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Competency Evaluation and Restoration access in R-F counties</a:t>
          </a:r>
        </a:p>
      </dsp:txBody>
      <dsp:txXfrm>
        <a:off x="1346682" y="45293"/>
        <a:ext cx="4916957" cy="852106"/>
      </dsp:txXfrm>
    </dsp:sp>
    <dsp:sp modelId="{21FA4C4A-7C97-4919-8C43-2A05E3972F6C}">
      <dsp:nvSpPr>
        <dsp:cNvPr id="0" name=""/>
        <dsp:cNvSpPr/>
      </dsp:nvSpPr>
      <dsp:spPr>
        <a:xfrm>
          <a:off x="1252728" y="897400"/>
          <a:ext cx="501091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23C6AA-EE5F-4E3E-BD9A-EAF9B4197E1C}">
      <dsp:nvSpPr>
        <dsp:cNvPr id="0" name=""/>
        <dsp:cNvSpPr/>
      </dsp:nvSpPr>
      <dsp:spPr>
        <a:xfrm>
          <a:off x="1346682" y="940005"/>
          <a:ext cx="491695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Juvenile Crisis Intervention Centers</a:t>
          </a:r>
        </a:p>
      </dsp:txBody>
      <dsp:txXfrm>
        <a:off x="1346682" y="940005"/>
        <a:ext cx="4916957" cy="852106"/>
      </dsp:txXfrm>
    </dsp:sp>
    <dsp:sp modelId="{A78AC6EE-AD33-41BC-9D91-8707535B7EB8}">
      <dsp:nvSpPr>
        <dsp:cNvPr id="0" name=""/>
        <dsp:cNvSpPr/>
      </dsp:nvSpPr>
      <dsp:spPr>
        <a:xfrm>
          <a:off x="1252728" y="1792112"/>
          <a:ext cx="501091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5B1F73-F2B9-43B1-ADD5-BC3D6219776C}">
      <dsp:nvSpPr>
        <dsp:cNvPr id="0" name=""/>
        <dsp:cNvSpPr/>
      </dsp:nvSpPr>
      <dsp:spPr>
        <a:xfrm>
          <a:off x="0" y="1835791"/>
          <a:ext cx="626364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537FD5-4DBB-4EEA-BB94-86C8C87CDDE7}">
      <dsp:nvSpPr>
        <dsp:cNvPr id="0" name=""/>
        <dsp:cNvSpPr/>
      </dsp:nvSpPr>
      <dsp:spPr>
        <a:xfrm>
          <a:off x="0" y="1835791"/>
          <a:ext cx="1252728"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Learning from State Evaluations</a:t>
          </a:r>
        </a:p>
      </dsp:txBody>
      <dsp:txXfrm>
        <a:off x="0" y="1835791"/>
        <a:ext cx="1252728" cy="1833104"/>
      </dsp:txXfrm>
    </dsp:sp>
    <dsp:sp modelId="{717106E7-FF19-4F60-88BC-E1A545368805}">
      <dsp:nvSpPr>
        <dsp:cNvPr id="0" name=""/>
        <dsp:cNvSpPr/>
      </dsp:nvSpPr>
      <dsp:spPr>
        <a:xfrm>
          <a:off x="1346682" y="1878397"/>
          <a:ext cx="491695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Regional SIMS Summits</a:t>
          </a:r>
        </a:p>
      </dsp:txBody>
      <dsp:txXfrm>
        <a:off x="1346682" y="1878397"/>
        <a:ext cx="4916957" cy="852106"/>
      </dsp:txXfrm>
    </dsp:sp>
    <dsp:sp modelId="{33D738B0-313B-4BB5-8D9D-F204145D16C8}">
      <dsp:nvSpPr>
        <dsp:cNvPr id="0" name=""/>
        <dsp:cNvSpPr/>
      </dsp:nvSpPr>
      <dsp:spPr>
        <a:xfrm>
          <a:off x="1252728" y="2730504"/>
          <a:ext cx="501091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CF03F7-8C4C-4FA1-A935-53D6F7D5F5FF}">
      <dsp:nvSpPr>
        <dsp:cNvPr id="0" name=""/>
        <dsp:cNvSpPr/>
      </dsp:nvSpPr>
      <dsp:spPr>
        <a:xfrm>
          <a:off x="1346682" y="2773109"/>
          <a:ext cx="491695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Suicide Prevention Coalition</a:t>
          </a:r>
        </a:p>
      </dsp:txBody>
      <dsp:txXfrm>
        <a:off x="1346682" y="2773109"/>
        <a:ext cx="4916957" cy="852106"/>
      </dsp:txXfrm>
    </dsp:sp>
    <dsp:sp modelId="{6F9D9A83-F48E-4208-9602-6D5DB62EFF49}">
      <dsp:nvSpPr>
        <dsp:cNvPr id="0" name=""/>
        <dsp:cNvSpPr/>
      </dsp:nvSpPr>
      <dsp:spPr>
        <a:xfrm>
          <a:off x="1252728" y="3625216"/>
          <a:ext cx="501091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7540E2-F182-42E0-A715-92F500238947}">
      <dsp:nvSpPr>
        <dsp:cNvPr id="0" name=""/>
        <dsp:cNvSpPr/>
      </dsp:nvSpPr>
      <dsp:spPr>
        <a:xfrm>
          <a:off x="0" y="3668896"/>
          <a:ext cx="626364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460FCC-C587-4DA4-8C52-6C6462285CC6}">
      <dsp:nvSpPr>
        <dsp:cNvPr id="0" name=""/>
        <dsp:cNvSpPr/>
      </dsp:nvSpPr>
      <dsp:spPr>
        <a:xfrm>
          <a:off x="0" y="3668896"/>
          <a:ext cx="1252728"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Understanding R&amp;F System Needs</a:t>
          </a:r>
        </a:p>
      </dsp:txBody>
      <dsp:txXfrm>
        <a:off x="0" y="3668896"/>
        <a:ext cx="1252728" cy="1833104"/>
      </dsp:txXfrm>
    </dsp:sp>
    <dsp:sp modelId="{E5316F22-9347-4061-8C23-772F4B7B9D2C}">
      <dsp:nvSpPr>
        <dsp:cNvPr id="0" name=""/>
        <dsp:cNvSpPr/>
      </dsp:nvSpPr>
      <dsp:spPr>
        <a:xfrm>
          <a:off x="1346682" y="3711501"/>
          <a:ext cx="491695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Funding gaps</a:t>
          </a:r>
        </a:p>
      </dsp:txBody>
      <dsp:txXfrm>
        <a:off x="1346682" y="3711501"/>
        <a:ext cx="4916957" cy="852106"/>
      </dsp:txXfrm>
    </dsp:sp>
    <dsp:sp modelId="{DA3B2E87-5301-4A36-8655-5E3D347F3C57}">
      <dsp:nvSpPr>
        <dsp:cNvPr id="0" name=""/>
        <dsp:cNvSpPr/>
      </dsp:nvSpPr>
      <dsp:spPr>
        <a:xfrm>
          <a:off x="1252728" y="4563608"/>
          <a:ext cx="501091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05C2F9-3594-4A3B-93B0-DED794F8D753}">
      <dsp:nvSpPr>
        <dsp:cNvPr id="0" name=""/>
        <dsp:cNvSpPr/>
      </dsp:nvSpPr>
      <dsp:spPr>
        <a:xfrm>
          <a:off x="1346682" y="4606213"/>
          <a:ext cx="4916957"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Service gaps</a:t>
          </a:r>
        </a:p>
      </dsp:txBody>
      <dsp:txXfrm>
        <a:off x="1346682" y="4606213"/>
        <a:ext cx="4916957" cy="852106"/>
      </dsp:txXfrm>
    </dsp:sp>
    <dsp:sp modelId="{F4C620F8-16B1-4699-ACF9-BFE2E4F18851}">
      <dsp:nvSpPr>
        <dsp:cNvPr id="0" name=""/>
        <dsp:cNvSpPr/>
      </dsp:nvSpPr>
      <dsp:spPr>
        <a:xfrm>
          <a:off x="1252728" y="5458320"/>
          <a:ext cx="501091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7AF5F-D26E-4ED6-B42F-8493D6A9104E}"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3B624-E10E-43B0-8301-2556FA987E28}" type="slidenum">
              <a:rPr lang="en-US" smtClean="0"/>
              <a:t>‹#›</a:t>
            </a:fld>
            <a:endParaRPr lang="en-US"/>
          </a:p>
        </p:txBody>
      </p:sp>
    </p:spTree>
    <p:extLst>
      <p:ext uri="{BB962C8B-B14F-4D97-AF65-F5344CB8AC3E}">
        <p14:creationId xmlns:p14="http://schemas.microsoft.com/office/powerpoint/2010/main" val="2547022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Frontier</a:t>
            </a:r>
          </a:p>
          <a:p>
            <a:r>
              <a:rPr lang="en-US" dirty="0"/>
              <a:t>33 Rural</a:t>
            </a:r>
          </a:p>
          <a:p>
            <a:r>
              <a:rPr lang="en-US" dirty="0"/>
              <a:t>19 </a:t>
            </a:r>
            <a:r>
              <a:rPr lang="en-US" dirty="0" err="1"/>
              <a:t>Densley</a:t>
            </a:r>
            <a:r>
              <a:rPr lang="en-US" dirty="0"/>
              <a:t>-settled</a:t>
            </a:r>
          </a:p>
          <a:p>
            <a:r>
              <a:rPr lang="en-US" dirty="0"/>
              <a:t>10 Semi-Urban</a:t>
            </a:r>
          </a:p>
          <a:p>
            <a:r>
              <a:rPr lang="en-US" dirty="0"/>
              <a:t>6 Urban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143CA-0816-47DB-ABC6-0195AB9C3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6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143CA-0816-47DB-ABC6-0195AB9C3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952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indicators:</a:t>
            </a:r>
          </a:p>
          <a:p>
            <a:r>
              <a:rPr lang="en-US" dirty="0"/>
              <a:t>Age adjusted rate of opioid fatalities (2011-2020) </a:t>
            </a:r>
          </a:p>
          <a:p>
            <a:r>
              <a:rPr lang="en-US" dirty="0"/>
              <a:t>Rate of non-fatal opioid overdose ED visits (per 100,000)</a:t>
            </a:r>
          </a:p>
          <a:p>
            <a:r>
              <a:rPr lang="en-US" dirty="0"/>
              <a:t> Rate of drug related crimes (per 10,000) </a:t>
            </a:r>
          </a:p>
          <a:p>
            <a:r>
              <a:rPr lang="en-US" dirty="0"/>
              <a:t>Average annual MME of opioid prescriptions per capita HCV rate in people age 10-54 (per 100,000) </a:t>
            </a:r>
          </a:p>
          <a:p>
            <a:r>
              <a:rPr lang="en-US" dirty="0"/>
              <a:t>Median income (USD)</a:t>
            </a:r>
          </a:p>
        </p:txBody>
      </p:sp>
      <p:sp>
        <p:nvSpPr>
          <p:cNvPr id="4" name="Slide Number Placeholder 3"/>
          <p:cNvSpPr>
            <a:spLocks noGrp="1"/>
          </p:cNvSpPr>
          <p:nvPr>
            <p:ph type="sldNum" sz="quarter" idx="5"/>
          </p:nvPr>
        </p:nvSpPr>
        <p:spPr/>
        <p:txBody>
          <a:bodyPr/>
          <a:lstStyle/>
          <a:p>
            <a:fld id="{2E2143CA-0816-47DB-ABC6-0195AB9C3F2A}" type="slidenum">
              <a:rPr lang="en-US" smtClean="0"/>
              <a:t>10</a:t>
            </a:fld>
            <a:endParaRPr lang="en-US"/>
          </a:p>
        </p:txBody>
      </p:sp>
    </p:spTree>
    <p:extLst>
      <p:ext uri="{BB962C8B-B14F-4D97-AF65-F5344CB8AC3E}">
        <p14:creationId xmlns:p14="http://schemas.microsoft.com/office/powerpoint/2010/main" val="753996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73B624-E10E-43B0-8301-2556FA987E28}" type="slidenum">
              <a:rPr lang="en-US" smtClean="0"/>
              <a:t>11</a:t>
            </a:fld>
            <a:endParaRPr lang="en-US"/>
          </a:p>
        </p:txBody>
      </p:sp>
    </p:spTree>
    <p:extLst>
      <p:ext uri="{BB962C8B-B14F-4D97-AF65-F5344CB8AC3E}">
        <p14:creationId xmlns:p14="http://schemas.microsoft.com/office/powerpoint/2010/main" val="1798766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73B624-E10E-43B0-8301-2556FA987E28}" type="slidenum">
              <a:rPr lang="en-US" smtClean="0"/>
              <a:t>13</a:t>
            </a:fld>
            <a:endParaRPr lang="en-US"/>
          </a:p>
        </p:txBody>
      </p:sp>
    </p:spTree>
    <p:extLst>
      <p:ext uri="{BB962C8B-B14F-4D97-AF65-F5344CB8AC3E}">
        <p14:creationId xmlns:p14="http://schemas.microsoft.com/office/powerpoint/2010/main" val="391151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73B624-E10E-43B0-8301-2556FA987E28}" type="slidenum">
              <a:rPr lang="en-US" smtClean="0"/>
              <a:t>16</a:t>
            </a:fld>
            <a:endParaRPr lang="en-US"/>
          </a:p>
        </p:txBody>
      </p:sp>
    </p:spTree>
    <p:extLst>
      <p:ext uri="{BB962C8B-B14F-4D97-AF65-F5344CB8AC3E}">
        <p14:creationId xmlns:p14="http://schemas.microsoft.com/office/powerpoint/2010/main" val="131498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73B624-E10E-43B0-8301-2556FA987E28}" type="slidenum">
              <a:rPr lang="en-US" smtClean="0"/>
              <a:t>17</a:t>
            </a:fld>
            <a:endParaRPr lang="en-US"/>
          </a:p>
        </p:txBody>
      </p:sp>
    </p:spTree>
    <p:extLst>
      <p:ext uri="{BB962C8B-B14F-4D97-AF65-F5344CB8AC3E}">
        <p14:creationId xmlns:p14="http://schemas.microsoft.com/office/powerpoint/2010/main" val="204975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73B624-E10E-43B0-8301-2556FA987E28}" type="slidenum">
              <a:rPr lang="en-US" smtClean="0"/>
              <a:t>19</a:t>
            </a:fld>
            <a:endParaRPr lang="en-US"/>
          </a:p>
        </p:txBody>
      </p:sp>
    </p:spTree>
    <p:extLst>
      <p:ext uri="{BB962C8B-B14F-4D97-AF65-F5344CB8AC3E}">
        <p14:creationId xmlns:p14="http://schemas.microsoft.com/office/powerpoint/2010/main" val="472477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73B624-E10E-43B0-8301-2556FA987E28}" type="slidenum">
              <a:rPr lang="en-US" smtClean="0"/>
              <a:t>21</a:t>
            </a:fld>
            <a:endParaRPr lang="en-US"/>
          </a:p>
        </p:txBody>
      </p:sp>
    </p:spTree>
    <p:extLst>
      <p:ext uri="{BB962C8B-B14F-4D97-AF65-F5344CB8AC3E}">
        <p14:creationId xmlns:p14="http://schemas.microsoft.com/office/powerpoint/2010/main" val="1291914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EDEE-73E3-7CF8-3BFC-697E0BE4ED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0C2E34-D276-190E-7026-2A506A37F9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95C0A0-8B13-7995-361C-398A10F4CBD7}"/>
              </a:ext>
            </a:extLst>
          </p:cNvPr>
          <p:cNvSpPr>
            <a:spLocks noGrp="1"/>
          </p:cNvSpPr>
          <p:nvPr>
            <p:ph type="dt" sz="half" idx="10"/>
          </p:nvPr>
        </p:nvSpPr>
        <p:spPr/>
        <p:txBody>
          <a:bodyPr/>
          <a:lstStyle/>
          <a:p>
            <a:fld id="{F3F1DD42-DA25-4B59-B735-5D3D31241481}" type="datetimeFigureOut">
              <a:rPr lang="en-US" smtClean="0"/>
              <a:t>9/19/2023</a:t>
            </a:fld>
            <a:endParaRPr lang="en-US"/>
          </a:p>
        </p:txBody>
      </p:sp>
      <p:sp>
        <p:nvSpPr>
          <p:cNvPr id="5" name="Footer Placeholder 4">
            <a:extLst>
              <a:ext uri="{FF2B5EF4-FFF2-40B4-BE49-F238E27FC236}">
                <a16:creationId xmlns:a16="http://schemas.microsoft.com/office/drawing/2014/main" id="{51B64501-A92F-A9F3-639C-E742718D1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BBF278-FC62-9AB1-1E87-A8CEB870C9D0}"/>
              </a:ext>
            </a:extLst>
          </p:cNvPr>
          <p:cNvSpPr>
            <a:spLocks noGrp="1"/>
          </p:cNvSpPr>
          <p:nvPr>
            <p:ph type="sldNum" sz="quarter" idx="12"/>
          </p:nvPr>
        </p:nvSpPr>
        <p:spPr/>
        <p:txBody>
          <a:bodyPr/>
          <a:lstStyle/>
          <a:p>
            <a:fld id="{DC12DFDA-C85B-49C5-911B-C5C9F2D66F68}" type="slidenum">
              <a:rPr lang="en-US" smtClean="0"/>
              <a:t>‹#›</a:t>
            </a:fld>
            <a:endParaRPr lang="en-US"/>
          </a:p>
        </p:txBody>
      </p:sp>
    </p:spTree>
    <p:extLst>
      <p:ext uri="{BB962C8B-B14F-4D97-AF65-F5344CB8AC3E}">
        <p14:creationId xmlns:p14="http://schemas.microsoft.com/office/powerpoint/2010/main" val="49771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39CE-86E8-2D82-2962-07D8B45959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9C0651-4882-D8EE-E6EC-D4508C27CE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ACBA7-0B95-EEB4-E6AF-832ADFCEDCA9}"/>
              </a:ext>
            </a:extLst>
          </p:cNvPr>
          <p:cNvSpPr>
            <a:spLocks noGrp="1"/>
          </p:cNvSpPr>
          <p:nvPr>
            <p:ph type="dt" sz="half" idx="10"/>
          </p:nvPr>
        </p:nvSpPr>
        <p:spPr/>
        <p:txBody>
          <a:bodyPr/>
          <a:lstStyle/>
          <a:p>
            <a:fld id="{F3F1DD42-DA25-4B59-B735-5D3D31241481}" type="datetimeFigureOut">
              <a:rPr lang="en-US" smtClean="0"/>
              <a:t>9/19/2023</a:t>
            </a:fld>
            <a:endParaRPr lang="en-US"/>
          </a:p>
        </p:txBody>
      </p:sp>
      <p:sp>
        <p:nvSpPr>
          <p:cNvPr id="5" name="Footer Placeholder 4">
            <a:extLst>
              <a:ext uri="{FF2B5EF4-FFF2-40B4-BE49-F238E27FC236}">
                <a16:creationId xmlns:a16="http://schemas.microsoft.com/office/drawing/2014/main" id="{FE5B1C8D-8312-EF5E-71FC-E8257E635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A118C-53A8-095F-B8F8-4F80EF98B0D8}"/>
              </a:ext>
            </a:extLst>
          </p:cNvPr>
          <p:cNvSpPr>
            <a:spLocks noGrp="1"/>
          </p:cNvSpPr>
          <p:nvPr>
            <p:ph type="sldNum" sz="quarter" idx="12"/>
          </p:nvPr>
        </p:nvSpPr>
        <p:spPr/>
        <p:txBody>
          <a:bodyPr/>
          <a:lstStyle/>
          <a:p>
            <a:fld id="{DC12DFDA-C85B-49C5-911B-C5C9F2D66F68}" type="slidenum">
              <a:rPr lang="en-US" smtClean="0"/>
              <a:t>‹#›</a:t>
            </a:fld>
            <a:endParaRPr lang="en-US"/>
          </a:p>
        </p:txBody>
      </p:sp>
    </p:spTree>
    <p:extLst>
      <p:ext uri="{BB962C8B-B14F-4D97-AF65-F5344CB8AC3E}">
        <p14:creationId xmlns:p14="http://schemas.microsoft.com/office/powerpoint/2010/main" val="299031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197E47-4E1B-A8BC-A03F-93AF55B376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6B8B16-A708-AB41-21CE-A547220753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4FA59E-4C68-C70F-033A-29DC380F725C}"/>
              </a:ext>
            </a:extLst>
          </p:cNvPr>
          <p:cNvSpPr>
            <a:spLocks noGrp="1"/>
          </p:cNvSpPr>
          <p:nvPr>
            <p:ph type="dt" sz="half" idx="10"/>
          </p:nvPr>
        </p:nvSpPr>
        <p:spPr/>
        <p:txBody>
          <a:bodyPr/>
          <a:lstStyle/>
          <a:p>
            <a:fld id="{F3F1DD42-DA25-4B59-B735-5D3D31241481}" type="datetimeFigureOut">
              <a:rPr lang="en-US" smtClean="0"/>
              <a:t>9/19/2023</a:t>
            </a:fld>
            <a:endParaRPr lang="en-US"/>
          </a:p>
        </p:txBody>
      </p:sp>
      <p:sp>
        <p:nvSpPr>
          <p:cNvPr id="5" name="Footer Placeholder 4">
            <a:extLst>
              <a:ext uri="{FF2B5EF4-FFF2-40B4-BE49-F238E27FC236}">
                <a16:creationId xmlns:a16="http://schemas.microsoft.com/office/drawing/2014/main" id="{08665ABB-3664-4B8E-7E19-E4AF6658B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D7E46-344B-5D3C-4439-6222AA47EBA0}"/>
              </a:ext>
            </a:extLst>
          </p:cNvPr>
          <p:cNvSpPr>
            <a:spLocks noGrp="1"/>
          </p:cNvSpPr>
          <p:nvPr>
            <p:ph type="sldNum" sz="quarter" idx="12"/>
          </p:nvPr>
        </p:nvSpPr>
        <p:spPr/>
        <p:txBody>
          <a:bodyPr/>
          <a:lstStyle/>
          <a:p>
            <a:fld id="{DC12DFDA-C85B-49C5-911B-C5C9F2D66F68}" type="slidenum">
              <a:rPr lang="en-US" smtClean="0"/>
              <a:t>‹#›</a:t>
            </a:fld>
            <a:endParaRPr lang="en-US"/>
          </a:p>
        </p:txBody>
      </p:sp>
    </p:spTree>
    <p:extLst>
      <p:ext uri="{BB962C8B-B14F-4D97-AF65-F5344CB8AC3E}">
        <p14:creationId xmlns:p14="http://schemas.microsoft.com/office/powerpoint/2010/main" val="3616875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3896-4634-4071-8DB8-B8FC5AFF0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79966C-5F6C-407B-B634-02668AEB857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564A3C-6ECA-40A3-8E38-2D4F9589D05E}"/>
              </a:ext>
            </a:extLst>
          </p:cNvPr>
          <p:cNvSpPr>
            <a:spLocks noGrp="1"/>
          </p:cNvSpPr>
          <p:nvPr>
            <p:ph type="dt" sz="half" idx="10"/>
          </p:nvPr>
        </p:nvSpPr>
        <p:spPr/>
        <p:txBody>
          <a:bodyPr/>
          <a:lstStyle/>
          <a:p>
            <a:fld id="{14C0326E-F0C3-4B39-9342-45AC5E1CDF83}" type="datetimeFigureOut">
              <a:rPr lang="en-US" smtClean="0"/>
              <a:t>9/19/2023</a:t>
            </a:fld>
            <a:endParaRPr lang="en-US"/>
          </a:p>
        </p:txBody>
      </p:sp>
      <p:sp>
        <p:nvSpPr>
          <p:cNvPr id="5" name="Footer Placeholder 4">
            <a:extLst>
              <a:ext uri="{FF2B5EF4-FFF2-40B4-BE49-F238E27FC236}">
                <a16:creationId xmlns:a16="http://schemas.microsoft.com/office/drawing/2014/main" id="{D48CE20A-FE30-4E32-8A4E-183F392C0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75F34-2154-46F0-83A3-082E66642322}"/>
              </a:ext>
            </a:extLst>
          </p:cNvPr>
          <p:cNvSpPr>
            <a:spLocks noGrp="1"/>
          </p:cNvSpPr>
          <p:nvPr>
            <p:ph type="sldNum" sz="quarter" idx="12"/>
          </p:nvPr>
        </p:nvSpPr>
        <p:spPr/>
        <p:txBody>
          <a:bodyPr/>
          <a:lstStyle/>
          <a:p>
            <a:fld id="{A5726B1A-65FA-48B7-B363-8E30EB79F304}" type="slidenum">
              <a:rPr lang="en-US" smtClean="0"/>
              <a:t>‹#›</a:t>
            </a:fld>
            <a:endParaRPr lang="en-US"/>
          </a:p>
        </p:txBody>
      </p:sp>
    </p:spTree>
    <p:extLst>
      <p:ext uri="{BB962C8B-B14F-4D97-AF65-F5344CB8AC3E}">
        <p14:creationId xmlns:p14="http://schemas.microsoft.com/office/powerpoint/2010/main" val="36198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63DE8-9864-B675-D9FD-2869EB60B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E7D99D-823C-FBF2-F4AB-B7A3F6C4B8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41CF2-8B35-19F0-F7CB-93A300ABCCA0}"/>
              </a:ext>
            </a:extLst>
          </p:cNvPr>
          <p:cNvSpPr>
            <a:spLocks noGrp="1"/>
          </p:cNvSpPr>
          <p:nvPr>
            <p:ph type="dt" sz="half" idx="10"/>
          </p:nvPr>
        </p:nvSpPr>
        <p:spPr/>
        <p:txBody>
          <a:bodyPr/>
          <a:lstStyle/>
          <a:p>
            <a:fld id="{F3F1DD42-DA25-4B59-B735-5D3D31241481}" type="datetimeFigureOut">
              <a:rPr lang="en-US" smtClean="0"/>
              <a:t>9/19/2023</a:t>
            </a:fld>
            <a:endParaRPr lang="en-US"/>
          </a:p>
        </p:txBody>
      </p:sp>
      <p:sp>
        <p:nvSpPr>
          <p:cNvPr id="5" name="Footer Placeholder 4">
            <a:extLst>
              <a:ext uri="{FF2B5EF4-FFF2-40B4-BE49-F238E27FC236}">
                <a16:creationId xmlns:a16="http://schemas.microsoft.com/office/drawing/2014/main" id="{361EFCAE-4E76-F9AB-7ED3-C481F3C93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8C5EF-57CF-89A9-0A48-4003B657337F}"/>
              </a:ext>
            </a:extLst>
          </p:cNvPr>
          <p:cNvSpPr>
            <a:spLocks noGrp="1"/>
          </p:cNvSpPr>
          <p:nvPr>
            <p:ph type="sldNum" sz="quarter" idx="12"/>
          </p:nvPr>
        </p:nvSpPr>
        <p:spPr/>
        <p:txBody>
          <a:bodyPr/>
          <a:lstStyle/>
          <a:p>
            <a:fld id="{DC12DFDA-C85B-49C5-911B-C5C9F2D66F68}" type="slidenum">
              <a:rPr lang="en-US" smtClean="0"/>
              <a:t>‹#›</a:t>
            </a:fld>
            <a:endParaRPr lang="en-US"/>
          </a:p>
        </p:txBody>
      </p:sp>
    </p:spTree>
    <p:extLst>
      <p:ext uri="{BB962C8B-B14F-4D97-AF65-F5344CB8AC3E}">
        <p14:creationId xmlns:p14="http://schemas.microsoft.com/office/powerpoint/2010/main" val="353748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87DC-6802-BA68-5296-A22AF8A4EB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56DE59-AE48-0FAF-FF73-111BC48C8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B4965B-9CBD-9FF3-5CA9-79C16737FC35}"/>
              </a:ext>
            </a:extLst>
          </p:cNvPr>
          <p:cNvSpPr>
            <a:spLocks noGrp="1"/>
          </p:cNvSpPr>
          <p:nvPr>
            <p:ph type="dt" sz="half" idx="10"/>
          </p:nvPr>
        </p:nvSpPr>
        <p:spPr/>
        <p:txBody>
          <a:bodyPr/>
          <a:lstStyle/>
          <a:p>
            <a:fld id="{F3F1DD42-DA25-4B59-B735-5D3D31241481}" type="datetimeFigureOut">
              <a:rPr lang="en-US" smtClean="0"/>
              <a:t>9/19/2023</a:t>
            </a:fld>
            <a:endParaRPr lang="en-US"/>
          </a:p>
        </p:txBody>
      </p:sp>
      <p:sp>
        <p:nvSpPr>
          <p:cNvPr id="5" name="Footer Placeholder 4">
            <a:extLst>
              <a:ext uri="{FF2B5EF4-FFF2-40B4-BE49-F238E27FC236}">
                <a16:creationId xmlns:a16="http://schemas.microsoft.com/office/drawing/2014/main" id="{835C1665-D9F5-AC68-D66C-31BC1D38E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97EF9-E48B-D037-2BB3-2CD66A3C487B}"/>
              </a:ext>
            </a:extLst>
          </p:cNvPr>
          <p:cNvSpPr>
            <a:spLocks noGrp="1"/>
          </p:cNvSpPr>
          <p:nvPr>
            <p:ph type="sldNum" sz="quarter" idx="12"/>
          </p:nvPr>
        </p:nvSpPr>
        <p:spPr/>
        <p:txBody>
          <a:bodyPr/>
          <a:lstStyle/>
          <a:p>
            <a:fld id="{DC12DFDA-C85B-49C5-911B-C5C9F2D66F68}" type="slidenum">
              <a:rPr lang="en-US" smtClean="0"/>
              <a:t>‹#›</a:t>
            </a:fld>
            <a:endParaRPr lang="en-US"/>
          </a:p>
        </p:txBody>
      </p:sp>
    </p:spTree>
    <p:extLst>
      <p:ext uri="{BB962C8B-B14F-4D97-AF65-F5344CB8AC3E}">
        <p14:creationId xmlns:p14="http://schemas.microsoft.com/office/powerpoint/2010/main" val="3571640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CDBD-7F36-2CAC-AC20-9AC30AC95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D7E41-9C02-954C-60AF-61A698F8CF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C17AB8-EACF-1489-8952-1A29DC6B76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F6980E-984E-65D6-C9A7-1E1C0AEA04A1}"/>
              </a:ext>
            </a:extLst>
          </p:cNvPr>
          <p:cNvSpPr>
            <a:spLocks noGrp="1"/>
          </p:cNvSpPr>
          <p:nvPr>
            <p:ph type="dt" sz="half" idx="10"/>
          </p:nvPr>
        </p:nvSpPr>
        <p:spPr/>
        <p:txBody>
          <a:bodyPr/>
          <a:lstStyle/>
          <a:p>
            <a:fld id="{F3F1DD42-DA25-4B59-B735-5D3D31241481}" type="datetimeFigureOut">
              <a:rPr lang="en-US" smtClean="0"/>
              <a:t>9/19/2023</a:t>
            </a:fld>
            <a:endParaRPr lang="en-US"/>
          </a:p>
        </p:txBody>
      </p:sp>
      <p:sp>
        <p:nvSpPr>
          <p:cNvPr id="6" name="Footer Placeholder 5">
            <a:extLst>
              <a:ext uri="{FF2B5EF4-FFF2-40B4-BE49-F238E27FC236}">
                <a16:creationId xmlns:a16="http://schemas.microsoft.com/office/drawing/2014/main" id="{C9D1AF7D-C321-45A6-C4BA-F275752D3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87BF5-324C-D6B9-46E7-660DAEDD7BD6}"/>
              </a:ext>
            </a:extLst>
          </p:cNvPr>
          <p:cNvSpPr>
            <a:spLocks noGrp="1"/>
          </p:cNvSpPr>
          <p:nvPr>
            <p:ph type="sldNum" sz="quarter" idx="12"/>
          </p:nvPr>
        </p:nvSpPr>
        <p:spPr/>
        <p:txBody>
          <a:bodyPr/>
          <a:lstStyle/>
          <a:p>
            <a:fld id="{DC12DFDA-C85B-49C5-911B-C5C9F2D66F68}" type="slidenum">
              <a:rPr lang="en-US" smtClean="0"/>
              <a:t>‹#›</a:t>
            </a:fld>
            <a:endParaRPr lang="en-US"/>
          </a:p>
        </p:txBody>
      </p:sp>
    </p:spTree>
    <p:extLst>
      <p:ext uri="{BB962C8B-B14F-4D97-AF65-F5344CB8AC3E}">
        <p14:creationId xmlns:p14="http://schemas.microsoft.com/office/powerpoint/2010/main" val="11388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0447A-90BC-63B0-F8AF-80F9903E22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9D4513-97CA-4A10-0BBE-3E6F401D69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0CF36A-95BD-4281-2C3C-716AC453E8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E29426-17B6-E46B-5871-D0BF91FF8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9DF149-0507-0777-A39F-34B51194B4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68C57D-ED30-7876-C154-4C64E08E5B63}"/>
              </a:ext>
            </a:extLst>
          </p:cNvPr>
          <p:cNvSpPr>
            <a:spLocks noGrp="1"/>
          </p:cNvSpPr>
          <p:nvPr>
            <p:ph type="dt" sz="half" idx="10"/>
          </p:nvPr>
        </p:nvSpPr>
        <p:spPr/>
        <p:txBody>
          <a:bodyPr/>
          <a:lstStyle/>
          <a:p>
            <a:fld id="{F3F1DD42-DA25-4B59-B735-5D3D31241481}" type="datetimeFigureOut">
              <a:rPr lang="en-US" smtClean="0"/>
              <a:t>9/19/2023</a:t>
            </a:fld>
            <a:endParaRPr lang="en-US"/>
          </a:p>
        </p:txBody>
      </p:sp>
      <p:sp>
        <p:nvSpPr>
          <p:cNvPr id="8" name="Footer Placeholder 7">
            <a:extLst>
              <a:ext uri="{FF2B5EF4-FFF2-40B4-BE49-F238E27FC236}">
                <a16:creationId xmlns:a16="http://schemas.microsoft.com/office/drawing/2014/main" id="{6B6724CA-648F-0461-7C6D-0F4ED5770E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DEB823-F93B-3CEE-A988-45017EF14105}"/>
              </a:ext>
            </a:extLst>
          </p:cNvPr>
          <p:cNvSpPr>
            <a:spLocks noGrp="1"/>
          </p:cNvSpPr>
          <p:nvPr>
            <p:ph type="sldNum" sz="quarter" idx="12"/>
          </p:nvPr>
        </p:nvSpPr>
        <p:spPr/>
        <p:txBody>
          <a:bodyPr/>
          <a:lstStyle/>
          <a:p>
            <a:fld id="{DC12DFDA-C85B-49C5-911B-C5C9F2D66F68}" type="slidenum">
              <a:rPr lang="en-US" smtClean="0"/>
              <a:t>‹#›</a:t>
            </a:fld>
            <a:endParaRPr lang="en-US"/>
          </a:p>
        </p:txBody>
      </p:sp>
    </p:spTree>
    <p:extLst>
      <p:ext uri="{BB962C8B-B14F-4D97-AF65-F5344CB8AC3E}">
        <p14:creationId xmlns:p14="http://schemas.microsoft.com/office/powerpoint/2010/main" val="250174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E7C6-132A-D7D5-8EDF-61BE435ED0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6B3596-FA4E-789E-ABA9-B78747534292}"/>
              </a:ext>
            </a:extLst>
          </p:cNvPr>
          <p:cNvSpPr>
            <a:spLocks noGrp="1"/>
          </p:cNvSpPr>
          <p:nvPr>
            <p:ph type="dt" sz="half" idx="10"/>
          </p:nvPr>
        </p:nvSpPr>
        <p:spPr/>
        <p:txBody>
          <a:bodyPr/>
          <a:lstStyle/>
          <a:p>
            <a:fld id="{F3F1DD42-DA25-4B59-B735-5D3D31241481}" type="datetimeFigureOut">
              <a:rPr lang="en-US" smtClean="0"/>
              <a:t>9/19/2023</a:t>
            </a:fld>
            <a:endParaRPr lang="en-US"/>
          </a:p>
        </p:txBody>
      </p:sp>
      <p:sp>
        <p:nvSpPr>
          <p:cNvPr id="4" name="Footer Placeholder 3">
            <a:extLst>
              <a:ext uri="{FF2B5EF4-FFF2-40B4-BE49-F238E27FC236}">
                <a16:creationId xmlns:a16="http://schemas.microsoft.com/office/drawing/2014/main" id="{E57EF6B7-6CE8-2518-0D24-FA0DD88B7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AC902A-8470-6334-7670-0F3C54F2DE76}"/>
              </a:ext>
            </a:extLst>
          </p:cNvPr>
          <p:cNvSpPr>
            <a:spLocks noGrp="1"/>
          </p:cNvSpPr>
          <p:nvPr>
            <p:ph type="sldNum" sz="quarter" idx="12"/>
          </p:nvPr>
        </p:nvSpPr>
        <p:spPr/>
        <p:txBody>
          <a:bodyPr/>
          <a:lstStyle/>
          <a:p>
            <a:fld id="{DC12DFDA-C85B-49C5-911B-C5C9F2D66F68}" type="slidenum">
              <a:rPr lang="en-US" smtClean="0"/>
              <a:t>‹#›</a:t>
            </a:fld>
            <a:endParaRPr lang="en-US"/>
          </a:p>
        </p:txBody>
      </p:sp>
    </p:spTree>
    <p:extLst>
      <p:ext uri="{BB962C8B-B14F-4D97-AF65-F5344CB8AC3E}">
        <p14:creationId xmlns:p14="http://schemas.microsoft.com/office/powerpoint/2010/main" val="4203590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AB03C6-4129-BE29-C15B-5220DF09B14A}"/>
              </a:ext>
            </a:extLst>
          </p:cNvPr>
          <p:cNvSpPr>
            <a:spLocks noGrp="1"/>
          </p:cNvSpPr>
          <p:nvPr>
            <p:ph type="dt" sz="half" idx="10"/>
          </p:nvPr>
        </p:nvSpPr>
        <p:spPr/>
        <p:txBody>
          <a:bodyPr/>
          <a:lstStyle/>
          <a:p>
            <a:fld id="{F3F1DD42-DA25-4B59-B735-5D3D31241481}" type="datetimeFigureOut">
              <a:rPr lang="en-US" smtClean="0"/>
              <a:t>9/19/2023</a:t>
            </a:fld>
            <a:endParaRPr lang="en-US"/>
          </a:p>
        </p:txBody>
      </p:sp>
      <p:sp>
        <p:nvSpPr>
          <p:cNvPr id="3" name="Footer Placeholder 2">
            <a:extLst>
              <a:ext uri="{FF2B5EF4-FFF2-40B4-BE49-F238E27FC236}">
                <a16:creationId xmlns:a16="http://schemas.microsoft.com/office/drawing/2014/main" id="{337997F9-45FB-75D1-88AF-B4C229035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8FDD1B-5123-BA2E-38D0-E564DE524F01}"/>
              </a:ext>
            </a:extLst>
          </p:cNvPr>
          <p:cNvSpPr>
            <a:spLocks noGrp="1"/>
          </p:cNvSpPr>
          <p:nvPr>
            <p:ph type="sldNum" sz="quarter" idx="12"/>
          </p:nvPr>
        </p:nvSpPr>
        <p:spPr/>
        <p:txBody>
          <a:bodyPr/>
          <a:lstStyle/>
          <a:p>
            <a:fld id="{DC12DFDA-C85B-49C5-911B-C5C9F2D66F68}" type="slidenum">
              <a:rPr lang="en-US" smtClean="0"/>
              <a:t>‹#›</a:t>
            </a:fld>
            <a:endParaRPr lang="en-US"/>
          </a:p>
        </p:txBody>
      </p:sp>
    </p:spTree>
    <p:extLst>
      <p:ext uri="{BB962C8B-B14F-4D97-AF65-F5344CB8AC3E}">
        <p14:creationId xmlns:p14="http://schemas.microsoft.com/office/powerpoint/2010/main" val="1764041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B2EA9-64D6-5B7F-1851-FF00DAFC53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4E65E7-90BB-9D0F-A4ED-65B06BD976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A046E7-F68F-7962-7D4F-0311FBAFAE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30CE2-C1FD-66E3-41DD-3AFD5A7A3CEF}"/>
              </a:ext>
            </a:extLst>
          </p:cNvPr>
          <p:cNvSpPr>
            <a:spLocks noGrp="1"/>
          </p:cNvSpPr>
          <p:nvPr>
            <p:ph type="dt" sz="half" idx="10"/>
          </p:nvPr>
        </p:nvSpPr>
        <p:spPr/>
        <p:txBody>
          <a:bodyPr/>
          <a:lstStyle/>
          <a:p>
            <a:fld id="{F3F1DD42-DA25-4B59-B735-5D3D31241481}" type="datetimeFigureOut">
              <a:rPr lang="en-US" smtClean="0"/>
              <a:t>9/19/2023</a:t>
            </a:fld>
            <a:endParaRPr lang="en-US"/>
          </a:p>
        </p:txBody>
      </p:sp>
      <p:sp>
        <p:nvSpPr>
          <p:cNvPr id="6" name="Footer Placeholder 5">
            <a:extLst>
              <a:ext uri="{FF2B5EF4-FFF2-40B4-BE49-F238E27FC236}">
                <a16:creationId xmlns:a16="http://schemas.microsoft.com/office/drawing/2014/main" id="{F1B3CEC3-7E6D-374D-F936-508D6F1ED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A0EE7F-A655-DE5E-6292-EA4F147FAB4C}"/>
              </a:ext>
            </a:extLst>
          </p:cNvPr>
          <p:cNvSpPr>
            <a:spLocks noGrp="1"/>
          </p:cNvSpPr>
          <p:nvPr>
            <p:ph type="sldNum" sz="quarter" idx="12"/>
          </p:nvPr>
        </p:nvSpPr>
        <p:spPr/>
        <p:txBody>
          <a:bodyPr/>
          <a:lstStyle/>
          <a:p>
            <a:fld id="{DC12DFDA-C85B-49C5-911B-C5C9F2D66F68}" type="slidenum">
              <a:rPr lang="en-US" smtClean="0"/>
              <a:t>‹#›</a:t>
            </a:fld>
            <a:endParaRPr lang="en-US"/>
          </a:p>
        </p:txBody>
      </p:sp>
    </p:spTree>
    <p:extLst>
      <p:ext uri="{BB962C8B-B14F-4D97-AF65-F5344CB8AC3E}">
        <p14:creationId xmlns:p14="http://schemas.microsoft.com/office/powerpoint/2010/main" val="1106899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61FC-564D-17C3-8A62-C006766A5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032F39-7C5F-E32D-9AA0-6822A59B4E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87B7D5-9C76-C4E2-E239-95A4D5BA0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78E2F-B4B6-ED16-361A-F2F8C3A9A7BC}"/>
              </a:ext>
            </a:extLst>
          </p:cNvPr>
          <p:cNvSpPr>
            <a:spLocks noGrp="1"/>
          </p:cNvSpPr>
          <p:nvPr>
            <p:ph type="dt" sz="half" idx="10"/>
          </p:nvPr>
        </p:nvSpPr>
        <p:spPr/>
        <p:txBody>
          <a:bodyPr/>
          <a:lstStyle/>
          <a:p>
            <a:fld id="{F3F1DD42-DA25-4B59-B735-5D3D31241481}" type="datetimeFigureOut">
              <a:rPr lang="en-US" smtClean="0"/>
              <a:t>9/19/2023</a:t>
            </a:fld>
            <a:endParaRPr lang="en-US"/>
          </a:p>
        </p:txBody>
      </p:sp>
      <p:sp>
        <p:nvSpPr>
          <p:cNvPr id="6" name="Footer Placeholder 5">
            <a:extLst>
              <a:ext uri="{FF2B5EF4-FFF2-40B4-BE49-F238E27FC236}">
                <a16:creationId xmlns:a16="http://schemas.microsoft.com/office/drawing/2014/main" id="{4C13B754-2D48-C122-5672-5C85505BB5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49DD06-DE15-0FF1-A805-3027CB0F2507}"/>
              </a:ext>
            </a:extLst>
          </p:cNvPr>
          <p:cNvSpPr>
            <a:spLocks noGrp="1"/>
          </p:cNvSpPr>
          <p:nvPr>
            <p:ph type="sldNum" sz="quarter" idx="12"/>
          </p:nvPr>
        </p:nvSpPr>
        <p:spPr/>
        <p:txBody>
          <a:bodyPr/>
          <a:lstStyle/>
          <a:p>
            <a:fld id="{DC12DFDA-C85B-49C5-911B-C5C9F2D66F68}" type="slidenum">
              <a:rPr lang="en-US" smtClean="0"/>
              <a:t>‹#›</a:t>
            </a:fld>
            <a:endParaRPr lang="en-US"/>
          </a:p>
        </p:txBody>
      </p:sp>
    </p:spTree>
    <p:extLst>
      <p:ext uri="{BB962C8B-B14F-4D97-AF65-F5344CB8AC3E}">
        <p14:creationId xmlns:p14="http://schemas.microsoft.com/office/powerpoint/2010/main" val="2347480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A892C0-6E30-953A-A9B8-79CBCB5023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CE2578-E891-95F3-5A6D-608DECE6F4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630C86-A3C9-87F1-C3FA-0510D1669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1DD42-DA25-4B59-B735-5D3D31241481}" type="datetimeFigureOut">
              <a:rPr lang="en-US" smtClean="0"/>
              <a:t>9/19/2023</a:t>
            </a:fld>
            <a:endParaRPr lang="en-US"/>
          </a:p>
        </p:txBody>
      </p:sp>
      <p:sp>
        <p:nvSpPr>
          <p:cNvPr id="5" name="Footer Placeholder 4">
            <a:extLst>
              <a:ext uri="{FF2B5EF4-FFF2-40B4-BE49-F238E27FC236}">
                <a16:creationId xmlns:a16="http://schemas.microsoft.com/office/drawing/2014/main" id="{D26CE364-2B4A-16D3-0059-746E5EC757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31918A-D067-CD81-7DE0-A75A2A5697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2DFDA-C85B-49C5-911B-C5C9F2D66F68}" type="slidenum">
              <a:rPr lang="en-US" smtClean="0"/>
              <a:t>‹#›</a:t>
            </a:fld>
            <a:endParaRPr lang="en-US"/>
          </a:p>
        </p:txBody>
      </p:sp>
    </p:spTree>
    <p:extLst>
      <p:ext uri="{BB962C8B-B14F-4D97-AF65-F5344CB8AC3E}">
        <p14:creationId xmlns:p14="http://schemas.microsoft.com/office/powerpoint/2010/main" val="3800843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66CEE1-A2E2-42F9-BCF6-CEB835086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8202D2-6965-4510-BABC-82EFFD308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B00CB-FB41-4512-A482-FDBB2A9DC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0326E-F0C3-4B39-9342-45AC5E1CDF83}" type="datetimeFigureOut">
              <a:rPr lang="en-US" smtClean="0"/>
              <a:t>9/19/2023</a:t>
            </a:fld>
            <a:endParaRPr lang="en-US"/>
          </a:p>
        </p:txBody>
      </p:sp>
      <p:sp>
        <p:nvSpPr>
          <p:cNvPr id="5" name="Footer Placeholder 4">
            <a:extLst>
              <a:ext uri="{FF2B5EF4-FFF2-40B4-BE49-F238E27FC236}">
                <a16:creationId xmlns:a16="http://schemas.microsoft.com/office/drawing/2014/main" id="{585ABA4E-9F89-4EAA-80B2-0B158DFFC1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900195-A238-474C-9167-AACEC06158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26B1A-65FA-48B7-B363-8E30EB79F304}" type="slidenum">
              <a:rPr lang="en-US" smtClean="0"/>
              <a:t>‹#›</a:t>
            </a:fld>
            <a:endParaRPr lang="en-US"/>
          </a:p>
        </p:txBody>
      </p:sp>
    </p:spTree>
    <p:extLst>
      <p:ext uri="{BB962C8B-B14F-4D97-AF65-F5344CB8AC3E}">
        <p14:creationId xmlns:p14="http://schemas.microsoft.com/office/powerpoint/2010/main" val="185669939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ibrown@fourcounty.com" TargetMode="External"/><Relationship Id="rId2" Type="http://schemas.openxmlformats.org/officeDocument/2006/relationships/hyperlink" Target="mailto:agoldsmith@cgs.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E829FA-194E-7456-BAAC-B2E3FE5CD816}"/>
              </a:ext>
            </a:extLst>
          </p:cNvPr>
          <p:cNvPicPr>
            <a:picLocks noChangeAspect="1"/>
          </p:cNvPicPr>
          <p:nvPr/>
        </p:nvPicPr>
        <p:blipFill rotWithShape="1">
          <a:blip r:embed="rId2"/>
          <a:srcRect l="30930" r="2" b="2"/>
          <a:stretch/>
        </p:blipFill>
        <p:spPr>
          <a:xfrm>
            <a:off x="20" y="584909"/>
            <a:ext cx="5718616"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60" name="Freeform: Shape 59">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2619"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5" name="Subtitle 4">
            <a:extLst>
              <a:ext uri="{FF2B5EF4-FFF2-40B4-BE49-F238E27FC236}">
                <a16:creationId xmlns:a16="http://schemas.microsoft.com/office/drawing/2014/main" id="{CBA2EAB6-60BB-650B-7F34-10BD9672605F}"/>
              </a:ext>
            </a:extLst>
          </p:cNvPr>
          <p:cNvSpPr>
            <a:spLocks noGrp="1"/>
          </p:cNvSpPr>
          <p:nvPr>
            <p:ph type="subTitle" idx="1"/>
          </p:nvPr>
        </p:nvSpPr>
        <p:spPr>
          <a:xfrm>
            <a:off x="5986272" y="3651047"/>
            <a:ext cx="5370576" cy="911117"/>
          </a:xfrm>
        </p:spPr>
        <p:txBody>
          <a:bodyPr>
            <a:normAutofit/>
          </a:bodyPr>
          <a:lstStyle/>
          <a:p>
            <a:pPr algn="l"/>
            <a:r>
              <a:rPr lang="en-US" sz="2000" dirty="0">
                <a:solidFill>
                  <a:srgbClr val="FFFFFF"/>
                </a:solidFill>
              </a:rPr>
              <a:t>FY2023 Annual Report</a:t>
            </a:r>
          </a:p>
        </p:txBody>
      </p:sp>
      <p:sp>
        <p:nvSpPr>
          <p:cNvPr id="4" name="Title 3">
            <a:extLst>
              <a:ext uri="{FF2B5EF4-FFF2-40B4-BE49-F238E27FC236}">
                <a16:creationId xmlns:a16="http://schemas.microsoft.com/office/drawing/2014/main" id="{2290A7A0-ED76-C0C9-7448-485D87C45DEE}"/>
              </a:ext>
            </a:extLst>
          </p:cNvPr>
          <p:cNvSpPr>
            <a:spLocks noGrp="1"/>
          </p:cNvSpPr>
          <p:nvPr>
            <p:ph type="ctrTitle"/>
          </p:nvPr>
        </p:nvSpPr>
        <p:spPr>
          <a:xfrm>
            <a:off x="5673747" y="1408814"/>
            <a:ext cx="5683102" cy="2235277"/>
          </a:xfrm>
        </p:spPr>
        <p:txBody>
          <a:bodyPr>
            <a:normAutofit/>
          </a:bodyPr>
          <a:lstStyle/>
          <a:p>
            <a:pPr algn="l"/>
            <a:r>
              <a:rPr lang="en-US" sz="5000">
                <a:solidFill>
                  <a:srgbClr val="FFFFFF"/>
                </a:solidFill>
              </a:rPr>
              <a:t>GBHSPC</a:t>
            </a:r>
            <a:br>
              <a:rPr lang="en-US" sz="5000">
                <a:solidFill>
                  <a:srgbClr val="FFFFFF"/>
                </a:solidFill>
              </a:rPr>
            </a:br>
            <a:r>
              <a:rPr lang="en-US" sz="5000">
                <a:solidFill>
                  <a:srgbClr val="FFFFFF"/>
                </a:solidFill>
              </a:rPr>
              <a:t>Rural &amp; Frontier Subcommittee</a:t>
            </a:r>
          </a:p>
        </p:txBody>
      </p:sp>
    </p:spTree>
    <p:extLst>
      <p:ext uri="{BB962C8B-B14F-4D97-AF65-F5344CB8AC3E}">
        <p14:creationId xmlns:p14="http://schemas.microsoft.com/office/powerpoint/2010/main" val="325378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4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A344-2DE8-AE37-4CBE-368CE1A2B23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Opioid Overdose Vulnerability by County, Kansas, 2022</a:t>
            </a:r>
          </a:p>
        </p:txBody>
      </p:sp>
      <p:pic>
        <p:nvPicPr>
          <p:cNvPr id="5" name="Content Placeholder 4">
            <a:extLst>
              <a:ext uri="{FF2B5EF4-FFF2-40B4-BE49-F238E27FC236}">
                <a16:creationId xmlns:a16="http://schemas.microsoft.com/office/drawing/2014/main" id="{2C385DE2-42C9-58EB-57CF-7F791BA1373E}"/>
              </a:ext>
            </a:extLst>
          </p:cNvPr>
          <p:cNvPicPr>
            <a:picLocks noGrp="1" noChangeAspect="1"/>
          </p:cNvPicPr>
          <p:nvPr>
            <p:ph idx="1"/>
          </p:nvPr>
        </p:nvPicPr>
        <p:blipFill>
          <a:blip r:embed="rId3"/>
          <a:stretch>
            <a:fillRect/>
          </a:stretch>
        </p:blipFill>
        <p:spPr>
          <a:xfrm>
            <a:off x="3491126" y="1409251"/>
            <a:ext cx="8602182" cy="4150553"/>
          </a:xfrm>
          <a:prstGeom prst="rect">
            <a:avLst/>
          </a:prstGeom>
        </p:spPr>
      </p:pic>
      <p:pic>
        <p:nvPicPr>
          <p:cNvPr id="8" name="Picture 7">
            <a:extLst>
              <a:ext uri="{FF2B5EF4-FFF2-40B4-BE49-F238E27FC236}">
                <a16:creationId xmlns:a16="http://schemas.microsoft.com/office/drawing/2014/main" id="{EFE50B3A-9F04-07D7-2D07-D3583B5973B4}"/>
              </a:ext>
            </a:extLst>
          </p:cNvPr>
          <p:cNvPicPr>
            <a:picLocks noChangeAspect="1"/>
          </p:cNvPicPr>
          <p:nvPr/>
        </p:nvPicPr>
        <p:blipFill>
          <a:blip r:embed="rId4"/>
          <a:stretch>
            <a:fillRect/>
          </a:stretch>
        </p:blipFill>
        <p:spPr>
          <a:xfrm>
            <a:off x="3878302" y="5907124"/>
            <a:ext cx="8480271" cy="603556"/>
          </a:xfrm>
          <a:prstGeom prst="rect">
            <a:avLst/>
          </a:prstGeom>
        </p:spPr>
      </p:pic>
    </p:spTree>
    <p:extLst>
      <p:ext uri="{BB962C8B-B14F-4D97-AF65-F5344CB8AC3E}">
        <p14:creationId xmlns:p14="http://schemas.microsoft.com/office/powerpoint/2010/main" val="3794482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Rolling hills of wheat">
            <a:extLst>
              <a:ext uri="{FF2B5EF4-FFF2-40B4-BE49-F238E27FC236}">
                <a16:creationId xmlns:a16="http://schemas.microsoft.com/office/drawing/2014/main" id="{72721B25-9E0B-DE34-651A-41241E3C6CC3}"/>
              </a:ext>
            </a:extLst>
          </p:cNvPr>
          <p:cNvPicPr>
            <a:picLocks noChangeAspect="1"/>
          </p:cNvPicPr>
          <p:nvPr/>
        </p:nvPicPr>
        <p:blipFill>
          <a:blip r:embed="rId3">
            <a:extLst>
              <a:ext uri="{28A0092B-C50C-407E-A947-70E740481C1C}">
                <a14:useLocalDpi xmlns:a14="http://schemas.microsoft.com/office/drawing/2010/main" val="0"/>
              </a:ext>
            </a:extLst>
          </a:blip>
          <a:srcRect t="7802" b="7802"/>
          <a:stretch/>
        </p:blipFill>
        <p:spPr>
          <a:xfrm>
            <a:off x="20" y="10"/>
            <a:ext cx="12191980" cy="6857990"/>
          </a:xfrm>
          <a:prstGeom prst="rect">
            <a:avLst/>
          </a:prstGeom>
        </p:spPr>
      </p:pic>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838200" y="365125"/>
            <a:ext cx="10515600" cy="1325563"/>
          </a:xfrm>
        </p:spPr>
        <p:txBody>
          <a:bodyPr>
            <a:normAutofit/>
          </a:bodyPr>
          <a:lstStyle/>
          <a:p>
            <a:r>
              <a:rPr lang="en-US" sz="5400">
                <a:solidFill>
                  <a:schemeClr val="bg1"/>
                </a:solidFill>
              </a:rPr>
              <a:t>FY2023 Goals and Progress</a:t>
            </a:r>
          </a:p>
        </p:txBody>
      </p:sp>
      <p:sp>
        <p:nvSpPr>
          <p:cNvPr id="26"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4">
            <a:extLst>
              <a:ext uri="{FF2B5EF4-FFF2-40B4-BE49-F238E27FC236}">
                <a16:creationId xmlns:a16="http://schemas.microsoft.com/office/drawing/2014/main" id="{66B8FCF1-AB01-894A-9466-A3EA25CAEEBA}"/>
              </a:ext>
            </a:extLst>
          </p:cNvPr>
          <p:cNvGraphicFramePr>
            <a:graphicFrameLocks noGrp="1"/>
          </p:cNvGraphicFramePr>
          <p:nvPr>
            <p:ph idx="1"/>
            <p:extLst>
              <p:ext uri="{D42A27DB-BD31-4B8C-83A1-F6EECF244321}">
                <p14:modId xmlns:p14="http://schemas.microsoft.com/office/powerpoint/2010/main" val="1499969350"/>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0639501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14C2221-2B8C-494D-9442-F812DF4E8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838200" y="3513931"/>
            <a:ext cx="3143250" cy="2601119"/>
          </a:xfrm>
        </p:spPr>
        <p:txBody>
          <a:bodyPr anchor="t">
            <a:normAutofit/>
          </a:bodyPr>
          <a:lstStyle/>
          <a:p>
            <a:pPr lvl="0" algn="ctr"/>
            <a:r>
              <a:rPr lang="en-US" sz="3700" dirty="0"/>
              <a:t>Crisis Response in Rural and Frontier Communities</a:t>
            </a:r>
          </a:p>
        </p:txBody>
      </p:sp>
      <p:pic>
        <p:nvPicPr>
          <p:cNvPr id="16" name="Graphic 15" descr="Laptop Secure">
            <a:extLst>
              <a:ext uri="{FF2B5EF4-FFF2-40B4-BE49-F238E27FC236}">
                <a16:creationId xmlns:a16="http://schemas.microsoft.com/office/drawing/2014/main" id="{7152FDE5-1020-314F-C6F4-2622397D2F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1200" y="2429670"/>
            <a:ext cx="914400" cy="914400"/>
          </a:xfrm>
          <a:prstGeom prst="rect">
            <a:avLst/>
          </a:prstGeom>
        </p:spPr>
      </p:pic>
      <p:sp>
        <p:nvSpPr>
          <p:cNvPr id="5" name="Content Placeholder 4">
            <a:extLst>
              <a:ext uri="{FF2B5EF4-FFF2-40B4-BE49-F238E27FC236}">
                <a16:creationId xmlns:a16="http://schemas.microsoft.com/office/drawing/2014/main" id="{474E7FCA-CDA4-1D76-E6F8-BC7E6F29776C}"/>
              </a:ext>
            </a:extLst>
          </p:cNvPr>
          <p:cNvSpPr>
            <a:spLocks noGrp="1"/>
          </p:cNvSpPr>
          <p:nvPr>
            <p:ph idx="1"/>
          </p:nvPr>
        </p:nvSpPr>
        <p:spPr>
          <a:xfrm>
            <a:off x="4200652" y="730249"/>
            <a:ext cx="7153147" cy="5384801"/>
          </a:xfrm>
        </p:spPr>
        <p:txBody>
          <a:bodyPr anchor="ctr">
            <a:normAutofit/>
          </a:bodyPr>
          <a:lstStyle/>
          <a:p>
            <a:r>
              <a:rPr lang="en-US" sz="1800" dirty="0"/>
              <a:t>Cost of staffing and delivering services– cost for staffing are not adequately covered by the income from services; alternative staffing e.g. using law enforcement officers can pass along budget concerns </a:t>
            </a:r>
          </a:p>
          <a:p>
            <a:r>
              <a:rPr lang="en-US" sz="1800" dirty="0"/>
              <a:t>Staffing models– any model needs to account for potentially low volume of calls</a:t>
            </a:r>
          </a:p>
          <a:p>
            <a:r>
              <a:rPr lang="en-US" sz="1800" dirty="0"/>
              <a:t>Staff recruitment – workforce shortages coupled with specialization required of staff</a:t>
            </a:r>
          </a:p>
          <a:p>
            <a:r>
              <a:rPr lang="en-US" sz="1800" dirty="0"/>
              <a:t>Staff training– safety, collaboration with law enforcement, effective use of telehealth</a:t>
            </a:r>
          </a:p>
          <a:p>
            <a:r>
              <a:rPr lang="en-US" sz="1800" dirty="0"/>
              <a:t>Community trust– need to connect to communities in a way that is meaningful.</a:t>
            </a:r>
          </a:p>
          <a:p>
            <a:endParaRPr lang="en-US" sz="1800" dirty="0"/>
          </a:p>
        </p:txBody>
      </p:sp>
    </p:spTree>
    <p:extLst>
      <p:ext uri="{BB962C8B-B14F-4D97-AF65-F5344CB8AC3E}">
        <p14:creationId xmlns:p14="http://schemas.microsoft.com/office/powerpoint/2010/main" val="3088617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3CBE6E-E6B2-417D-A61A-D5F70F02A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66BE98-0341-4CFA-8601-3E68FB730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39937"/>
            <a:ext cx="4525605" cy="57781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8FF58-DFAA-0373-F6A4-2E1B0894A841}"/>
              </a:ext>
            </a:extLst>
          </p:cNvPr>
          <p:cNvSpPr>
            <a:spLocks noGrp="1"/>
          </p:cNvSpPr>
          <p:nvPr>
            <p:ph type="title"/>
          </p:nvPr>
        </p:nvSpPr>
        <p:spPr>
          <a:xfrm>
            <a:off x="680539" y="1458180"/>
            <a:ext cx="3100522" cy="3941640"/>
          </a:xfrm>
        </p:spPr>
        <p:txBody>
          <a:bodyPr>
            <a:normAutofit/>
          </a:bodyPr>
          <a:lstStyle/>
          <a:p>
            <a:r>
              <a:rPr lang="en-US" sz="2800">
                <a:solidFill>
                  <a:schemeClr val="bg1"/>
                </a:solidFill>
              </a:rPr>
              <a:t>Potential Training Resources</a:t>
            </a:r>
          </a:p>
        </p:txBody>
      </p:sp>
      <p:sp>
        <p:nvSpPr>
          <p:cNvPr id="12" name="Rectangle 11">
            <a:extLst>
              <a:ext uri="{FF2B5EF4-FFF2-40B4-BE49-F238E27FC236}">
                <a16:creationId xmlns:a16="http://schemas.microsoft.com/office/drawing/2014/main" id="{663E89A1-984A-4500-9453-4203AD1B8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DA2D12AD-C66B-5F71-B26B-8CB1B4B637E0}"/>
              </a:ext>
            </a:extLst>
          </p:cNvPr>
          <p:cNvSpPr>
            <a:spLocks noGrp="1"/>
          </p:cNvSpPr>
          <p:nvPr>
            <p:ph idx="1"/>
          </p:nvPr>
        </p:nvSpPr>
        <p:spPr>
          <a:xfrm>
            <a:off x="5801851" y="1458180"/>
            <a:ext cx="5337242" cy="3941640"/>
          </a:xfrm>
        </p:spPr>
        <p:txBody>
          <a:bodyPr anchor="ctr">
            <a:normAutofit/>
          </a:bodyPr>
          <a:lstStyle/>
          <a:p>
            <a:r>
              <a:rPr lang="en-US" sz="1400" b="1"/>
              <a:t>FarmResponse®</a:t>
            </a:r>
            <a:r>
              <a:rPr lang="en-US" sz="1400"/>
              <a:t> is an On-Demand 3.5-hour continuing education course developed by national experts from the AgriStress Response® Network. AgriSafe’s FarmResponse course provides the full range of competencies necessary to provide appropriate mental healthcare for agricultural producers and their families. https://www.agrisafe.org/courses/farm-response/</a:t>
            </a:r>
          </a:p>
          <a:p>
            <a:r>
              <a:rPr lang="en-US" sz="1400" b="1"/>
              <a:t>Down on the Farm: Supporting Farmers in Stressful Times </a:t>
            </a:r>
            <a:r>
              <a:rPr lang="en-US" sz="1400"/>
              <a:t>is a 3-hour workshop that teaches people who live and work in agricultural communities how to recognize and respond when they suspect a farmer or farm family member might need help. It can be offered in-person or online. Down on the Farm was developed by Minnesota Department of Agriculture and the AgCentric Northern Center of Agricultural Excellence at Central Lakes College.</a:t>
            </a:r>
          </a:p>
          <a:p>
            <a:r>
              <a:rPr lang="en-US" sz="1400"/>
              <a:t>Tools consistent with </a:t>
            </a:r>
            <a:r>
              <a:rPr lang="en-US" sz="1400" b="1"/>
              <a:t>the Zero Suicide </a:t>
            </a:r>
            <a:r>
              <a:rPr lang="en-US" sz="1400"/>
              <a:t>model currently supported by SAMHSA’s award to KDHE e.g. CSSRS, CALM and Stanley-Brown safety plan training. </a:t>
            </a:r>
          </a:p>
        </p:txBody>
      </p:sp>
      <p:sp>
        <p:nvSpPr>
          <p:cNvPr id="14" name="Rectangle 13">
            <a:extLst>
              <a:ext uri="{FF2B5EF4-FFF2-40B4-BE49-F238E27FC236}">
                <a16:creationId xmlns:a16="http://schemas.microsoft.com/office/drawing/2014/main" id="{B3FD642B-C569-4ABB-AE20-EFA6BC995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54055"/>
            <a:ext cx="12192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Rectangle 15">
            <a:extLst>
              <a:ext uri="{FF2B5EF4-FFF2-40B4-BE49-F238E27FC236}">
                <a16:creationId xmlns:a16="http://schemas.microsoft.com/office/drawing/2014/main" id="{AA92FED3-1F18-4138-B4E4-627D78B00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601"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519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948732" y="3312474"/>
            <a:ext cx="3411071" cy="3047235"/>
          </a:xfrm>
        </p:spPr>
        <p:txBody>
          <a:bodyPr anchor="t">
            <a:normAutofit/>
          </a:bodyPr>
          <a:lstStyle/>
          <a:p>
            <a:pPr algn="ctr"/>
            <a:r>
              <a:rPr lang="en-US" sz="4000" dirty="0"/>
              <a:t>Suicide Prevention and Postvention</a:t>
            </a:r>
          </a:p>
        </p:txBody>
      </p:sp>
      <p:sp>
        <p:nvSpPr>
          <p:cNvPr id="5" name="Content Placeholder 4">
            <a:extLst>
              <a:ext uri="{FF2B5EF4-FFF2-40B4-BE49-F238E27FC236}">
                <a16:creationId xmlns:a16="http://schemas.microsoft.com/office/drawing/2014/main" id="{474E7FCA-CDA4-1D76-E6F8-BC7E6F29776C}"/>
              </a:ext>
            </a:extLst>
          </p:cNvPr>
          <p:cNvSpPr>
            <a:spLocks noGrp="1"/>
          </p:cNvSpPr>
          <p:nvPr>
            <p:ph idx="1"/>
          </p:nvPr>
        </p:nvSpPr>
        <p:spPr>
          <a:xfrm>
            <a:off x="5348087" y="1035843"/>
            <a:ext cx="5793134" cy="4945857"/>
          </a:xfrm>
        </p:spPr>
        <p:txBody>
          <a:bodyPr>
            <a:normAutofit/>
          </a:bodyPr>
          <a:lstStyle/>
          <a:p>
            <a:pPr marL="342900" marR="0" lvl="0" indent="-342900">
              <a:spcBef>
                <a:spcPts val="0"/>
              </a:spcBef>
              <a:spcAft>
                <a:spcPts val="0"/>
              </a:spcAft>
              <a:buFont typeface="Symbol" panose="05050102010706020507" pitchFamily="18" charset="2"/>
              <a:buChar char=""/>
            </a:pPr>
            <a:r>
              <a:rPr lang="en-US" sz="1900" dirty="0">
                <a:effectLst/>
                <a:ea typeface="Calibri" panose="020F0502020204030204" pitchFamily="34" charset="0"/>
                <a:cs typeface="Times New Roman" panose="02020603050405020304" pitchFamily="18" charset="0"/>
              </a:rPr>
              <a:t>Advocacy for rural/frontier representation on the Kansas Suicide Prevention Coalition</a:t>
            </a:r>
          </a:p>
          <a:p>
            <a:pPr marL="800100" lvl="1" indent="-342900">
              <a:spcBef>
                <a:spcPts val="0"/>
              </a:spcBef>
              <a:buFont typeface="Symbol" panose="05050102010706020507" pitchFamily="18" charset="2"/>
              <a:buChar char=""/>
            </a:pPr>
            <a:r>
              <a:rPr lang="en-US" sz="1900" dirty="0">
                <a:ea typeface="Calibri" panose="020F0502020204030204" pitchFamily="34" charset="0"/>
                <a:cs typeface="Times New Roman" panose="02020603050405020304" pitchFamily="18" charset="0"/>
              </a:rPr>
              <a:t>Grew membership from two sub-committee members to additional executive committee who live and work in R-F communities</a:t>
            </a:r>
          </a:p>
          <a:p>
            <a:pPr marL="342900" indent="-342900">
              <a:spcBef>
                <a:spcPts val="0"/>
              </a:spcBef>
              <a:buFont typeface="Symbol" panose="05050102010706020507" pitchFamily="18" charset="2"/>
              <a:buChar char=""/>
            </a:pPr>
            <a:r>
              <a:rPr lang="en-US" sz="1900" dirty="0">
                <a:effectLst/>
                <a:ea typeface="Calibri" panose="020F0502020204030204" pitchFamily="34" charset="0"/>
                <a:cs typeface="Times New Roman" panose="02020603050405020304" pitchFamily="18" charset="0"/>
              </a:rPr>
              <a:t>The intentional inclusion of rural/frontier members is important because behavioral health policy and decision-making generally occurs in the state’s urban centers; however, more than 80% of the State is classified as rural or frontier.</a:t>
            </a:r>
          </a:p>
          <a:p>
            <a:pPr marL="342900" indent="-342900">
              <a:spcBef>
                <a:spcPts val="0"/>
              </a:spcBef>
              <a:buFont typeface="Symbol" panose="05050102010706020507" pitchFamily="18" charset="2"/>
              <a:buChar char=""/>
            </a:pPr>
            <a:r>
              <a:rPr lang="en-US" sz="1900" dirty="0">
                <a:ea typeface="Calibri" panose="020F0502020204030204" pitchFamily="34" charset="0"/>
                <a:cs typeface="Times New Roman" panose="02020603050405020304" pitchFamily="18" charset="0"/>
              </a:rPr>
              <a:t>Cultural Competency training for the Agricultural Sector delivered to 988 crisis counselors (Land Logic)</a:t>
            </a:r>
          </a:p>
          <a:p>
            <a:pPr marL="342900" indent="-342900">
              <a:spcBef>
                <a:spcPts val="0"/>
              </a:spcBef>
              <a:buFont typeface="Symbol" panose="05050102010706020507" pitchFamily="18" charset="2"/>
              <a:buChar char=""/>
            </a:pPr>
            <a:r>
              <a:rPr lang="en-US" sz="1900" dirty="0">
                <a:ea typeface="Calibri" panose="020F0502020204030204" pitchFamily="34" charset="0"/>
                <a:cs typeface="Times New Roman" panose="02020603050405020304" pitchFamily="18" charset="0"/>
              </a:rPr>
              <a:t>Rural and Frontier communities and agricultural sector are identified as priorities in the Kansas Suicide prevention Coalition’s work on the state plan goal to deliver culturally competent suicide prevention programs </a:t>
            </a:r>
            <a:endParaRPr lang="en-US" sz="1900" dirty="0">
              <a:effectLst/>
              <a:ea typeface="Calibri" panose="020F0502020204030204" pitchFamily="34" charset="0"/>
              <a:cs typeface="Times New Roman" panose="02020603050405020304" pitchFamily="18" charset="0"/>
            </a:endParaRPr>
          </a:p>
          <a:p>
            <a:endParaRPr lang="en-US" sz="1900" dirty="0"/>
          </a:p>
        </p:txBody>
      </p:sp>
      <p:grpSp>
        <p:nvGrpSpPr>
          <p:cNvPr id="17" name="Group 16">
            <a:extLst>
              <a:ext uri="{FF2B5EF4-FFF2-40B4-BE49-F238E27FC236}">
                <a16:creationId xmlns:a16="http://schemas.microsoft.com/office/drawing/2014/main" id="{62EF589D-1946-AC37-0BAA-9A9E3E5E7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id="{CD888693-6C18-882C-73B2-7F2C4E4E0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8ACC3AC-8A38-9C97-5A5E-4F5F4772C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descr="Boardroom outline">
            <a:extLst>
              <a:ext uri="{FF2B5EF4-FFF2-40B4-BE49-F238E27FC236}">
                <a16:creationId xmlns:a16="http://schemas.microsoft.com/office/drawing/2014/main" id="{FD248C2C-6C23-BD89-6142-A643C75224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6244" y="2036478"/>
            <a:ext cx="1108841" cy="1108841"/>
          </a:xfrm>
          <a:prstGeom prst="rect">
            <a:avLst/>
          </a:prstGeom>
        </p:spPr>
      </p:pic>
    </p:spTree>
    <p:extLst>
      <p:ext uri="{BB962C8B-B14F-4D97-AF65-F5344CB8AC3E}">
        <p14:creationId xmlns:p14="http://schemas.microsoft.com/office/powerpoint/2010/main" val="76143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14C2221-2B8C-494D-9442-F812DF4E8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838200" y="3252674"/>
            <a:ext cx="3143250" cy="2601119"/>
          </a:xfrm>
        </p:spPr>
        <p:txBody>
          <a:bodyPr anchor="t">
            <a:normAutofit/>
          </a:bodyPr>
          <a:lstStyle/>
          <a:p>
            <a:pPr algn="ctr"/>
            <a:r>
              <a:rPr lang="en-US" sz="3200" dirty="0"/>
              <a:t>Service Accessibility and Workforce Shortages</a:t>
            </a:r>
          </a:p>
        </p:txBody>
      </p:sp>
      <p:pic>
        <p:nvPicPr>
          <p:cNvPr id="16" name="Graphic 15" descr="Onboarding">
            <a:extLst>
              <a:ext uri="{FF2B5EF4-FFF2-40B4-BE49-F238E27FC236}">
                <a16:creationId xmlns:a16="http://schemas.microsoft.com/office/drawing/2014/main" id="{D9AF3C0B-5D47-CC94-D939-B5EDE1EA3E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52625" y="2168413"/>
            <a:ext cx="914400" cy="914400"/>
          </a:xfrm>
          <a:prstGeom prst="rect">
            <a:avLst/>
          </a:prstGeom>
        </p:spPr>
      </p:pic>
      <p:sp>
        <p:nvSpPr>
          <p:cNvPr id="5" name="Content Placeholder 4">
            <a:extLst>
              <a:ext uri="{FF2B5EF4-FFF2-40B4-BE49-F238E27FC236}">
                <a16:creationId xmlns:a16="http://schemas.microsoft.com/office/drawing/2014/main" id="{474E7FCA-CDA4-1D76-E6F8-BC7E6F29776C}"/>
              </a:ext>
            </a:extLst>
          </p:cNvPr>
          <p:cNvSpPr>
            <a:spLocks noGrp="1"/>
          </p:cNvSpPr>
          <p:nvPr>
            <p:ph idx="1"/>
          </p:nvPr>
        </p:nvSpPr>
        <p:spPr>
          <a:xfrm>
            <a:off x="4200652" y="730249"/>
            <a:ext cx="7153147" cy="5384801"/>
          </a:xfrm>
        </p:spPr>
        <p:txBody>
          <a:bodyPr anchor="ctr">
            <a:normAutofit/>
          </a:bodyPr>
          <a:lstStyle/>
          <a:p>
            <a:pPr marL="0" marR="0" lvl="0" indent="0">
              <a:spcBef>
                <a:spcPts val="0"/>
              </a:spcBef>
              <a:spcAft>
                <a:spcPts val="6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Challenges</a:t>
            </a:r>
          </a:p>
          <a:p>
            <a:pPr marL="342900" marR="0" lvl="0" indent="-342900">
              <a:spcBef>
                <a:spcPts val="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Western CCBHCs are noting the difficulty of replacing staff who are retiring</a:t>
            </a:r>
          </a:p>
          <a:p>
            <a:pPr marL="342900" marR="0" lvl="0" indent="-342900">
              <a:spcBef>
                <a:spcPts val="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Competition with other settings like schools that offering employment with benefits like offering summers off</a:t>
            </a:r>
          </a:p>
          <a:p>
            <a:pPr marL="342900" marR="0" lvl="0" indent="-342900">
              <a:spcBef>
                <a:spcPts val="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Integration of law enforcement into the delivery of crisis response has potential to increase their financial demands such as overtime budget increases when officers are “holding the iPad”</a:t>
            </a:r>
          </a:p>
          <a:p>
            <a:pPr marL="342900" marR="0" lvl="0" indent="-342900">
              <a:spcBef>
                <a:spcPts val="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Lack of parity in reimbursement between in-person and telehealth services (HB 2337)</a:t>
            </a:r>
          </a:p>
          <a:p>
            <a:pPr marL="342900" marR="0" lvl="0" indent="-342900">
              <a:spcBef>
                <a:spcPts val="0"/>
              </a:spcBef>
              <a:spcAft>
                <a:spcPts val="6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3725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5B504E1-5797-CFD0-D021-27FB29E8F320}"/>
              </a:ext>
            </a:extLst>
          </p:cNvPr>
          <p:cNvPicPr>
            <a:picLocks noChangeAspect="1"/>
          </p:cNvPicPr>
          <p:nvPr/>
        </p:nvPicPr>
        <p:blipFill rotWithShape="1">
          <a:blip r:embed="rId3"/>
          <a:srcRect t="109"/>
          <a:stretch/>
        </p:blipFill>
        <p:spPr>
          <a:xfrm>
            <a:off x="1"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7531610" y="365125"/>
            <a:ext cx="3822189" cy="1899912"/>
          </a:xfrm>
        </p:spPr>
        <p:txBody>
          <a:bodyPr>
            <a:normAutofit/>
          </a:bodyPr>
          <a:lstStyle/>
          <a:p>
            <a:r>
              <a:rPr lang="en-US" sz="4000" b="1" dirty="0"/>
              <a:t>Noteworthy Efforts FY2023</a:t>
            </a:r>
          </a:p>
        </p:txBody>
      </p:sp>
      <p:sp>
        <p:nvSpPr>
          <p:cNvPr id="5" name="Content Placeholder 4">
            <a:extLst>
              <a:ext uri="{FF2B5EF4-FFF2-40B4-BE49-F238E27FC236}">
                <a16:creationId xmlns:a16="http://schemas.microsoft.com/office/drawing/2014/main" id="{474E7FCA-CDA4-1D76-E6F8-BC7E6F29776C}"/>
              </a:ext>
            </a:extLst>
          </p:cNvPr>
          <p:cNvSpPr>
            <a:spLocks noGrp="1"/>
          </p:cNvSpPr>
          <p:nvPr>
            <p:ph idx="1"/>
          </p:nvPr>
        </p:nvSpPr>
        <p:spPr>
          <a:xfrm>
            <a:off x="7531610" y="2434201"/>
            <a:ext cx="3822189" cy="3742762"/>
          </a:xfrm>
        </p:spPr>
        <p:txBody>
          <a:bodyPr>
            <a:normAutofit/>
          </a:bodyPr>
          <a:lstStyle/>
          <a:p>
            <a:r>
              <a:rPr lang="en-US" sz="2000" dirty="0"/>
              <a:t>Hosted an in-person Legislative Luncheon in November 2022</a:t>
            </a:r>
          </a:p>
          <a:p>
            <a:r>
              <a:rPr lang="en-US" sz="2000" dirty="0"/>
              <a:t>Intentional learning from providers across the state as well as other states</a:t>
            </a:r>
          </a:p>
          <a:p>
            <a:r>
              <a:rPr lang="en-US" sz="2000" dirty="0"/>
              <a:t>Increased membership outreach to multiple R-F regions</a:t>
            </a:r>
          </a:p>
        </p:txBody>
      </p:sp>
    </p:spTree>
    <p:extLst>
      <p:ext uri="{BB962C8B-B14F-4D97-AF65-F5344CB8AC3E}">
        <p14:creationId xmlns:p14="http://schemas.microsoft.com/office/powerpoint/2010/main" val="1574908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755EC1-C91D-5C7F-BE43-D3D50BE191E6}"/>
              </a:ext>
            </a:extLst>
          </p:cNvPr>
          <p:cNvPicPr>
            <a:picLocks noChangeAspect="1"/>
          </p:cNvPicPr>
          <p:nvPr/>
        </p:nvPicPr>
        <p:blipFill rotWithShape="1">
          <a:blip r:embed="rId3"/>
          <a:srcRect l="3533" r="18919" b="1"/>
          <a:stretch/>
        </p:blipFill>
        <p:spPr>
          <a:xfrm>
            <a:off x="1" y="10"/>
            <a:ext cx="9669642" cy="6857990"/>
          </a:xfrm>
          <a:prstGeom prst="rect">
            <a:avLst/>
          </a:prstGeom>
        </p:spPr>
      </p:pic>
      <p:sp>
        <p:nvSpPr>
          <p:cNvPr id="99" name="Rectangle 9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7204364" y="365125"/>
            <a:ext cx="4442691" cy="1899912"/>
          </a:xfrm>
        </p:spPr>
        <p:txBody>
          <a:bodyPr>
            <a:normAutofit/>
          </a:bodyPr>
          <a:lstStyle/>
          <a:p>
            <a:br>
              <a:rPr lang="en-US" sz="4000" b="1" dirty="0"/>
            </a:br>
            <a:r>
              <a:rPr lang="en-US" b="1" dirty="0"/>
              <a:t>FY2023 Leadership </a:t>
            </a:r>
          </a:p>
        </p:txBody>
      </p:sp>
      <p:graphicFrame>
        <p:nvGraphicFramePr>
          <p:cNvPr id="7" name="Content Placeholder 4">
            <a:extLst>
              <a:ext uri="{FF2B5EF4-FFF2-40B4-BE49-F238E27FC236}">
                <a16:creationId xmlns:a16="http://schemas.microsoft.com/office/drawing/2014/main" id="{F31E1094-0877-D160-9299-B3D15EC52D99}"/>
              </a:ext>
            </a:extLst>
          </p:cNvPr>
          <p:cNvGraphicFramePr>
            <a:graphicFrameLocks noGrp="1"/>
          </p:cNvGraphicFramePr>
          <p:nvPr>
            <p:ph idx="1"/>
            <p:extLst>
              <p:ext uri="{D42A27DB-BD31-4B8C-83A1-F6EECF244321}">
                <p14:modId xmlns:p14="http://schemas.microsoft.com/office/powerpoint/2010/main" val="2182000217"/>
              </p:ext>
            </p:extLst>
          </p:nvPr>
        </p:nvGraphicFramePr>
        <p:xfrm>
          <a:off x="6991927" y="2434201"/>
          <a:ext cx="4996873" cy="3742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6042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838200" y="557189"/>
            <a:ext cx="3374136" cy="5567891"/>
          </a:xfrm>
        </p:spPr>
        <p:txBody>
          <a:bodyPr>
            <a:normAutofit/>
          </a:bodyPr>
          <a:lstStyle/>
          <a:p>
            <a:r>
              <a:rPr lang="en-US" sz="5200"/>
              <a:t>FY2024 Areas of Interest</a:t>
            </a:r>
          </a:p>
        </p:txBody>
      </p:sp>
      <p:graphicFrame>
        <p:nvGraphicFramePr>
          <p:cNvPr id="12" name="Content Placeholder 2">
            <a:extLst>
              <a:ext uri="{FF2B5EF4-FFF2-40B4-BE49-F238E27FC236}">
                <a16:creationId xmlns:a16="http://schemas.microsoft.com/office/drawing/2014/main" id="{E761D9F2-C724-3EC2-DF1F-CA4C220FF868}"/>
              </a:ext>
            </a:extLst>
          </p:cNvPr>
          <p:cNvGraphicFramePr>
            <a:graphicFrameLocks noGrp="1"/>
          </p:cNvGraphicFramePr>
          <p:nvPr>
            <p:ph idx="1"/>
            <p:extLst>
              <p:ext uri="{D42A27DB-BD31-4B8C-83A1-F6EECF244321}">
                <p14:modId xmlns:p14="http://schemas.microsoft.com/office/powerpoint/2010/main" val="2061747154"/>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6741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F34710-94B6-BE22-372D-45A7A5DA2178}"/>
              </a:ext>
            </a:extLst>
          </p:cNvPr>
          <p:cNvPicPr>
            <a:picLocks noChangeAspect="1"/>
          </p:cNvPicPr>
          <p:nvPr/>
        </p:nvPicPr>
        <p:blipFill rotWithShape="1">
          <a:blip r:embed="rId3"/>
          <a:srcRect t="12523" b="15656"/>
          <a:stretch/>
        </p:blipFill>
        <p:spPr>
          <a:xfrm>
            <a:off x="-1" y="-60316"/>
            <a:ext cx="9669642" cy="6857990"/>
          </a:xfrm>
          <a:prstGeom prst="rect">
            <a:avLst/>
          </a:prstGeom>
        </p:spPr>
      </p:pic>
      <p:sp>
        <p:nvSpPr>
          <p:cNvPr id="50" name="Rectangle 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7663831" y="60326"/>
            <a:ext cx="3822189" cy="863310"/>
          </a:xfrm>
        </p:spPr>
        <p:txBody>
          <a:bodyPr>
            <a:normAutofit/>
          </a:bodyPr>
          <a:lstStyle/>
          <a:p>
            <a:r>
              <a:rPr lang="en-US" sz="3700" b="1" dirty="0"/>
              <a:t>Recommendations</a:t>
            </a:r>
          </a:p>
        </p:txBody>
      </p:sp>
      <p:sp>
        <p:nvSpPr>
          <p:cNvPr id="16" name="Content Placeholder 15">
            <a:extLst>
              <a:ext uri="{FF2B5EF4-FFF2-40B4-BE49-F238E27FC236}">
                <a16:creationId xmlns:a16="http://schemas.microsoft.com/office/drawing/2014/main" id="{6F646117-3248-287E-88B1-E634C80F2FD2}"/>
              </a:ext>
            </a:extLst>
          </p:cNvPr>
          <p:cNvSpPr>
            <a:spLocks noGrp="1"/>
          </p:cNvSpPr>
          <p:nvPr>
            <p:ph idx="1"/>
          </p:nvPr>
        </p:nvSpPr>
        <p:spPr>
          <a:xfrm>
            <a:off x="7056582" y="923635"/>
            <a:ext cx="4756727" cy="5597237"/>
          </a:xfrm>
        </p:spPr>
        <p:txBody>
          <a:bodyPr>
            <a:normAutofit fontScale="92500" lnSpcReduction="10000"/>
          </a:bodyPr>
          <a:lstStyle/>
          <a:p>
            <a:r>
              <a:rPr lang="en-US" sz="1800" dirty="0">
                <a:effectLst/>
                <a:latin typeface="Times New Roman" panose="02020603050405020304" pitchFamily="18" charset="0"/>
                <a:ea typeface="Times New Roman" panose="02020603050405020304" pitchFamily="18" charset="0"/>
              </a:rPr>
              <a:t>Expand Medicaid to increase reimbursement for all mental health substance use treatment services. </a:t>
            </a:r>
          </a:p>
          <a:p>
            <a:r>
              <a:rPr lang="en-US" sz="1800" dirty="0">
                <a:effectLst/>
                <a:latin typeface="Times New Roman" panose="02020603050405020304" pitchFamily="18" charset="0"/>
                <a:ea typeface="Times New Roman" panose="02020603050405020304" pitchFamily="18" charset="0"/>
              </a:rPr>
              <a:t>Work with the Office of the Governor to propose a comprehensive funding proposal targeted at mental health including line items for technology, training, and workforce expansion. </a:t>
            </a:r>
          </a:p>
          <a:p>
            <a:r>
              <a:rPr lang="en-US" sz="1800" dirty="0">
                <a:effectLst/>
                <a:latin typeface="Times New Roman" panose="02020603050405020304" pitchFamily="18" charset="0"/>
                <a:ea typeface="Times New Roman" panose="02020603050405020304" pitchFamily="18" charset="0"/>
              </a:rPr>
              <a:t>Rural and frontier behavioral healthcare providers would benefit from clear direction about funds being directed to meet the unique needs of these areas of the state and guidance on how to apply for funds from the relevant agency.</a:t>
            </a:r>
          </a:p>
          <a:p>
            <a:r>
              <a:rPr lang="en-US" sz="1800" dirty="0">
                <a:effectLst/>
                <a:latin typeface="Times New Roman" panose="02020603050405020304" pitchFamily="18" charset="0"/>
                <a:ea typeface="Times New Roman" panose="02020603050405020304" pitchFamily="18" charset="0"/>
              </a:rPr>
              <a:t>Engage in education to policy makers, that expanding Medicaid is essential for the delivery of high-quality crisis behavioral health services as Medicaid is one of the only payor sources for these services outside of direct allocation of other funds. </a:t>
            </a:r>
          </a:p>
          <a:p>
            <a:pPr lvl="1"/>
            <a:r>
              <a:rPr lang="en-US" sz="1700" dirty="0">
                <a:effectLst/>
                <a:latin typeface="Times New Roman" panose="02020603050405020304" pitchFamily="18" charset="0"/>
                <a:ea typeface="Times New Roman" panose="02020603050405020304" pitchFamily="18" charset="0"/>
              </a:rPr>
              <a:t>The Sub-Committee encourages KDADS to tailor crisis funding to address the inherent challenges associated with delivering mobile crisis services in low-population density areas.</a:t>
            </a:r>
          </a:p>
          <a:p>
            <a:pPr lvl="1"/>
            <a:r>
              <a:rPr lang="en-US" sz="1700" dirty="0">
                <a:effectLst/>
                <a:latin typeface="Times New Roman" panose="02020603050405020304" pitchFamily="18" charset="0"/>
                <a:ea typeface="Times New Roman" panose="02020603050405020304" pitchFamily="18" charset="0"/>
              </a:rPr>
              <a:t>Additional funds ($2M) to support rural &amp; frontier providers mobile crisis response technology and staffing.</a:t>
            </a:r>
          </a:p>
          <a:p>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6151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838200" y="365125"/>
            <a:ext cx="10515600" cy="1325563"/>
          </a:xfrm>
        </p:spPr>
        <p:txBody>
          <a:bodyPr>
            <a:normAutofit/>
          </a:bodyPr>
          <a:lstStyle/>
          <a:p>
            <a:r>
              <a:rPr lang="en-US" sz="4800" b="1" dirty="0"/>
              <a:t>Leadership</a:t>
            </a:r>
          </a:p>
        </p:txBody>
      </p:sp>
      <p:sp>
        <p:nvSpPr>
          <p:cNvPr id="2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4">
            <a:extLst>
              <a:ext uri="{FF2B5EF4-FFF2-40B4-BE49-F238E27FC236}">
                <a16:creationId xmlns:a16="http://schemas.microsoft.com/office/drawing/2014/main" id="{474E7FCA-CDA4-1D76-E6F8-BC7E6F29776C}"/>
              </a:ext>
            </a:extLst>
          </p:cNvPr>
          <p:cNvSpPr>
            <a:spLocks noGrp="1"/>
          </p:cNvSpPr>
          <p:nvPr>
            <p:ph idx="1"/>
          </p:nvPr>
        </p:nvSpPr>
        <p:spPr>
          <a:xfrm>
            <a:off x="838200" y="1929384"/>
            <a:ext cx="10515600" cy="4251960"/>
          </a:xfrm>
        </p:spPr>
        <p:txBody>
          <a:bodyPr>
            <a:normAutofit/>
          </a:bodyPr>
          <a:lstStyle/>
          <a:p>
            <a:pPr marL="0" indent="0">
              <a:buNone/>
            </a:pPr>
            <a:r>
              <a:rPr lang="en-US" b="1" dirty="0"/>
              <a:t>Monica Kurz, LMSW – FY2023 Chair</a:t>
            </a:r>
          </a:p>
          <a:p>
            <a:pPr marL="0" indent="0">
              <a:buNone/>
            </a:pPr>
            <a:r>
              <a:rPr lang="en-US" dirty="0"/>
              <a:t>VP Policy &amp; Prevention</a:t>
            </a:r>
          </a:p>
          <a:p>
            <a:pPr marL="0" indent="0">
              <a:buNone/>
            </a:pPr>
            <a:r>
              <a:rPr lang="en-US" dirty="0" err="1"/>
              <a:t>HeadQuarters</a:t>
            </a:r>
            <a:r>
              <a:rPr lang="en-US" dirty="0"/>
              <a:t> Kansas</a:t>
            </a:r>
          </a:p>
          <a:p>
            <a:pPr marL="0" indent="0">
              <a:buNone/>
            </a:pPr>
            <a:endParaRPr lang="en-US" dirty="0"/>
          </a:p>
          <a:p>
            <a:pPr marL="0" indent="0">
              <a:buNone/>
            </a:pPr>
            <a:r>
              <a:rPr lang="en-US" b="1" dirty="0"/>
              <a:t>Audra Goldsmith, MS, LMLP – FY2023 Co-Chair</a:t>
            </a:r>
          </a:p>
          <a:p>
            <a:pPr marL="0" indent="0">
              <a:buNone/>
            </a:pPr>
            <a:r>
              <a:rPr lang="en-US" dirty="0"/>
              <a:t>Senior Policy Analyst</a:t>
            </a:r>
          </a:p>
          <a:p>
            <a:pPr marL="0" indent="0">
              <a:buNone/>
            </a:pPr>
            <a:r>
              <a:rPr lang="en-US" dirty="0"/>
              <a:t>Kansas Stepping Up Technical Assistance Center</a:t>
            </a:r>
          </a:p>
          <a:p>
            <a:pPr marL="0" indent="0">
              <a:buNone/>
            </a:pPr>
            <a:endParaRPr lang="en-US" b="1" dirty="0"/>
          </a:p>
        </p:txBody>
      </p:sp>
    </p:spTree>
    <p:extLst>
      <p:ext uri="{BB962C8B-B14F-4D97-AF65-F5344CB8AC3E}">
        <p14:creationId xmlns:p14="http://schemas.microsoft.com/office/powerpoint/2010/main" val="496097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4DA2626-6D1F-A630-1D7C-276BF7006BB0}"/>
              </a:ext>
            </a:extLst>
          </p:cNvPr>
          <p:cNvPicPr>
            <a:picLocks noChangeAspect="1"/>
          </p:cNvPicPr>
          <p:nvPr/>
        </p:nvPicPr>
        <p:blipFill rotWithShape="1">
          <a:blip r:embed="rId2"/>
          <a:srcRect t="12890" b="16009"/>
          <a:stretch/>
        </p:blipFill>
        <p:spPr>
          <a:xfrm>
            <a:off x="1" y="10"/>
            <a:ext cx="9669642" cy="6857990"/>
          </a:xfrm>
          <a:prstGeom prst="rect">
            <a:avLst/>
          </a:prstGeom>
        </p:spPr>
      </p:pic>
      <p:sp>
        <p:nvSpPr>
          <p:cNvPr id="60"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7531609" y="-358356"/>
            <a:ext cx="3822189" cy="1899912"/>
          </a:xfrm>
        </p:spPr>
        <p:txBody>
          <a:bodyPr>
            <a:normAutofit/>
          </a:bodyPr>
          <a:lstStyle/>
          <a:p>
            <a:r>
              <a:rPr lang="en-US" sz="3700" b="1" dirty="0"/>
              <a:t>Recommendations</a:t>
            </a:r>
          </a:p>
        </p:txBody>
      </p:sp>
      <p:sp>
        <p:nvSpPr>
          <p:cNvPr id="16" name="Content Placeholder 15">
            <a:extLst>
              <a:ext uri="{FF2B5EF4-FFF2-40B4-BE49-F238E27FC236}">
                <a16:creationId xmlns:a16="http://schemas.microsoft.com/office/drawing/2014/main" id="{6F646117-3248-287E-88B1-E634C80F2FD2}"/>
              </a:ext>
            </a:extLst>
          </p:cNvPr>
          <p:cNvSpPr>
            <a:spLocks noGrp="1"/>
          </p:cNvSpPr>
          <p:nvPr>
            <p:ph idx="1"/>
          </p:nvPr>
        </p:nvSpPr>
        <p:spPr>
          <a:xfrm>
            <a:off x="7531609" y="974690"/>
            <a:ext cx="3822189" cy="5335675"/>
          </a:xfrm>
        </p:spPr>
        <p:txBody>
          <a:bodyPr>
            <a:normAutofit fontScale="92500"/>
          </a:bodyPr>
          <a:lstStyle/>
          <a:p>
            <a:r>
              <a:rPr lang="en-US" sz="1600" dirty="0">
                <a:effectLst/>
                <a:latin typeface="Times New Roman" panose="02020603050405020304" pitchFamily="18" charset="0"/>
                <a:ea typeface="Times New Roman" panose="02020603050405020304" pitchFamily="18" charset="0"/>
              </a:rPr>
              <a:t>Utilize a portion of monies appropriated by the legislature for Substance Use Disorder treatment for the uninsured to expand access to assessment and treatment (residential and outpatient) in rural/frontier areas especially in the western parts of the state.</a:t>
            </a:r>
          </a:p>
          <a:p>
            <a:pPr lvl="1"/>
            <a:r>
              <a:rPr lang="en-US" sz="1700" dirty="0">
                <a:effectLst/>
                <a:latin typeface="Times New Roman" panose="02020603050405020304" pitchFamily="18" charset="0"/>
                <a:ea typeface="Times New Roman" panose="02020603050405020304" pitchFamily="18" charset="0"/>
              </a:rPr>
              <a:t>Request additional funding for SUD treatment for uninsured to be targeted to rural/frontier areas in the amount of $3M.</a:t>
            </a:r>
          </a:p>
          <a:p>
            <a:r>
              <a:rPr lang="en-US" sz="1600" dirty="0">
                <a:effectLst/>
                <a:latin typeface="Times New Roman" panose="02020603050405020304" pitchFamily="18" charset="0"/>
                <a:ea typeface="Times New Roman" panose="02020603050405020304" pitchFamily="18" charset="0"/>
              </a:rPr>
              <a:t>Provide leadership in supporting novel strategies for expanding a qualified mental health workforce.</a:t>
            </a:r>
          </a:p>
          <a:p>
            <a:pPr lvl="1"/>
            <a:r>
              <a:rPr lang="en-US" sz="1500" dirty="0">
                <a:latin typeface="Times New Roman" panose="02020603050405020304" pitchFamily="18" charset="0"/>
                <a:ea typeface="Times New Roman" panose="02020603050405020304" pitchFamily="18" charset="0"/>
              </a:rPr>
              <a:t>I</a:t>
            </a:r>
            <a:r>
              <a:rPr lang="en-US" sz="1500" dirty="0">
                <a:effectLst/>
                <a:latin typeface="Times New Roman" panose="02020603050405020304" pitchFamily="18" charset="0"/>
                <a:ea typeface="Times New Roman" panose="02020603050405020304" pitchFamily="18" charset="0"/>
              </a:rPr>
              <a:t>dentification of processes and policies from the BSRB to expedite the implementation of new license types. </a:t>
            </a:r>
          </a:p>
          <a:p>
            <a:pPr lvl="1"/>
            <a:r>
              <a:rPr lang="en-US" sz="1500" dirty="0">
                <a:effectLst/>
                <a:latin typeface="Times New Roman" panose="02020603050405020304" pitchFamily="18" charset="0"/>
                <a:ea typeface="Times New Roman" panose="02020603050405020304" pitchFamily="18" charset="0"/>
              </a:rPr>
              <a:t>Establish a grant or scholarship program which helps to support behavioral health employers (e.g. CCBHCs, FQHCs, inpatient and residential providers, etc.) in expanding clinical workforce by making educational opportunities available to their existing employees ($400,000).</a:t>
            </a:r>
          </a:p>
          <a:p>
            <a:endParaRPr lang="en-US" sz="1600" dirty="0">
              <a:effectLst/>
              <a:latin typeface="Times New Roman" panose="02020603050405020304" pitchFamily="18" charset="0"/>
              <a:ea typeface="Times New Roman" panose="02020603050405020304" pitchFamily="18" charset="0"/>
            </a:endParaRPr>
          </a:p>
          <a:p>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7299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Hay bales in a field at sunset">
            <a:extLst>
              <a:ext uri="{FF2B5EF4-FFF2-40B4-BE49-F238E27FC236}">
                <a16:creationId xmlns:a16="http://schemas.microsoft.com/office/drawing/2014/main" id="{25F34710-94B6-BE22-372D-45A7A5DA2178}"/>
              </a:ext>
            </a:extLst>
          </p:cNvPr>
          <p:cNvPicPr>
            <a:picLocks noChangeAspect="1"/>
          </p:cNvPicPr>
          <p:nvPr/>
        </p:nvPicPr>
        <p:blipFill>
          <a:blip r:embed="rId3">
            <a:extLst>
              <a:ext uri="{28A0092B-C50C-407E-A947-70E740481C1C}">
                <a14:useLocalDpi xmlns:a14="http://schemas.microsoft.com/office/drawing/2010/main" val="0"/>
              </a:ext>
            </a:extLst>
          </a:blip>
          <a:srcRect l="2943" r="2943"/>
          <a:stretch/>
        </p:blipFill>
        <p:spPr>
          <a:xfrm>
            <a:off x="-1" y="-60316"/>
            <a:ext cx="9669642" cy="6857990"/>
          </a:xfrm>
          <a:prstGeom prst="rect">
            <a:avLst/>
          </a:prstGeom>
        </p:spPr>
      </p:pic>
      <p:sp>
        <p:nvSpPr>
          <p:cNvPr id="50" name="Rectangle 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7107107" y="673238"/>
            <a:ext cx="3822189" cy="863310"/>
          </a:xfrm>
        </p:spPr>
        <p:txBody>
          <a:bodyPr>
            <a:normAutofit/>
          </a:bodyPr>
          <a:lstStyle/>
          <a:p>
            <a:r>
              <a:rPr lang="en-US" sz="3700" b="1" dirty="0"/>
              <a:t>Recommendations</a:t>
            </a:r>
          </a:p>
        </p:txBody>
      </p:sp>
      <p:sp>
        <p:nvSpPr>
          <p:cNvPr id="16" name="Content Placeholder 15">
            <a:extLst>
              <a:ext uri="{FF2B5EF4-FFF2-40B4-BE49-F238E27FC236}">
                <a16:creationId xmlns:a16="http://schemas.microsoft.com/office/drawing/2014/main" id="{6F646117-3248-287E-88B1-E634C80F2FD2}"/>
              </a:ext>
            </a:extLst>
          </p:cNvPr>
          <p:cNvSpPr>
            <a:spLocks noGrp="1"/>
          </p:cNvSpPr>
          <p:nvPr>
            <p:ph idx="1"/>
          </p:nvPr>
        </p:nvSpPr>
        <p:spPr>
          <a:xfrm>
            <a:off x="6624503" y="1596874"/>
            <a:ext cx="4756727" cy="5597237"/>
          </a:xfrm>
        </p:spPr>
        <p:txBody>
          <a:bodyPr>
            <a:normAutofit/>
          </a:bodyPr>
          <a:lstStyle/>
          <a:p>
            <a:r>
              <a:rPr lang="en-US" sz="1800" dirty="0">
                <a:effectLst/>
                <a:latin typeface="Times New Roman" panose="02020603050405020304" pitchFamily="18" charset="0"/>
                <a:ea typeface="Times New Roman" panose="02020603050405020304" pitchFamily="18" charset="0"/>
              </a:rPr>
              <a:t>Fund training initiatives that support the delivery of crisis mental health services.</a:t>
            </a:r>
          </a:p>
          <a:p>
            <a:pPr lvl="1"/>
            <a:r>
              <a:rPr lang="en-US" sz="1600" dirty="0">
                <a:effectLst/>
                <a:latin typeface="Times New Roman" panose="02020603050405020304" pitchFamily="18" charset="0"/>
                <a:ea typeface="Times New Roman" panose="02020603050405020304" pitchFamily="18" charset="0"/>
              </a:rPr>
              <a:t>Telehealth training to providers of crisis mental health services. Consider the ECHO model to create a community of learning. ($100,000)</a:t>
            </a:r>
          </a:p>
          <a:p>
            <a:pPr lvl="1"/>
            <a:r>
              <a:rPr lang="en-US" sz="1600" dirty="0">
                <a:effectLst/>
                <a:latin typeface="Times New Roman" panose="02020603050405020304" pitchFamily="18" charset="0"/>
                <a:ea typeface="Times New Roman" panose="02020603050405020304" pitchFamily="18" charset="0"/>
              </a:rPr>
              <a:t>Expansion of training available to address cultural differences between law enforcement and mental health. ($100,000)</a:t>
            </a:r>
          </a:p>
          <a:p>
            <a:pPr lvl="1"/>
            <a:r>
              <a:rPr lang="en-US" sz="1600" dirty="0">
                <a:effectLst/>
                <a:latin typeface="Times New Roman" panose="02020603050405020304" pitchFamily="18" charset="0"/>
                <a:ea typeface="Times New Roman" panose="02020603050405020304" pitchFamily="18" charset="0"/>
              </a:rPr>
              <a:t>Pilot training for auxiliary personnel who may be available to respond to mental health crisis e.g. paramedics, clergy, other volunteers. ($70,000)</a:t>
            </a:r>
          </a:p>
          <a:p>
            <a:pPr lvl="1"/>
            <a:r>
              <a:rPr lang="en-US" sz="1600" dirty="0">
                <a:effectLst/>
                <a:latin typeface="Times New Roman" panose="02020603050405020304" pitchFamily="18" charset="0"/>
                <a:ea typeface="Times New Roman" panose="02020603050405020304" pitchFamily="18" charset="0"/>
              </a:rPr>
              <a:t>Expansion of access to trainings which focus on cultural competence for those working in the agricultural industry. (see recommendations under Goal 1).</a:t>
            </a:r>
          </a:p>
          <a:p>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5886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8">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0">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838200" y="713312"/>
            <a:ext cx="4038600" cy="5431376"/>
          </a:xfrm>
        </p:spPr>
        <p:txBody>
          <a:bodyPr>
            <a:normAutofit/>
          </a:bodyPr>
          <a:lstStyle/>
          <a:p>
            <a:r>
              <a:rPr lang="en-US" b="1"/>
              <a:t>Questions</a:t>
            </a:r>
          </a:p>
        </p:txBody>
      </p:sp>
      <p:sp>
        <p:nvSpPr>
          <p:cNvPr id="5" name="Content Placeholder 4">
            <a:extLst>
              <a:ext uri="{FF2B5EF4-FFF2-40B4-BE49-F238E27FC236}">
                <a16:creationId xmlns:a16="http://schemas.microsoft.com/office/drawing/2014/main" id="{474E7FCA-CDA4-1D76-E6F8-BC7E6F29776C}"/>
              </a:ext>
            </a:extLst>
          </p:cNvPr>
          <p:cNvSpPr>
            <a:spLocks noGrp="1"/>
          </p:cNvSpPr>
          <p:nvPr>
            <p:ph idx="1"/>
          </p:nvPr>
        </p:nvSpPr>
        <p:spPr>
          <a:xfrm>
            <a:off x="6095999" y="713313"/>
            <a:ext cx="5257801" cy="5431376"/>
          </a:xfrm>
        </p:spPr>
        <p:txBody>
          <a:bodyPr anchor="ctr">
            <a:normAutofit/>
          </a:bodyPr>
          <a:lstStyle/>
          <a:p>
            <a:pPr marL="0" indent="0">
              <a:buNone/>
            </a:pPr>
            <a:r>
              <a:rPr lang="en-US" sz="2000"/>
              <a:t>For more information contact:</a:t>
            </a:r>
          </a:p>
          <a:p>
            <a:pPr marL="0" indent="0">
              <a:buNone/>
            </a:pPr>
            <a:endParaRPr lang="en-US" sz="2000"/>
          </a:p>
          <a:p>
            <a:pPr marL="0" indent="0">
              <a:buNone/>
            </a:pPr>
            <a:r>
              <a:rPr lang="en-US" sz="2000"/>
              <a:t>Audra Goldsmith, Co-Chair</a:t>
            </a:r>
          </a:p>
          <a:p>
            <a:pPr marL="0" indent="0">
              <a:buNone/>
            </a:pPr>
            <a:r>
              <a:rPr lang="en-US" sz="2000">
                <a:hlinkClick r:id="rId2"/>
              </a:rPr>
              <a:t>agoldsmith@cgs.org</a:t>
            </a:r>
            <a:endParaRPr lang="en-US" sz="2000"/>
          </a:p>
          <a:p>
            <a:pPr marL="0" indent="0">
              <a:buNone/>
            </a:pPr>
            <a:endParaRPr lang="en-US" sz="2000"/>
          </a:p>
          <a:p>
            <a:pPr marL="0" indent="0">
              <a:buNone/>
            </a:pPr>
            <a:r>
              <a:rPr lang="en-US" sz="2000"/>
              <a:t>Ian Cizerle-Brown</a:t>
            </a:r>
          </a:p>
          <a:p>
            <a:pPr marL="0" indent="0">
              <a:buNone/>
            </a:pPr>
            <a:r>
              <a:rPr lang="en-US" sz="2000">
                <a:hlinkClick r:id="rId3"/>
              </a:rPr>
              <a:t>ibrown@fourcounty.com </a:t>
            </a:r>
            <a:endParaRPr lang="en-US" sz="2000"/>
          </a:p>
          <a:p>
            <a:pPr marL="0" indent="0">
              <a:buNone/>
            </a:pPr>
            <a:endParaRPr lang="en-US" sz="2000"/>
          </a:p>
          <a:p>
            <a:endParaRPr lang="en-US" sz="2000" dirty="0"/>
          </a:p>
        </p:txBody>
      </p:sp>
    </p:spTree>
    <p:extLst>
      <p:ext uri="{BB962C8B-B14F-4D97-AF65-F5344CB8AC3E}">
        <p14:creationId xmlns:p14="http://schemas.microsoft.com/office/powerpoint/2010/main" val="1439553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7407564" y="681037"/>
            <a:ext cx="3946235" cy="1899912"/>
          </a:xfrm>
        </p:spPr>
        <p:txBody>
          <a:bodyPr>
            <a:normAutofit/>
          </a:bodyPr>
          <a:lstStyle/>
          <a:p>
            <a:r>
              <a:rPr lang="en-US" sz="4000" b="1" dirty="0"/>
              <a:t>Annual Report </a:t>
            </a:r>
            <a:br>
              <a:rPr lang="en-US" sz="4000" b="1" dirty="0"/>
            </a:br>
            <a:r>
              <a:rPr lang="en-US" sz="4000" b="1" dirty="0"/>
              <a:t>Overview</a:t>
            </a:r>
          </a:p>
        </p:txBody>
      </p:sp>
      <p:pic>
        <p:nvPicPr>
          <p:cNvPr id="6" name="Picture 5">
            <a:extLst>
              <a:ext uri="{FF2B5EF4-FFF2-40B4-BE49-F238E27FC236}">
                <a16:creationId xmlns:a16="http://schemas.microsoft.com/office/drawing/2014/main" id="{785F5C63-90D1-0308-721D-FCDEB6E7EA58}"/>
              </a:ext>
            </a:extLst>
          </p:cNvPr>
          <p:cNvPicPr>
            <a:picLocks noChangeAspect="1"/>
          </p:cNvPicPr>
          <p:nvPr/>
        </p:nvPicPr>
        <p:blipFill rotWithShape="1">
          <a:blip r:embed="rId2"/>
          <a:srcRect l="34113" r="8994"/>
          <a:stretch/>
        </p:blipFill>
        <p:spPr>
          <a:xfrm>
            <a:off x="1" y="10"/>
            <a:ext cx="6936390" cy="6857990"/>
          </a:xfrm>
          <a:prstGeom prst="rect">
            <a:avLst/>
          </a:prstGeom>
        </p:spPr>
      </p:pic>
      <p:graphicFrame>
        <p:nvGraphicFramePr>
          <p:cNvPr id="21" name="Content Placeholder 4">
            <a:extLst>
              <a:ext uri="{FF2B5EF4-FFF2-40B4-BE49-F238E27FC236}">
                <a16:creationId xmlns:a16="http://schemas.microsoft.com/office/drawing/2014/main" id="{62010494-A231-73C8-9B4A-D8A7D4511E18}"/>
              </a:ext>
            </a:extLst>
          </p:cNvPr>
          <p:cNvGraphicFramePr>
            <a:graphicFrameLocks noGrp="1"/>
          </p:cNvGraphicFramePr>
          <p:nvPr>
            <p:ph idx="1"/>
            <p:extLst>
              <p:ext uri="{D42A27DB-BD31-4B8C-83A1-F6EECF244321}">
                <p14:modId xmlns:p14="http://schemas.microsoft.com/office/powerpoint/2010/main" val="3235594137"/>
              </p:ext>
            </p:extLst>
          </p:nvPr>
        </p:nvGraphicFramePr>
        <p:xfrm>
          <a:off x="7531610" y="2434201"/>
          <a:ext cx="3822189" cy="3742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4018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7B46776-FF6E-A57E-9D51-A3992375523F}"/>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100" name="Rectangle 9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333376" y="365125"/>
            <a:ext cx="4327013" cy="1899912"/>
          </a:xfrm>
        </p:spPr>
        <p:txBody>
          <a:bodyPr>
            <a:normAutofit fontScale="90000"/>
          </a:bodyPr>
          <a:lstStyle/>
          <a:p>
            <a:br>
              <a:rPr lang="en-US" sz="4000" b="1" dirty="0"/>
            </a:br>
            <a:br>
              <a:rPr lang="en-US" sz="4800" b="1" dirty="0"/>
            </a:br>
            <a:r>
              <a:rPr lang="en-US" sz="5300" b="1" dirty="0"/>
              <a:t>Vision</a:t>
            </a:r>
          </a:p>
        </p:txBody>
      </p:sp>
      <p:sp>
        <p:nvSpPr>
          <p:cNvPr id="5" name="Content Placeholder 4">
            <a:extLst>
              <a:ext uri="{FF2B5EF4-FFF2-40B4-BE49-F238E27FC236}">
                <a16:creationId xmlns:a16="http://schemas.microsoft.com/office/drawing/2014/main" id="{474E7FCA-CDA4-1D76-E6F8-BC7E6F29776C}"/>
              </a:ext>
            </a:extLst>
          </p:cNvPr>
          <p:cNvSpPr>
            <a:spLocks noGrp="1"/>
          </p:cNvSpPr>
          <p:nvPr>
            <p:ph idx="1"/>
          </p:nvPr>
        </p:nvSpPr>
        <p:spPr>
          <a:xfrm>
            <a:off x="333376" y="2434201"/>
            <a:ext cx="4327014" cy="3742762"/>
          </a:xfrm>
        </p:spPr>
        <p:txBody>
          <a:bodyPr>
            <a:normAutofit/>
          </a:bodyPr>
          <a:lstStyle/>
          <a:p>
            <a:pPr marL="0" indent="0">
              <a:spcBef>
                <a:spcPts val="0"/>
              </a:spcBef>
              <a:buNone/>
            </a:pPr>
            <a:r>
              <a:rPr lang="en-US" sz="2400" dirty="0"/>
              <a:t>Behavioral Health Equity </a:t>
            </a:r>
          </a:p>
          <a:p>
            <a:pPr marL="0" indent="0">
              <a:spcBef>
                <a:spcPts val="0"/>
              </a:spcBef>
              <a:buNone/>
            </a:pPr>
            <a:r>
              <a:rPr lang="en-US" sz="2400" dirty="0"/>
              <a:t>for All Kansas</a:t>
            </a:r>
          </a:p>
          <a:p>
            <a:pPr marL="0" indent="0">
              <a:buNone/>
            </a:pPr>
            <a:endParaRPr lang="en-US" sz="1400" dirty="0"/>
          </a:p>
          <a:p>
            <a:pPr marL="0" indent="0">
              <a:buNone/>
            </a:pPr>
            <a:r>
              <a:rPr lang="en-US" sz="2400" dirty="0"/>
              <a:t>All residents of rural and frontier communities of Kansas will have access to essential, high quality, behavioral health services </a:t>
            </a:r>
          </a:p>
          <a:p>
            <a:endParaRPr lang="en-US" sz="1400" dirty="0"/>
          </a:p>
          <a:p>
            <a:pPr marL="0" indent="0">
              <a:buNone/>
            </a:pPr>
            <a:r>
              <a:rPr lang="en-US" sz="1800" dirty="0"/>
              <a:t>  May 2023, Rural/Frontier Charter</a:t>
            </a:r>
          </a:p>
        </p:txBody>
      </p:sp>
    </p:spTree>
    <p:extLst>
      <p:ext uri="{BB962C8B-B14F-4D97-AF65-F5344CB8AC3E}">
        <p14:creationId xmlns:p14="http://schemas.microsoft.com/office/powerpoint/2010/main" val="188931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69097B5-46B0-6A5E-17A0-82C60732B7DD}"/>
              </a:ext>
            </a:extLst>
          </p:cNvPr>
          <p:cNvPicPr>
            <a:picLocks noChangeAspect="1"/>
          </p:cNvPicPr>
          <p:nvPr/>
        </p:nvPicPr>
        <p:blipFill rotWithShape="1">
          <a:blip r:embed="rId2"/>
          <a:srcRect b="5436"/>
          <a:stretch/>
        </p:blipFill>
        <p:spPr>
          <a:xfrm>
            <a:off x="1" y="10"/>
            <a:ext cx="9669642" cy="6857990"/>
          </a:xfrm>
          <a:prstGeom prst="rect">
            <a:avLst/>
          </a:prstGeom>
        </p:spPr>
      </p:pic>
      <p:sp>
        <p:nvSpPr>
          <p:cNvPr id="50" name="Rectangle 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2AFB213-E1F8-27CD-8335-EFA5175564CD}"/>
              </a:ext>
            </a:extLst>
          </p:cNvPr>
          <p:cNvSpPr>
            <a:spLocks noGrp="1"/>
          </p:cNvSpPr>
          <p:nvPr>
            <p:ph type="title"/>
          </p:nvPr>
        </p:nvSpPr>
        <p:spPr>
          <a:xfrm>
            <a:off x="7531610" y="365125"/>
            <a:ext cx="3822189" cy="1899912"/>
          </a:xfrm>
        </p:spPr>
        <p:txBody>
          <a:bodyPr>
            <a:normAutofit/>
          </a:bodyPr>
          <a:lstStyle/>
          <a:p>
            <a:br>
              <a:rPr lang="en-US" sz="4000" b="1" dirty="0"/>
            </a:br>
            <a:br>
              <a:rPr lang="en-US" sz="4000" b="1" dirty="0"/>
            </a:br>
            <a:r>
              <a:rPr lang="en-US" sz="4800" b="1" dirty="0"/>
              <a:t>Mission</a:t>
            </a:r>
          </a:p>
        </p:txBody>
      </p:sp>
      <p:sp>
        <p:nvSpPr>
          <p:cNvPr id="5" name="Content Placeholder 4">
            <a:extLst>
              <a:ext uri="{FF2B5EF4-FFF2-40B4-BE49-F238E27FC236}">
                <a16:creationId xmlns:a16="http://schemas.microsoft.com/office/drawing/2014/main" id="{474E7FCA-CDA4-1D76-E6F8-BC7E6F29776C}"/>
              </a:ext>
            </a:extLst>
          </p:cNvPr>
          <p:cNvSpPr>
            <a:spLocks noGrp="1"/>
          </p:cNvSpPr>
          <p:nvPr>
            <p:ph idx="1"/>
          </p:nvPr>
        </p:nvSpPr>
        <p:spPr>
          <a:xfrm>
            <a:off x="7658100" y="2434201"/>
            <a:ext cx="4200525" cy="3742762"/>
          </a:xfrm>
        </p:spPr>
        <p:txBody>
          <a:bodyPr>
            <a:normAutofit fontScale="92500" lnSpcReduction="10000"/>
          </a:bodyPr>
          <a:lstStyle/>
          <a:p>
            <a:pPr marL="0" indent="0">
              <a:buNone/>
            </a:pPr>
            <a:r>
              <a:rPr lang="en-US" dirty="0"/>
              <a:t>We are dedicated to utilizing data-driven and needs assessment approaches to address the unique behavioral health challenges and requirements of rural and frontier counties to assure the accessibility, availability, and acceptability of behavioral health services for all Kansans. </a:t>
            </a:r>
          </a:p>
        </p:txBody>
      </p:sp>
    </p:spTree>
    <p:extLst>
      <p:ext uri="{BB962C8B-B14F-4D97-AF65-F5344CB8AC3E}">
        <p14:creationId xmlns:p14="http://schemas.microsoft.com/office/powerpoint/2010/main" val="319918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3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descr="Graphical user interface, application, Teams&#10;&#10;Description automatically generated">
            <a:extLst>
              <a:ext uri="{FF2B5EF4-FFF2-40B4-BE49-F238E27FC236}">
                <a16:creationId xmlns:a16="http://schemas.microsoft.com/office/drawing/2014/main" id="{90FF90D7-D5D5-488D-9B7E-CF6107427BB5}"/>
              </a:ext>
            </a:extLst>
          </p:cNvPr>
          <p:cNvPicPr>
            <a:picLocks noChangeAspect="1"/>
          </p:cNvPicPr>
          <p:nvPr/>
        </p:nvPicPr>
        <p:blipFill>
          <a:blip r:embed="rId3"/>
          <a:stretch>
            <a:fillRect/>
          </a:stretch>
        </p:blipFill>
        <p:spPr>
          <a:xfrm>
            <a:off x="1933575" y="515854"/>
            <a:ext cx="8220075" cy="5864392"/>
          </a:xfrm>
          <a:prstGeom prst="rect">
            <a:avLst/>
          </a:prstGeom>
        </p:spPr>
      </p:pic>
    </p:spTree>
    <p:extLst>
      <p:ext uri="{BB962C8B-B14F-4D97-AF65-F5344CB8AC3E}">
        <p14:creationId xmlns:p14="http://schemas.microsoft.com/office/powerpoint/2010/main" val="3149652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BB51211-2FB5-468F-870D-3C623D836C76}"/>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alibri Light" panose="020F0302020204030204"/>
                <a:ea typeface="+mn-ea"/>
                <a:cs typeface="+mn-cs"/>
              </a:rPr>
              <a:t>74 Walmart Stores in Kansas</a:t>
            </a:r>
          </a:p>
        </p:txBody>
      </p:sp>
      <p:pic>
        <p:nvPicPr>
          <p:cNvPr id="5" name="Picture 4">
            <a:extLst>
              <a:ext uri="{FF2B5EF4-FFF2-40B4-BE49-F238E27FC236}">
                <a16:creationId xmlns:a16="http://schemas.microsoft.com/office/drawing/2014/main" id="{7468CCED-2302-1FDA-2F02-476A370B1A5D}"/>
              </a:ext>
            </a:extLst>
          </p:cNvPr>
          <p:cNvPicPr>
            <a:picLocks noChangeAspect="1"/>
          </p:cNvPicPr>
          <p:nvPr/>
        </p:nvPicPr>
        <p:blipFill>
          <a:blip r:embed="rId3"/>
          <a:stretch>
            <a:fillRect/>
          </a:stretch>
        </p:blipFill>
        <p:spPr>
          <a:xfrm>
            <a:off x="4382600" y="1471940"/>
            <a:ext cx="6780700" cy="3695481"/>
          </a:xfrm>
          <a:prstGeom prst="rect">
            <a:avLst/>
          </a:prstGeom>
        </p:spPr>
      </p:pic>
    </p:spTree>
    <p:extLst>
      <p:ext uri="{BB962C8B-B14F-4D97-AF65-F5344CB8AC3E}">
        <p14:creationId xmlns:p14="http://schemas.microsoft.com/office/powerpoint/2010/main" val="531971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map of the state of kansas&#10;&#10;Description automatically generated">
            <a:extLst>
              <a:ext uri="{FF2B5EF4-FFF2-40B4-BE49-F238E27FC236}">
                <a16:creationId xmlns:a16="http://schemas.microsoft.com/office/drawing/2014/main" id="{470E8446-5DD2-169A-D385-51DA420CC4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4845" y="371364"/>
            <a:ext cx="9387155" cy="7251580"/>
          </a:xfrm>
          <a:prstGeom prst="rect">
            <a:avLst/>
          </a:prstGeom>
        </p:spPr>
      </p:pic>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B82B52-2C53-4C99-8231-07EE211AD97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100" kern="1200" dirty="0">
                <a:solidFill>
                  <a:srgbClr val="FFFFFF"/>
                </a:solidFill>
                <a:latin typeface="+mj-lt"/>
                <a:ea typeface="+mj-ea"/>
                <a:cs typeface="+mj-cs"/>
              </a:rPr>
              <a:t>Kansas Mental Health Professional Shortage Areas</a:t>
            </a: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2022</a:t>
            </a:r>
          </a:p>
        </p:txBody>
      </p:sp>
    </p:spTree>
    <p:extLst>
      <p:ext uri="{BB962C8B-B14F-4D97-AF65-F5344CB8AC3E}">
        <p14:creationId xmlns:p14="http://schemas.microsoft.com/office/powerpoint/2010/main" val="3392533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D56A5626-0D34-5DF5-1FF5-F8B4791CBB6D}"/>
              </a:ext>
            </a:extLst>
          </p:cNvPr>
          <p:cNvSpPr>
            <a:spLocks noGrp="1"/>
          </p:cNvSpPr>
          <p:nvPr>
            <p:ph type="title"/>
          </p:nvPr>
        </p:nvSpPr>
        <p:spPr>
          <a:xfrm>
            <a:off x="261257" y="637763"/>
            <a:ext cx="3805645" cy="1261375"/>
          </a:xfrm>
        </p:spPr>
        <p:txBody>
          <a:bodyPr vert="horz" lIns="91440" tIns="45720" rIns="91440" bIns="45720" rtlCol="0" anchor="t">
            <a:noAutofit/>
          </a:bodyPr>
          <a:lstStyle/>
          <a:p>
            <a:r>
              <a:rPr lang="en-US" sz="3600" kern="1200" dirty="0">
                <a:solidFill>
                  <a:schemeClr val="bg1"/>
                </a:solidFill>
                <a:latin typeface="+mj-lt"/>
                <a:ea typeface="+mj-ea"/>
                <a:cs typeface="+mj-cs"/>
              </a:rPr>
              <a:t>CMHC Catchment Areas</a:t>
            </a:r>
            <a:br>
              <a:rPr lang="en-US" sz="3600" kern="1200" dirty="0">
                <a:solidFill>
                  <a:schemeClr val="bg1"/>
                </a:solidFill>
                <a:latin typeface="+mj-lt"/>
                <a:ea typeface="+mj-ea"/>
                <a:cs typeface="+mj-cs"/>
              </a:rPr>
            </a:br>
            <a:br>
              <a:rPr lang="en-US" sz="3600" kern="1200" dirty="0">
                <a:solidFill>
                  <a:schemeClr val="bg1"/>
                </a:solidFill>
                <a:latin typeface="+mj-lt"/>
                <a:ea typeface="+mj-ea"/>
                <a:cs typeface="+mj-cs"/>
              </a:rPr>
            </a:br>
            <a:endParaRPr lang="en-US" sz="3600" kern="1200" dirty="0">
              <a:solidFill>
                <a:schemeClr val="bg1"/>
              </a:solidFill>
              <a:latin typeface="+mj-lt"/>
              <a:ea typeface="+mj-ea"/>
              <a:cs typeface="+mj-cs"/>
            </a:endParaRPr>
          </a:p>
        </p:txBody>
      </p:sp>
      <p:sp>
        <p:nvSpPr>
          <p:cNvPr id="24" name="Rectangle 23">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2118" y="0"/>
            <a:ext cx="752987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A screenshot of a computer generated image&#10;&#10;Description automatically generated">
            <a:extLst>
              <a:ext uri="{FF2B5EF4-FFF2-40B4-BE49-F238E27FC236}">
                <a16:creationId xmlns:a16="http://schemas.microsoft.com/office/drawing/2014/main" id="{4CBCA943-BF1C-58BB-F9FE-9084AAA5A4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3041" y="539505"/>
            <a:ext cx="5729759" cy="3051097"/>
          </a:xfrm>
          <a:prstGeom prst="rect">
            <a:avLst/>
          </a:prstGeom>
        </p:spPr>
      </p:pic>
      <p:sp>
        <p:nvSpPr>
          <p:cNvPr id="26" name="Rectangle 25">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6" y="4006121"/>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14">
            <a:extLst>
              <a:ext uri="{FF2B5EF4-FFF2-40B4-BE49-F238E27FC236}">
                <a16:creationId xmlns:a16="http://schemas.microsoft.com/office/drawing/2014/main" id="{7A322D71-249C-852E-6724-9C92B0096060}"/>
              </a:ext>
            </a:extLst>
          </p:cNvPr>
          <p:cNvSpPr>
            <a:spLocks noGrp="1"/>
          </p:cNvSpPr>
          <p:nvPr>
            <p:ph type="body" sz="half" idx="2"/>
          </p:nvPr>
        </p:nvSpPr>
        <p:spPr>
          <a:xfrm>
            <a:off x="5439965" y="4212709"/>
            <a:ext cx="5605390" cy="2001821"/>
          </a:xfrm>
        </p:spPr>
        <p:txBody>
          <a:bodyPr vert="horz" lIns="91440" tIns="45720" rIns="91440" bIns="45720" rtlCol="0">
            <a:normAutofit/>
          </a:bodyPr>
          <a:lstStyle/>
          <a:p>
            <a:pPr indent="-228600">
              <a:buFont typeface="Arial" panose="020B0604020202020204" pitchFamily="34" charset="0"/>
              <a:buChar char="•"/>
            </a:pPr>
            <a:endParaRPr lang="en-US" sz="1800" dirty="0"/>
          </a:p>
        </p:txBody>
      </p:sp>
      <p:pic>
        <p:nvPicPr>
          <p:cNvPr id="18" name="Content Placeholder 17" descr="A purple squares with black text&#10;&#10;Description automatically generated with medium confidence">
            <a:extLst>
              <a:ext uri="{FF2B5EF4-FFF2-40B4-BE49-F238E27FC236}">
                <a16:creationId xmlns:a16="http://schemas.microsoft.com/office/drawing/2014/main" id="{069BF90B-B078-F7CA-D7D3-FA3299A49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041" y="3708878"/>
            <a:ext cx="5762836" cy="3009481"/>
          </a:xfrm>
          <a:prstGeom prst="rect">
            <a:avLst/>
          </a:prstGeom>
        </p:spPr>
      </p:pic>
      <p:sp>
        <p:nvSpPr>
          <p:cNvPr id="19" name="Title 12">
            <a:extLst>
              <a:ext uri="{FF2B5EF4-FFF2-40B4-BE49-F238E27FC236}">
                <a16:creationId xmlns:a16="http://schemas.microsoft.com/office/drawing/2014/main" id="{B5952B05-0930-69A1-5EE0-9E0DC0FCDAA4}"/>
              </a:ext>
            </a:extLst>
          </p:cNvPr>
          <p:cNvSpPr txBox="1">
            <a:spLocks/>
          </p:cNvSpPr>
          <p:nvPr/>
        </p:nvSpPr>
        <p:spPr>
          <a:xfrm>
            <a:off x="852561" y="2329227"/>
            <a:ext cx="3805645" cy="126137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bg1"/>
                </a:solidFill>
              </a:rPr>
              <a:t>ED Visits for Suicide Attempts, 2016-2021</a:t>
            </a:r>
          </a:p>
        </p:txBody>
      </p:sp>
      <p:sp>
        <p:nvSpPr>
          <p:cNvPr id="20" name="Title 12">
            <a:extLst>
              <a:ext uri="{FF2B5EF4-FFF2-40B4-BE49-F238E27FC236}">
                <a16:creationId xmlns:a16="http://schemas.microsoft.com/office/drawing/2014/main" id="{AA227A37-0403-E520-8346-A353EBF11E0C}"/>
              </a:ext>
            </a:extLst>
          </p:cNvPr>
          <p:cNvSpPr txBox="1">
            <a:spLocks/>
          </p:cNvSpPr>
          <p:nvPr/>
        </p:nvSpPr>
        <p:spPr>
          <a:xfrm>
            <a:off x="839935" y="4144726"/>
            <a:ext cx="3805645" cy="126137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bg1"/>
                </a:solidFill>
              </a:rPr>
              <a:t>Suicide Death Rates, 2011-2021</a:t>
            </a:r>
          </a:p>
        </p:txBody>
      </p:sp>
    </p:spTree>
    <p:extLst>
      <p:ext uri="{BB962C8B-B14F-4D97-AF65-F5344CB8AC3E}">
        <p14:creationId xmlns:p14="http://schemas.microsoft.com/office/powerpoint/2010/main" val="3585336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1254</Words>
  <Application>Microsoft Office PowerPoint</Application>
  <PresentationFormat>Widescreen</PresentationFormat>
  <Paragraphs>126</Paragraphs>
  <Slides>22</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Calibri Light</vt:lpstr>
      <vt:lpstr>Symbol</vt:lpstr>
      <vt:lpstr>Times New Roman</vt:lpstr>
      <vt:lpstr>Office Theme</vt:lpstr>
      <vt:lpstr>1_Office Theme</vt:lpstr>
      <vt:lpstr>GBHSPC Rural &amp; Frontier Subcommittee</vt:lpstr>
      <vt:lpstr>Leadership</vt:lpstr>
      <vt:lpstr>Annual Report  Overview</vt:lpstr>
      <vt:lpstr>  Vision</vt:lpstr>
      <vt:lpstr>  Mission</vt:lpstr>
      <vt:lpstr>PowerPoint Presentation</vt:lpstr>
      <vt:lpstr>PowerPoint Presentation</vt:lpstr>
      <vt:lpstr>Kansas Mental Health Professional Shortage Areas 2022</vt:lpstr>
      <vt:lpstr>CMHC Catchment Areas  </vt:lpstr>
      <vt:lpstr>Opioid Overdose Vulnerability by County, Kansas, 2022</vt:lpstr>
      <vt:lpstr>FY2023 Goals and Progress</vt:lpstr>
      <vt:lpstr>Crisis Response in Rural and Frontier Communities</vt:lpstr>
      <vt:lpstr>Potential Training Resources</vt:lpstr>
      <vt:lpstr>Suicide Prevention and Postvention</vt:lpstr>
      <vt:lpstr>Service Accessibility and Workforce Shortages</vt:lpstr>
      <vt:lpstr>Noteworthy Efforts FY2023</vt:lpstr>
      <vt:lpstr> FY2023 Leadership </vt:lpstr>
      <vt:lpstr>FY2024 Areas of Interest</vt:lpstr>
      <vt:lpstr>Recommendations</vt:lpstr>
      <vt:lpstr>Recommendations</vt:lpstr>
      <vt:lpstr>Recommendations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&amp; Fronter Subcommittee</dc:title>
  <dc:creator>Amanda Pfannenstiel</dc:creator>
  <cp:lastModifiedBy>Monica Kurz</cp:lastModifiedBy>
  <cp:revision>12</cp:revision>
  <dcterms:created xsi:type="dcterms:W3CDTF">2022-09-12T21:05:58Z</dcterms:created>
  <dcterms:modified xsi:type="dcterms:W3CDTF">2023-09-19T20:00:02Z</dcterms:modified>
</cp:coreProperties>
</file>