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62" r:id="rId3"/>
    <p:sldId id="263" r:id="rId4"/>
    <p:sldId id="264" r:id="rId5"/>
    <p:sldId id="261" r:id="rId6"/>
    <p:sldId id="265" r:id="rId7"/>
    <p:sldId id="258" r:id="rId8"/>
    <p:sldId id="259" r:id="rId9"/>
    <p:sldId id="260" r:id="rId10"/>
    <p:sldId id="269" r:id="rId11"/>
    <p:sldId id="271" r:id="rId12"/>
    <p:sldId id="272" r:id="rId13"/>
    <p:sldId id="273" r:id="rId14"/>
    <p:sldId id="274" r:id="rId15"/>
    <p:sldId id="275" r:id="rId16"/>
    <p:sldId id="276" r:id="rId17"/>
    <p:sldId id="270" r:id="rId18"/>
    <p:sldId id="268"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568" autoAdjust="0"/>
  </p:normalViewPr>
  <p:slideViewPr>
    <p:cSldViewPr snapToGrid="0">
      <p:cViewPr varScale="1">
        <p:scale>
          <a:sx n="60" d="100"/>
          <a:sy n="60" d="100"/>
        </p:scale>
        <p:origin x="1734" y="78"/>
      </p:cViewPr>
      <p:guideLst/>
    </p:cSldViewPr>
  </p:slideViewPr>
  <p:outlineViewPr>
    <p:cViewPr>
      <p:scale>
        <a:sx n="33" d="100"/>
        <a:sy n="33" d="100"/>
      </p:scale>
      <p:origin x="0" y="-341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BB2E3-F8A4-4D7F-99C1-261C966EBA11}"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B9F24D9-947D-4070-8766-B11E196CDAD4}">
      <dgm:prSet custT="1"/>
      <dgm:spPr/>
      <dgm:t>
        <a:bodyPr/>
        <a:lstStyle/>
        <a:p>
          <a:r>
            <a:rPr lang="en-US" sz="3600" b="1" u="sng" dirty="0"/>
            <a:t>The Purpose</a:t>
          </a:r>
          <a:endParaRPr lang="en-US" sz="3600" b="1" dirty="0"/>
        </a:p>
      </dgm:t>
    </dgm:pt>
    <dgm:pt modelId="{820CA0EB-9595-4A41-A848-FE5DB6DA4E16}" type="parTrans" cxnId="{DB1F1344-C0B1-41A8-9330-BC47506D3784}">
      <dgm:prSet/>
      <dgm:spPr/>
      <dgm:t>
        <a:bodyPr/>
        <a:lstStyle/>
        <a:p>
          <a:endParaRPr lang="en-US"/>
        </a:p>
      </dgm:t>
    </dgm:pt>
    <dgm:pt modelId="{1008C5AD-5C38-4A69-8A2B-1CAE9FFFEBCF}" type="sibTrans" cxnId="{DB1F1344-C0B1-41A8-9330-BC47506D3784}">
      <dgm:prSet/>
      <dgm:spPr/>
      <dgm:t>
        <a:bodyPr/>
        <a:lstStyle/>
        <a:p>
          <a:endParaRPr lang="en-US"/>
        </a:p>
      </dgm:t>
    </dgm:pt>
    <dgm:pt modelId="{C789504A-A31D-4511-89D9-0E30D9902F7F}">
      <dgm:prSet/>
      <dgm:spPr/>
      <dgm:t>
        <a:bodyPr/>
        <a:lstStyle/>
        <a:p>
          <a:r>
            <a:rPr lang="en-US"/>
            <a:t>To evaluate data and other research to guide policy directed toward reducing problem gambling/gaming and the impact on individual and community health.</a:t>
          </a:r>
        </a:p>
      </dgm:t>
    </dgm:pt>
    <dgm:pt modelId="{8C593FFD-131A-49A0-A1B6-ED01402D7ADA}" type="parTrans" cxnId="{4A285FA1-7815-46BA-B956-F49F6A37064A}">
      <dgm:prSet/>
      <dgm:spPr/>
      <dgm:t>
        <a:bodyPr/>
        <a:lstStyle/>
        <a:p>
          <a:endParaRPr lang="en-US"/>
        </a:p>
      </dgm:t>
    </dgm:pt>
    <dgm:pt modelId="{098E55B3-78D6-4E64-8C54-4F8FA55C87DA}" type="sibTrans" cxnId="{4A285FA1-7815-46BA-B956-F49F6A37064A}">
      <dgm:prSet/>
      <dgm:spPr/>
      <dgm:t>
        <a:bodyPr/>
        <a:lstStyle/>
        <a:p>
          <a:endParaRPr lang="en-US"/>
        </a:p>
      </dgm:t>
    </dgm:pt>
    <dgm:pt modelId="{CAAA22B2-A600-4CBF-97FA-B7DC6B5505B2}" type="pres">
      <dgm:prSet presAssocID="{9DABB2E3-F8A4-4D7F-99C1-261C966EBA11}" presName="Name0" presStyleCnt="0">
        <dgm:presLayoutVars>
          <dgm:dir/>
          <dgm:animLvl val="lvl"/>
          <dgm:resizeHandles val="exact"/>
        </dgm:presLayoutVars>
      </dgm:prSet>
      <dgm:spPr/>
    </dgm:pt>
    <dgm:pt modelId="{76B9357A-77DE-4612-A3D4-72A54EF79581}" type="pres">
      <dgm:prSet presAssocID="{C789504A-A31D-4511-89D9-0E30D9902F7F}" presName="boxAndChildren" presStyleCnt="0"/>
      <dgm:spPr/>
    </dgm:pt>
    <dgm:pt modelId="{D131939D-B6C5-471D-8CE1-540250BD0983}" type="pres">
      <dgm:prSet presAssocID="{C789504A-A31D-4511-89D9-0E30D9902F7F}" presName="parentTextBox" presStyleLbl="node1" presStyleIdx="0" presStyleCnt="2"/>
      <dgm:spPr/>
    </dgm:pt>
    <dgm:pt modelId="{3873F45E-6114-4E2D-80F4-FF2B4F3A1E23}" type="pres">
      <dgm:prSet presAssocID="{1008C5AD-5C38-4A69-8A2B-1CAE9FFFEBCF}" presName="sp" presStyleCnt="0"/>
      <dgm:spPr/>
    </dgm:pt>
    <dgm:pt modelId="{DB05B0DE-6526-4254-BF5C-4C985B1A135B}" type="pres">
      <dgm:prSet presAssocID="{EB9F24D9-947D-4070-8766-B11E196CDAD4}" presName="arrowAndChildren" presStyleCnt="0"/>
      <dgm:spPr/>
    </dgm:pt>
    <dgm:pt modelId="{20C26A18-4E95-438A-BEC0-38471BEBF254}" type="pres">
      <dgm:prSet presAssocID="{EB9F24D9-947D-4070-8766-B11E196CDAD4}" presName="parentTextArrow" presStyleLbl="node1" presStyleIdx="1" presStyleCnt="2"/>
      <dgm:spPr/>
    </dgm:pt>
  </dgm:ptLst>
  <dgm:cxnLst>
    <dgm:cxn modelId="{045FF13D-0AB8-43AB-BFF9-48C53D23ED2A}" type="presOf" srcId="{9DABB2E3-F8A4-4D7F-99C1-261C966EBA11}" destId="{CAAA22B2-A600-4CBF-97FA-B7DC6B5505B2}" srcOrd="0" destOrd="0" presId="urn:microsoft.com/office/officeart/2005/8/layout/process4"/>
    <dgm:cxn modelId="{61729161-8597-4D40-AAA7-CC3BD348666C}" type="presOf" srcId="{EB9F24D9-947D-4070-8766-B11E196CDAD4}" destId="{20C26A18-4E95-438A-BEC0-38471BEBF254}" srcOrd="0" destOrd="0" presId="urn:microsoft.com/office/officeart/2005/8/layout/process4"/>
    <dgm:cxn modelId="{DB1F1344-C0B1-41A8-9330-BC47506D3784}" srcId="{9DABB2E3-F8A4-4D7F-99C1-261C966EBA11}" destId="{EB9F24D9-947D-4070-8766-B11E196CDAD4}" srcOrd="0" destOrd="0" parTransId="{820CA0EB-9595-4A41-A848-FE5DB6DA4E16}" sibTransId="{1008C5AD-5C38-4A69-8A2B-1CAE9FFFEBCF}"/>
    <dgm:cxn modelId="{4A285FA1-7815-46BA-B956-F49F6A37064A}" srcId="{9DABB2E3-F8A4-4D7F-99C1-261C966EBA11}" destId="{C789504A-A31D-4511-89D9-0E30D9902F7F}" srcOrd="1" destOrd="0" parTransId="{8C593FFD-131A-49A0-A1B6-ED01402D7ADA}" sibTransId="{098E55B3-78D6-4E64-8C54-4F8FA55C87DA}"/>
    <dgm:cxn modelId="{C1FD28BC-10E9-4339-82AE-241ADF675F9B}" type="presOf" srcId="{C789504A-A31D-4511-89D9-0E30D9902F7F}" destId="{D131939D-B6C5-471D-8CE1-540250BD0983}" srcOrd="0" destOrd="0" presId="urn:microsoft.com/office/officeart/2005/8/layout/process4"/>
    <dgm:cxn modelId="{E3A4D114-181B-4385-91A4-FD94EFBAF2DF}" type="presParOf" srcId="{CAAA22B2-A600-4CBF-97FA-B7DC6B5505B2}" destId="{76B9357A-77DE-4612-A3D4-72A54EF79581}" srcOrd="0" destOrd="0" presId="urn:microsoft.com/office/officeart/2005/8/layout/process4"/>
    <dgm:cxn modelId="{C20D1696-9E30-483C-A4FD-5CF50667DCBB}" type="presParOf" srcId="{76B9357A-77DE-4612-A3D4-72A54EF79581}" destId="{D131939D-B6C5-471D-8CE1-540250BD0983}" srcOrd="0" destOrd="0" presId="urn:microsoft.com/office/officeart/2005/8/layout/process4"/>
    <dgm:cxn modelId="{019A39AF-53E9-491B-BD94-624C5401A89B}" type="presParOf" srcId="{CAAA22B2-A600-4CBF-97FA-B7DC6B5505B2}" destId="{3873F45E-6114-4E2D-80F4-FF2B4F3A1E23}" srcOrd="1" destOrd="0" presId="urn:microsoft.com/office/officeart/2005/8/layout/process4"/>
    <dgm:cxn modelId="{F88EF86E-3E14-424B-9748-3A6C368FE689}" type="presParOf" srcId="{CAAA22B2-A600-4CBF-97FA-B7DC6B5505B2}" destId="{DB05B0DE-6526-4254-BF5C-4C985B1A135B}" srcOrd="2" destOrd="0" presId="urn:microsoft.com/office/officeart/2005/8/layout/process4"/>
    <dgm:cxn modelId="{5F6F3096-A4E9-421E-A9AB-057BDE266BEA}" type="presParOf" srcId="{DB05B0DE-6526-4254-BF5C-4C985B1A135B}" destId="{20C26A18-4E95-438A-BEC0-38471BEBF25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B75618-C449-4476-8BC8-BD83CA3E8F0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B1C6998-85D1-4D20-88D7-00D2B7A224F0}">
      <dgm:prSet/>
      <dgm:spPr/>
      <dgm:t>
        <a:bodyPr/>
        <a:lstStyle/>
        <a:p>
          <a:r>
            <a:rPr lang="en-US" u="sng"/>
            <a:t>The Values</a:t>
          </a:r>
          <a:endParaRPr lang="en-US"/>
        </a:p>
      </dgm:t>
    </dgm:pt>
    <dgm:pt modelId="{0C6CA557-BAA4-47C2-AD50-ACC5FE141E3D}" type="parTrans" cxnId="{85E1D49E-D77F-47CD-9201-2AE33359081D}">
      <dgm:prSet/>
      <dgm:spPr/>
      <dgm:t>
        <a:bodyPr/>
        <a:lstStyle/>
        <a:p>
          <a:endParaRPr lang="en-US"/>
        </a:p>
      </dgm:t>
    </dgm:pt>
    <dgm:pt modelId="{FFA63151-1771-4586-9D87-77FA7B59608A}" type="sibTrans" cxnId="{85E1D49E-D77F-47CD-9201-2AE33359081D}">
      <dgm:prSet/>
      <dgm:spPr/>
      <dgm:t>
        <a:bodyPr/>
        <a:lstStyle/>
        <a:p>
          <a:endParaRPr lang="en-US"/>
        </a:p>
      </dgm:t>
    </dgm:pt>
    <dgm:pt modelId="{932DF44C-4BC4-4CC0-A5C3-987D3F6516F4}">
      <dgm:prSet/>
      <dgm:spPr/>
      <dgm:t>
        <a:bodyPr/>
        <a:lstStyle/>
        <a:p>
          <a:r>
            <a:rPr lang="en-US"/>
            <a:t>Adhere to the legislative intent of the PGOAF to ensure problem gambling programs receive adequate allocations to address prevention, treatment, research and evaluation.</a:t>
          </a:r>
        </a:p>
      </dgm:t>
    </dgm:pt>
    <dgm:pt modelId="{2BE9F171-08E2-4C7C-8211-0BBB95DC8414}" type="parTrans" cxnId="{35D8BCA2-8962-4FF3-999A-A4D8EF1960F5}">
      <dgm:prSet/>
      <dgm:spPr/>
      <dgm:t>
        <a:bodyPr/>
        <a:lstStyle/>
        <a:p>
          <a:endParaRPr lang="en-US"/>
        </a:p>
      </dgm:t>
    </dgm:pt>
    <dgm:pt modelId="{48982B08-3AC1-4F05-9CDC-C1B64D774221}" type="sibTrans" cxnId="{35D8BCA2-8962-4FF3-999A-A4D8EF1960F5}">
      <dgm:prSet/>
      <dgm:spPr/>
      <dgm:t>
        <a:bodyPr/>
        <a:lstStyle/>
        <a:p>
          <a:endParaRPr lang="en-US"/>
        </a:p>
      </dgm:t>
    </dgm:pt>
    <dgm:pt modelId="{0DC10E42-1AB4-42B4-8612-144BB47ECA72}">
      <dgm:prSet/>
      <dgm:spPr/>
      <dgm:t>
        <a:bodyPr/>
        <a:lstStyle/>
        <a:p>
          <a:r>
            <a:rPr lang="en-US"/>
            <a:t>Create a system of care that is customer/community centered, outcome driven and comprised of a highly competent workforce focused on best practices.</a:t>
          </a:r>
        </a:p>
      </dgm:t>
    </dgm:pt>
    <dgm:pt modelId="{B62DC806-7637-4584-8BF9-A3F79216BC49}" type="parTrans" cxnId="{D55A12B5-962F-43EC-8016-5F5354DB5953}">
      <dgm:prSet/>
      <dgm:spPr/>
      <dgm:t>
        <a:bodyPr/>
        <a:lstStyle/>
        <a:p>
          <a:endParaRPr lang="en-US"/>
        </a:p>
      </dgm:t>
    </dgm:pt>
    <dgm:pt modelId="{D846448E-1DEA-4524-8D81-87DAC3AFE7AA}" type="sibTrans" cxnId="{D55A12B5-962F-43EC-8016-5F5354DB5953}">
      <dgm:prSet/>
      <dgm:spPr/>
      <dgm:t>
        <a:bodyPr/>
        <a:lstStyle/>
        <a:p>
          <a:endParaRPr lang="en-US"/>
        </a:p>
      </dgm:t>
    </dgm:pt>
    <dgm:pt modelId="{7C329CFD-1EA1-433C-A1B4-D0470E1176F6}">
      <dgm:prSet/>
      <dgm:spPr/>
      <dgm:t>
        <a:bodyPr/>
        <a:lstStyle/>
        <a:p>
          <a:r>
            <a:rPr lang="en-US"/>
            <a:t>Develop and implement research-based prevention and treatment strategies that address problem gambling and the co-occurrence with other addictions.</a:t>
          </a:r>
        </a:p>
      </dgm:t>
    </dgm:pt>
    <dgm:pt modelId="{BE5EB76E-0A70-4E2C-A183-73CB6703AF0E}" type="parTrans" cxnId="{912F0FE0-FC7F-41F1-B258-F29DE776FF27}">
      <dgm:prSet/>
      <dgm:spPr/>
      <dgm:t>
        <a:bodyPr/>
        <a:lstStyle/>
        <a:p>
          <a:endParaRPr lang="en-US"/>
        </a:p>
      </dgm:t>
    </dgm:pt>
    <dgm:pt modelId="{98F5CEE4-0027-432A-9103-092CA94A00A9}" type="sibTrans" cxnId="{912F0FE0-FC7F-41F1-B258-F29DE776FF27}">
      <dgm:prSet/>
      <dgm:spPr/>
      <dgm:t>
        <a:bodyPr/>
        <a:lstStyle/>
        <a:p>
          <a:endParaRPr lang="en-US"/>
        </a:p>
      </dgm:t>
    </dgm:pt>
    <dgm:pt modelId="{9AE49301-8340-4807-852F-2E76257003B5}">
      <dgm:prSet/>
      <dgm:spPr/>
      <dgm:t>
        <a:bodyPr/>
        <a:lstStyle/>
        <a:p>
          <a:r>
            <a:rPr lang="en-US"/>
            <a:t>Reduce the impact of problem gambling  by providing resources that uphold prevention, treatment and service efficacy.</a:t>
          </a:r>
        </a:p>
      </dgm:t>
    </dgm:pt>
    <dgm:pt modelId="{97E80B9D-7EBD-424E-8E73-CFA978569856}" type="parTrans" cxnId="{06ECA4B7-5A83-4678-A9F8-1A9509684934}">
      <dgm:prSet/>
      <dgm:spPr/>
      <dgm:t>
        <a:bodyPr/>
        <a:lstStyle/>
        <a:p>
          <a:endParaRPr lang="en-US"/>
        </a:p>
      </dgm:t>
    </dgm:pt>
    <dgm:pt modelId="{60461FA5-1391-404C-9017-B10AAC83DC4F}" type="sibTrans" cxnId="{06ECA4B7-5A83-4678-A9F8-1A9509684934}">
      <dgm:prSet/>
      <dgm:spPr/>
      <dgm:t>
        <a:bodyPr/>
        <a:lstStyle/>
        <a:p>
          <a:endParaRPr lang="en-US"/>
        </a:p>
      </dgm:t>
    </dgm:pt>
    <dgm:pt modelId="{35F5E6CF-CE96-4D0A-BF41-BACD69F77E27}">
      <dgm:prSet/>
      <dgm:spPr/>
      <dgm:t>
        <a:bodyPr/>
        <a:lstStyle/>
        <a:p>
          <a:r>
            <a:rPr lang="en-US" dirty="0"/>
            <a:t>Infuse problem gambling language into all behavioral health programs and services.</a:t>
          </a:r>
        </a:p>
      </dgm:t>
    </dgm:pt>
    <dgm:pt modelId="{2D4C772D-991B-47C5-BC3C-8F0EA9979991}" type="parTrans" cxnId="{BB6E023D-1890-4733-958C-A946EE1ADFD6}">
      <dgm:prSet/>
      <dgm:spPr/>
      <dgm:t>
        <a:bodyPr/>
        <a:lstStyle/>
        <a:p>
          <a:endParaRPr lang="en-US"/>
        </a:p>
      </dgm:t>
    </dgm:pt>
    <dgm:pt modelId="{1E097308-5C36-4310-ABCD-E89EC68705B2}" type="sibTrans" cxnId="{BB6E023D-1890-4733-958C-A946EE1ADFD6}">
      <dgm:prSet/>
      <dgm:spPr/>
      <dgm:t>
        <a:bodyPr/>
        <a:lstStyle/>
        <a:p>
          <a:endParaRPr lang="en-US"/>
        </a:p>
      </dgm:t>
    </dgm:pt>
    <dgm:pt modelId="{E2AB176F-6099-459A-B1A2-AE2FF1871C3B}" type="pres">
      <dgm:prSet presAssocID="{D7B75618-C449-4476-8BC8-BD83CA3E8F08}" presName="linear" presStyleCnt="0">
        <dgm:presLayoutVars>
          <dgm:animLvl val="lvl"/>
          <dgm:resizeHandles val="exact"/>
        </dgm:presLayoutVars>
      </dgm:prSet>
      <dgm:spPr/>
    </dgm:pt>
    <dgm:pt modelId="{C61028B7-7ABF-4706-8E38-2E41A5ACF3D2}" type="pres">
      <dgm:prSet presAssocID="{4B1C6998-85D1-4D20-88D7-00D2B7A224F0}" presName="parentText" presStyleLbl="node1" presStyleIdx="0" presStyleCnt="1">
        <dgm:presLayoutVars>
          <dgm:chMax val="0"/>
          <dgm:bulletEnabled val="1"/>
        </dgm:presLayoutVars>
      </dgm:prSet>
      <dgm:spPr/>
    </dgm:pt>
    <dgm:pt modelId="{847E8532-D614-455D-865D-BA5BB87FFB31}" type="pres">
      <dgm:prSet presAssocID="{4B1C6998-85D1-4D20-88D7-00D2B7A224F0}" presName="childText" presStyleLbl="revTx" presStyleIdx="0" presStyleCnt="1">
        <dgm:presLayoutVars>
          <dgm:bulletEnabled val="1"/>
        </dgm:presLayoutVars>
      </dgm:prSet>
      <dgm:spPr/>
    </dgm:pt>
  </dgm:ptLst>
  <dgm:cxnLst>
    <dgm:cxn modelId="{21F0BF09-73B2-4524-BD59-32C92ABC05BC}" type="presOf" srcId="{0DC10E42-1AB4-42B4-8612-144BB47ECA72}" destId="{847E8532-D614-455D-865D-BA5BB87FFB31}" srcOrd="0" destOrd="1" presId="urn:microsoft.com/office/officeart/2005/8/layout/vList2"/>
    <dgm:cxn modelId="{BB6E023D-1890-4733-958C-A946EE1ADFD6}" srcId="{4B1C6998-85D1-4D20-88D7-00D2B7A224F0}" destId="{35F5E6CF-CE96-4D0A-BF41-BACD69F77E27}" srcOrd="4" destOrd="0" parTransId="{2D4C772D-991B-47C5-BC3C-8F0EA9979991}" sibTransId="{1E097308-5C36-4310-ABCD-E89EC68705B2}"/>
    <dgm:cxn modelId="{6B5CDD5D-A8D7-47A3-BA14-1FB304A0625D}" type="presOf" srcId="{932DF44C-4BC4-4CC0-A5C3-987D3F6516F4}" destId="{847E8532-D614-455D-865D-BA5BB87FFB31}" srcOrd="0" destOrd="0" presId="urn:microsoft.com/office/officeart/2005/8/layout/vList2"/>
    <dgm:cxn modelId="{81EA6A6B-D0B5-4561-B266-C112D61152F4}" type="presOf" srcId="{9AE49301-8340-4807-852F-2E76257003B5}" destId="{847E8532-D614-455D-865D-BA5BB87FFB31}" srcOrd="0" destOrd="3" presId="urn:microsoft.com/office/officeart/2005/8/layout/vList2"/>
    <dgm:cxn modelId="{FC9F3652-7318-439F-83BF-0E74A50F34A9}" type="presOf" srcId="{D7B75618-C449-4476-8BC8-BD83CA3E8F08}" destId="{E2AB176F-6099-459A-B1A2-AE2FF1871C3B}" srcOrd="0" destOrd="0" presId="urn:microsoft.com/office/officeart/2005/8/layout/vList2"/>
    <dgm:cxn modelId="{21DB398F-7761-4CFC-B865-974F1A60223C}" type="presOf" srcId="{35F5E6CF-CE96-4D0A-BF41-BACD69F77E27}" destId="{847E8532-D614-455D-865D-BA5BB87FFB31}" srcOrd="0" destOrd="4" presId="urn:microsoft.com/office/officeart/2005/8/layout/vList2"/>
    <dgm:cxn modelId="{85E1D49E-D77F-47CD-9201-2AE33359081D}" srcId="{D7B75618-C449-4476-8BC8-BD83CA3E8F08}" destId="{4B1C6998-85D1-4D20-88D7-00D2B7A224F0}" srcOrd="0" destOrd="0" parTransId="{0C6CA557-BAA4-47C2-AD50-ACC5FE141E3D}" sibTransId="{FFA63151-1771-4586-9D87-77FA7B59608A}"/>
    <dgm:cxn modelId="{35D8BCA2-8962-4FF3-999A-A4D8EF1960F5}" srcId="{4B1C6998-85D1-4D20-88D7-00D2B7A224F0}" destId="{932DF44C-4BC4-4CC0-A5C3-987D3F6516F4}" srcOrd="0" destOrd="0" parTransId="{2BE9F171-08E2-4C7C-8211-0BBB95DC8414}" sibTransId="{48982B08-3AC1-4F05-9CDC-C1B64D774221}"/>
    <dgm:cxn modelId="{994B39B3-BBD9-460B-8F91-8400005EE756}" type="presOf" srcId="{4B1C6998-85D1-4D20-88D7-00D2B7A224F0}" destId="{C61028B7-7ABF-4706-8E38-2E41A5ACF3D2}" srcOrd="0" destOrd="0" presId="urn:microsoft.com/office/officeart/2005/8/layout/vList2"/>
    <dgm:cxn modelId="{D55A12B5-962F-43EC-8016-5F5354DB5953}" srcId="{4B1C6998-85D1-4D20-88D7-00D2B7A224F0}" destId="{0DC10E42-1AB4-42B4-8612-144BB47ECA72}" srcOrd="1" destOrd="0" parTransId="{B62DC806-7637-4584-8BF9-A3F79216BC49}" sibTransId="{D846448E-1DEA-4524-8D81-87DAC3AFE7AA}"/>
    <dgm:cxn modelId="{06ECA4B7-5A83-4678-A9F8-1A9509684934}" srcId="{4B1C6998-85D1-4D20-88D7-00D2B7A224F0}" destId="{9AE49301-8340-4807-852F-2E76257003B5}" srcOrd="3" destOrd="0" parTransId="{97E80B9D-7EBD-424E-8E73-CFA978569856}" sibTransId="{60461FA5-1391-404C-9017-B10AAC83DC4F}"/>
    <dgm:cxn modelId="{912F0FE0-FC7F-41F1-B258-F29DE776FF27}" srcId="{4B1C6998-85D1-4D20-88D7-00D2B7A224F0}" destId="{7C329CFD-1EA1-433C-A1B4-D0470E1176F6}" srcOrd="2" destOrd="0" parTransId="{BE5EB76E-0A70-4E2C-A183-73CB6703AF0E}" sibTransId="{98F5CEE4-0027-432A-9103-092CA94A00A9}"/>
    <dgm:cxn modelId="{15DFB0F2-66EE-45B6-B879-7B50568BF6EA}" type="presOf" srcId="{7C329CFD-1EA1-433C-A1B4-D0470E1176F6}" destId="{847E8532-D614-455D-865D-BA5BB87FFB31}" srcOrd="0" destOrd="2" presId="urn:microsoft.com/office/officeart/2005/8/layout/vList2"/>
    <dgm:cxn modelId="{E7E3DF72-A215-479A-ACA5-58ABA6BE2865}" type="presParOf" srcId="{E2AB176F-6099-459A-B1A2-AE2FF1871C3B}" destId="{C61028B7-7ABF-4706-8E38-2E41A5ACF3D2}" srcOrd="0" destOrd="0" presId="urn:microsoft.com/office/officeart/2005/8/layout/vList2"/>
    <dgm:cxn modelId="{A8A11937-50ED-4612-9AA9-6D4690E18DA1}" type="presParOf" srcId="{E2AB176F-6099-459A-B1A2-AE2FF1871C3B}" destId="{847E8532-D614-455D-865D-BA5BB87FFB3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6BDC03-517B-4370-8F82-1E582969440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96974CB-06E7-47B4-8202-81A99F18EEAD}">
      <dgm:prSet/>
      <dgm:spPr/>
      <dgm:t>
        <a:bodyPr/>
        <a:lstStyle/>
        <a:p>
          <a:pPr>
            <a:lnSpc>
              <a:spcPct val="100000"/>
            </a:lnSpc>
            <a:defRPr cap="all"/>
          </a:pPr>
          <a:r>
            <a:rPr lang="en-US"/>
            <a:t>Prevention</a:t>
          </a:r>
        </a:p>
      </dgm:t>
    </dgm:pt>
    <dgm:pt modelId="{A02D8283-7A19-424B-9942-D74A1219BBCE}" type="parTrans" cxnId="{76ED8963-C141-4230-AE84-911E00EA9D17}">
      <dgm:prSet/>
      <dgm:spPr/>
      <dgm:t>
        <a:bodyPr/>
        <a:lstStyle/>
        <a:p>
          <a:endParaRPr lang="en-US"/>
        </a:p>
      </dgm:t>
    </dgm:pt>
    <dgm:pt modelId="{73A7F19C-FC05-446A-A039-1216D13F1486}" type="sibTrans" cxnId="{76ED8963-C141-4230-AE84-911E00EA9D17}">
      <dgm:prSet/>
      <dgm:spPr/>
      <dgm:t>
        <a:bodyPr/>
        <a:lstStyle/>
        <a:p>
          <a:endParaRPr lang="en-US"/>
        </a:p>
      </dgm:t>
    </dgm:pt>
    <dgm:pt modelId="{434419A4-8D69-4B68-82FA-6F52E6CE3DBE}">
      <dgm:prSet/>
      <dgm:spPr/>
      <dgm:t>
        <a:bodyPr/>
        <a:lstStyle/>
        <a:p>
          <a:pPr>
            <a:lnSpc>
              <a:spcPct val="100000"/>
            </a:lnSpc>
            <a:defRPr cap="all"/>
          </a:pPr>
          <a:r>
            <a:rPr lang="en-US"/>
            <a:t>Public Awareness</a:t>
          </a:r>
        </a:p>
      </dgm:t>
    </dgm:pt>
    <dgm:pt modelId="{9A659200-852B-4E49-8EC4-5B504DD38D5A}" type="parTrans" cxnId="{E16B1894-F7D7-40F9-B24C-9883DC8822BC}">
      <dgm:prSet/>
      <dgm:spPr/>
      <dgm:t>
        <a:bodyPr/>
        <a:lstStyle/>
        <a:p>
          <a:endParaRPr lang="en-US"/>
        </a:p>
      </dgm:t>
    </dgm:pt>
    <dgm:pt modelId="{371B232C-C54F-476C-B2CA-CC993F61B98A}" type="sibTrans" cxnId="{E16B1894-F7D7-40F9-B24C-9883DC8822BC}">
      <dgm:prSet/>
      <dgm:spPr/>
      <dgm:t>
        <a:bodyPr/>
        <a:lstStyle/>
        <a:p>
          <a:endParaRPr lang="en-US"/>
        </a:p>
      </dgm:t>
    </dgm:pt>
    <dgm:pt modelId="{0640328D-8371-4127-A127-E3D72D7968F7}">
      <dgm:prSet/>
      <dgm:spPr/>
      <dgm:t>
        <a:bodyPr/>
        <a:lstStyle/>
        <a:p>
          <a:pPr>
            <a:lnSpc>
              <a:spcPct val="100000"/>
            </a:lnSpc>
            <a:defRPr cap="all"/>
          </a:pPr>
          <a:r>
            <a:rPr lang="en-US"/>
            <a:t>Workforce Development</a:t>
          </a:r>
        </a:p>
      </dgm:t>
    </dgm:pt>
    <dgm:pt modelId="{0E49A4A1-387B-42BE-8F64-AE4198CFB4FA}" type="parTrans" cxnId="{4C8AFFF1-86A1-4569-BC96-7B191D81683B}">
      <dgm:prSet/>
      <dgm:spPr/>
      <dgm:t>
        <a:bodyPr/>
        <a:lstStyle/>
        <a:p>
          <a:endParaRPr lang="en-US"/>
        </a:p>
      </dgm:t>
    </dgm:pt>
    <dgm:pt modelId="{256CAB06-402E-4BAE-926F-6F7968DA5161}" type="sibTrans" cxnId="{4C8AFFF1-86A1-4569-BC96-7B191D81683B}">
      <dgm:prSet/>
      <dgm:spPr/>
      <dgm:t>
        <a:bodyPr/>
        <a:lstStyle/>
        <a:p>
          <a:endParaRPr lang="en-US"/>
        </a:p>
      </dgm:t>
    </dgm:pt>
    <dgm:pt modelId="{B6702982-73E4-48F8-B690-0EC653887FC4}">
      <dgm:prSet/>
      <dgm:spPr/>
      <dgm:t>
        <a:bodyPr/>
        <a:lstStyle/>
        <a:p>
          <a:pPr>
            <a:lnSpc>
              <a:spcPct val="100000"/>
            </a:lnSpc>
            <a:defRPr cap="all"/>
          </a:pPr>
          <a:r>
            <a:rPr lang="en-US"/>
            <a:t>Treatment</a:t>
          </a:r>
        </a:p>
      </dgm:t>
    </dgm:pt>
    <dgm:pt modelId="{A09305A1-C285-485F-B82A-7D747EECDFF1}" type="parTrans" cxnId="{87711831-5E77-441A-9E29-9C7E89023EE7}">
      <dgm:prSet/>
      <dgm:spPr/>
      <dgm:t>
        <a:bodyPr/>
        <a:lstStyle/>
        <a:p>
          <a:endParaRPr lang="en-US"/>
        </a:p>
      </dgm:t>
    </dgm:pt>
    <dgm:pt modelId="{348473AA-B188-425B-84BD-F7999ECEB52B}" type="sibTrans" cxnId="{87711831-5E77-441A-9E29-9C7E89023EE7}">
      <dgm:prSet/>
      <dgm:spPr/>
      <dgm:t>
        <a:bodyPr/>
        <a:lstStyle/>
        <a:p>
          <a:endParaRPr lang="en-US"/>
        </a:p>
      </dgm:t>
    </dgm:pt>
    <dgm:pt modelId="{3D6DB71B-F63A-405A-BD8B-BBDAF8D63549}">
      <dgm:prSet/>
      <dgm:spPr/>
      <dgm:t>
        <a:bodyPr/>
        <a:lstStyle/>
        <a:p>
          <a:pPr>
            <a:lnSpc>
              <a:spcPct val="100000"/>
            </a:lnSpc>
            <a:defRPr cap="all"/>
          </a:pPr>
          <a:r>
            <a:rPr lang="en-US"/>
            <a:t>Crisis Intervention and Helpline Services</a:t>
          </a:r>
        </a:p>
      </dgm:t>
    </dgm:pt>
    <dgm:pt modelId="{01E84C20-ECC6-448D-A79B-2B583FC8A577}" type="parTrans" cxnId="{555A712C-D769-4C5B-B912-7E3E47BC1482}">
      <dgm:prSet/>
      <dgm:spPr/>
      <dgm:t>
        <a:bodyPr/>
        <a:lstStyle/>
        <a:p>
          <a:endParaRPr lang="en-US"/>
        </a:p>
      </dgm:t>
    </dgm:pt>
    <dgm:pt modelId="{B9BF87D3-9B54-4DAA-AC4F-B722425E9574}" type="sibTrans" cxnId="{555A712C-D769-4C5B-B912-7E3E47BC1482}">
      <dgm:prSet/>
      <dgm:spPr/>
      <dgm:t>
        <a:bodyPr/>
        <a:lstStyle/>
        <a:p>
          <a:endParaRPr lang="en-US"/>
        </a:p>
      </dgm:t>
    </dgm:pt>
    <dgm:pt modelId="{E6927E3B-1BE6-4758-93E9-485A96756DBC}">
      <dgm:prSet/>
      <dgm:spPr/>
      <dgm:t>
        <a:bodyPr/>
        <a:lstStyle/>
        <a:p>
          <a:pPr>
            <a:lnSpc>
              <a:spcPct val="100000"/>
            </a:lnSpc>
            <a:defRPr cap="all"/>
          </a:pPr>
          <a:r>
            <a:rPr lang="en-US"/>
            <a:t>Research and Evaluation</a:t>
          </a:r>
        </a:p>
      </dgm:t>
    </dgm:pt>
    <dgm:pt modelId="{B5E7707A-123B-4785-A7CF-991C503F1FB5}" type="parTrans" cxnId="{763B8452-051F-4171-A04F-E807C15E5D4E}">
      <dgm:prSet/>
      <dgm:spPr/>
      <dgm:t>
        <a:bodyPr/>
        <a:lstStyle/>
        <a:p>
          <a:endParaRPr lang="en-US"/>
        </a:p>
      </dgm:t>
    </dgm:pt>
    <dgm:pt modelId="{08EC0905-CC07-462B-9486-4FB087846C93}" type="sibTrans" cxnId="{763B8452-051F-4171-A04F-E807C15E5D4E}">
      <dgm:prSet/>
      <dgm:spPr/>
      <dgm:t>
        <a:bodyPr/>
        <a:lstStyle/>
        <a:p>
          <a:endParaRPr lang="en-US"/>
        </a:p>
      </dgm:t>
    </dgm:pt>
    <dgm:pt modelId="{4B3AA01E-6061-457E-8421-79F0757367AC}" type="pres">
      <dgm:prSet presAssocID="{7B6BDC03-517B-4370-8F82-1E5829694400}" presName="root" presStyleCnt="0">
        <dgm:presLayoutVars>
          <dgm:dir/>
          <dgm:resizeHandles val="exact"/>
        </dgm:presLayoutVars>
      </dgm:prSet>
      <dgm:spPr/>
    </dgm:pt>
    <dgm:pt modelId="{1627D721-DB8D-446B-9C2F-C3A5557A2579}" type="pres">
      <dgm:prSet presAssocID="{C96974CB-06E7-47B4-8202-81A99F18EEAD}" presName="compNode" presStyleCnt="0"/>
      <dgm:spPr/>
    </dgm:pt>
    <dgm:pt modelId="{D767B1E8-56E7-465C-AD43-CBBCD2EA9017}" type="pres">
      <dgm:prSet presAssocID="{C96974CB-06E7-47B4-8202-81A99F18EEAD}" presName="iconBgRect" presStyleLbl="bgShp" presStyleIdx="0" presStyleCnt="6"/>
      <dgm:spPr>
        <a:prstGeom prst="round2DiagRect">
          <a:avLst>
            <a:gd name="adj1" fmla="val 29727"/>
            <a:gd name="adj2" fmla="val 0"/>
          </a:avLst>
        </a:prstGeom>
      </dgm:spPr>
    </dgm:pt>
    <dgm:pt modelId="{F74D05D7-A9E3-471E-8DB4-E15F659EC809}" type="pres">
      <dgm:prSet presAssocID="{C96974CB-06E7-47B4-8202-81A99F18EEA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0F9C16B7-AE48-47E2-A602-BEEBDBF1D365}" type="pres">
      <dgm:prSet presAssocID="{C96974CB-06E7-47B4-8202-81A99F18EEAD}" presName="spaceRect" presStyleCnt="0"/>
      <dgm:spPr/>
    </dgm:pt>
    <dgm:pt modelId="{2552CCF0-AE4C-491B-AB23-20ED14155109}" type="pres">
      <dgm:prSet presAssocID="{C96974CB-06E7-47B4-8202-81A99F18EEAD}" presName="textRect" presStyleLbl="revTx" presStyleIdx="0" presStyleCnt="6">
        <dgm:presLayoutVars>
          <dgm:chMax val="1"/>
          <dgm:chPref val="1"/>
        </dgm:presLayoutVars>
      </dgm:prSet>
      <dgm:spPr/>
    </dgm:pt>
    <dgm:pt modelId="{08E41B16-8A53-4629-9CD0-4F9ADC7B8A2A}" type="pres">
      <dgm:prSet presAssocID="{73A7F19C-FC05-446A-A039-1216D13F1486}" presName="sibTrans" presStyleCnt="0"/>
      <dgm:spPr/>
    </dgm:pt>
    <dgm:pt modelId="{0DAF2A3A-C8C0-452C-AB26-70A9E05B1603}" type="pres">
      <dgm:prSet presAssocID="{434419A4-8D69-4B68-82FA-6F52E6CE3DBE}" presName="compNode" presStyleCnt="0"/>
      <dgm:spPr/>
    </dgm:pt>
    <dgm:pt modelId="{0BD79027-65E2-49B4-8B99-69002FD6D33D}" type="pres">
      <dgm:prSet presAssocID="{434419A4-8D69-4B68-82FA-6F52E6CE3DBE}" presName="iconBgRect" presStyleLbl="bgShp" presStyleIdx="1" presStyleCnt="6"/>
      <dgm:spPr>
        <a:prstGeom prst="round2DiagRect">
          <a:avLst>
            <a:gd name="adj1" fmla="val 29727"/>
            <a:gd name="adj2" fmla="val 0"/>
          </a:avLst>
        </a:prstGeom>
      </dgm:spPr>
    </dgm:pt>
    <dgm:pt modelId="{82B58D8F-BD5E-4CB5-B4C5-B4A17D89C55C}" type="pres">
      <dgm:prSet presAssocID="{434419A4-8D69-4B68-82FA-6F52E6CE3DB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F8E2FF3E-2F4C-4AFC-95E8-F20A9FD2A213}" type="pres">
      <dgm:prSet presAssocID="{434419A4-8D69-4B68-82FA-6F52E6CE3DBE}" presName="spaceRect" presStyleCnt="0"/>
      <dgm:spPr/>
    </dgm:pt>
    <dgm:pt modelId="{0027E705-5378-4D3E-B669-67506FCD13E3}" type="pres">
      <dgm:prSet presAssocID="{434419A4-8D69-4B68-82FA-6F52E6CE3DBE}" presName="textRect" presStyleLbl="revTx" presStyleIdx="1" presStyleCnt="6">
        <dgm:presLayoutVars>
          <dgm:chMax val="1"/>
          <dgm:chPref val="1"/>
        </dgm:presLayoutVars>
      </dgm:prSet>
      <dgm:spPr/>
    </dgm:pt>
    <dgm:pt modelId="{206FC8DD-2074-44CC-9B40-C0E5957773A9}" type="pres">
      <dgm:prSet presAssocID="{371B232C-C54F-476C-B2CA-CC993F61B98A}" presName="sibTrans" presStyleCnt="0"/>
      <dgm:spPr/>
    </dgm:pt>
    <dgm:pt modelId="{9D33A084-3828-4FF7-A5E5-D961D160AEEF}" type="pres">
      <dgm:prSet presAssocID="{0640328D-8371-4127-A127-E3D72D7968F7}" presName="compNode" presStyleCnt="0"/>
      <dgm:spPr/>
    </dgm:pt>
    <dgm:pt modelId="{AA7C955F-4BF4-4623-A1E8-433BAF706847}" type="pres">
      <dgm:prSet presAssocID="{0640328D-8371-4127-A127-E3D72D7968F7}" presName="iconBgRect" presStyleLbl="bgShp" presStyleIdx="2" presStyleCnt="6"/>
      <dgm:spPr>
        <a:prstGeom prst="round2DiagRect">
          <a:avLst>
            <a:gd name="adj1" fmla="val 29727"/>
            <a:gd name="adj2" fmla="val 0"/>
          </a:avLst>
        </a:prstGeom>
      </dgm:spPr>
    </dgm:pt>
    <dgm:pt modelId="{14E1D0E8-FDA3-49AA-8628-1756018F6F84}" type="pres">
      <dgm:prSet presAssocID="{0640328D-8371-4127-A127-E3D72D7968F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CC4A09F1-9D85-49F9-B12E-6A231400FABD}" type="pres">
      <dgm:prSet presAssocID="{0640328D-8371-4127-A127-E3D72D7968F7}" presName="spaceRect" presStyleCnt="0"/>
      <dgm:spPr/>
    </dgm:pt>
    <dgm:pt modelId="{5D8A6C59-DDA1-4840-AD8B-FE754CF7A055}" type="pres">
      <dgm:prSet presAssocID="{0640328D-8371-4127-A127-E3D72D7968F7}" presName="textRect" presStyleLbl="revTx" presStyleIdx="2" presStyleCnt="6">
        <dgm:presLayoutVars>
          <dgm:chMax val="1"/>
          <dgm:chPref val="1"/>
        </dgm:presLayoutVars>
      </dgm:prSet>
      <dgm:spPr/>
    </dgm:pt>
    <dgm:pt modelId="{27186167-88ED-4DEC-8D52-D56C1B911D45}" type="pres">
      <dgm:prSet presAssocID="{256CAB06-402E-4BAE-926F-6F7968DA5161}" presName="sibTrans" presStyleCnt="0"/>
      <dgm:spPr/>
    </dgm:pt>
    <dgm:pt modelId="{BF585A48-5A14-4AF3-8F99-7F13622CD9C8}" type="pres">
      <dgm:prSet presAssocID="{B6702982-73E4-48F8-B690-0EC653887FC4}" presName="compNode" presStyleCnt="0"/>
      <dgm:spPr/>
    </dgm:pt>
    <dgm:pt modelId="{F99D89D8-1D3C-4981-97E9-3935CD821CF8}" type="pres">
      <dgm:prSet presAssocID="{B6702982-73E4-48F8-B690-0EC653887FC4}" presName="iconBgRect" presStyleLbl="bgShp" presStyleIdx="3" presStyleCnt="6"/>
      <dgm:spPr>
        <a:prstGeom prst="round2DiagRect">
          <a:avLst>
            <a:gd name="adj1" fmla="val 29727"/>
            <a:gd name="adj2" fmla="val 0"/>
          </a:avLst>
        </a:prstGeom>
      </dgm:spPr>
    </dgm:pt>
    <dgm:pt modelId="{8A1ECE57-C2AB-4E13-8F36-FBC3E694DF40}" type="pres">
      <dgm:prSet presAssocID="{B6702982-73E4-48F8-B690-0EC653887FC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50DA14F5-3C33-4766-9E8F-7442E7C8EC17}" type="pres">
      <dgm:prSet presAssocID="{B6702982-73E4-48F8-B690-0EC653887FC4}" presName="spaceRect" presStyleCnt="0"/>
      <dgm:spPr/>
    </dgm:pt>
    <dgm:pt modelId="{884F8452-42F8-4D12-90ED-0A2DE6A2EF7B}" type="pres">
      <dgm:prSet presAssocID="{B6702982-73E4-48F8-B690-0EC653887FC4}" presName="textRect" presStyleLbl="revTx" presStyleIdx="3" presStyleCnt="6">
        <dgm:presLayoutVars>
          <dgm:chMax val="1"/>
          <dgm:chPref val="1"/>
        </dgm:presLayoutVars>
      </dgm:prSet>
      <dgm:spPr/>
    </dgm:pt>
    <dgm:pt modelId="{E14FD9C4-6290-426C-B19E-B65807D084F6}" type="pres">
      <dgm:prSet presAssocID="{348473AA-B188-425B-84BD-F7999ECEB52B}" presName="sibTrans" presStyleCnt="0"/>
      <dgm:spPr/>
    </dgm:pt>
    <dgm:pt modelId="{9328C8B2-F2EE-460F-9201-5F40D10028B0}" type="pres">
      <dgm:prSet presAssocID="{3D6DB71B-F63A-405A-BD8B-BBDAF8D63549}" presName="compNode" presStyleCnt="0"/>
      <dgm:spPr/>
    </dgm:pt>
    <dgm:pt modelId="{BE86D7E8-EB7A-410F-ADE9-2B5B3056D3DA}" type="pres">
      <dgm:prSet presAssocID="{3D6DB71B-F63A-405A-BD8B-BBDAF8D63549}" presName="iconBgRect" presStyleLbl="bgShp" presStyleIdx="4" presStyleCnt="6"/>
      <dgm:spPr>
        <a:prstGeom prst="round2DiagRect">
          <a:avLst>
            <a:gd name="adj1" fmla="val 29727"/>
            <a:gd name="adj2" fmla="val 0"/>
          </a:avLst>
        </a:prstGeom>
      </dgm:spPr>
    </dgm:pt>
    <dgm:pt modelId="{2E0B482A-286E-4681-9CC9-2561806F89CE}" type="pres">
      <dgm:prSet presAssocID="{3D6DB71B-F63A-405A-BD8B-BBDAF8D6354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ll center"/>
        </a:ext>
      </dgm:extLst>
    </dgm:pt>
    <dgm:pt modelId="{A85BC4F1-068E-4370-A169-E808C6C718E3}" type="pres">
      <dgm:prSet presAssocID="{3D6DB71B-F63A-405A-BD8B-BBDAF8D63549}" presName="spaceRect" presStyleCnt="0"/>
      <dgm:spPr/>
    </dgm:pt>
    <dgm:pt modelId="{D2499181-9397-4591-BF2F-78535B07EBE1}" type="pres">
      <dgm:prSet presAssocID="{3D6DB71B-F63A-405A-BD8B-BBDAF8D63549}" presName="textRect" presStyleLbl="revTx" presStyleIdx="4" presStyleCnt="6">
        <dgm:presLayoutVars>
          <dgm:chMax val="1"/>
          <dgm:chPref val="1"/>
        </dgm:presLayoutVars>
      </dgm:prSet>
      <dgm:spPr/>
    </dgm:pt>
    <dgm:pt modelId="{98F0D686-90B5-4F34-BFE1-6DFED4A794AF}" type="pres">
      <dgm:prSet presAssocID="{B9BF87D3-9B54-4DAA-AC4F-B722425E9574}" presName="sibTrans" presStyleCnt="0"/>
      <dgm:spPr/>
    </dgm:pt>
    <dgm:pt modelId="{51341C3F-0C99-462D-95FD-2F355722E974}" type="pres">
      <dgm:prSet presAssocID="{E6927E3B-1BE6-4758-93E9-485A96756DBC}" presName="compNode" presStyleCnt="0"/>
      <dgm:spPr/>
    </dgm:pt>
    <dgm:pt modelId="{AE290596-538D-4DE7-BCD6-C8E4E1298001}" type="pres">
      <dgm:prSet presAssocID="{E6927E3B-1BE6-4758-93E9-485A96756DBC}" presName="iconBgRect" presStyleLbl="bgShp" presStyleIdx="5" presStyleCnt="6"/>
      <dgm:spPr>
        <a:prstGeom prst="round2DiagRect">
          <a:avLst>
            <a:gd name="adj1" fmla="val 29727"/>
            <a:gd name="adj2" fmla="val 0"/>
          </a:avLst>
        </a:prstGeom>
      </dgm:spPr>
    </dgm:pt>
    <dgm:pt modelId="{A56E69AA-C5F6-4906-A219-79709CC80AD5}" type="pres">
      <dgm:prSet presAssocID="{E6927E3B-1BE6-4758-93E9-485A96756DB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gnifying glass"/>
        </a:ext>
      </dgm:extLst>
    </dgm:pt>
    <dgm:pt modelId="{1439E72D-6F1F-498F-BA77-5E1D0F73BBB4}" type="pres">
      <dgm:prSet presAssocID="{E6927E3B-1BE6-4758-93E9-485A96756DBC}" presName="spaceRect" presStyleCnt="0"/>
      <dgm:spPr/>
    </dgm:pt>
    <dgm:pt modelId="{31331277-0056-4B7A-BB9E-7DF8A8EB5962}" type="pres">
      <dgm:prSet presAssocID="{E6927E3B-1BE6-4758-93E9-485A96756DBC}" presName="textRect" presStyleLbl="revTx" presStyleIdx="5" presStyleCnt="6">
        <dgm:presLayoutVars>
          <dgm:chMax val="1"/>
          <dgm:chPref val="1"/>
        </dgm:presLayoutVars>
      </dgm:prSet>
      <dgm:spPr/>
    </dgm:pt>
  </dgm:ptLst>
  <dgm:cxnLst>
    <dgm:cxn modelId="{C9AE4E0F-274B-4152-8603-F69A6C9FEA15}" type="presOf" srcId="{C96974CB-06E7-47B4-8202-81A99F18EEAD}" destId="{2552CCF0-AE4C-491B-AB23-20ED14155109}" srcOrd="0" destOrd="0" presId="urn:microsoft.com/office/officeart/2018/5/layout/IconLeafLabelList"/>
    <dgm:cxn modelId="{555A712C-D769-4C5B-B912-7E3E47BC1482}" srcId="{7B6BDC03-517B-4370-8F82-1E5829694400}" destId="{3D6DB71B-F63A-405A-BD8B-BBDAF8D63549}" srcOrd="4" destOrd="0" parTransId="{01E84C20-ECC6-448D-A79B-2B583FC8A577}" sibTransId="{B9BF87D3-9B54-4DAA-AC4F-B722425E9574}"/>
    <dgm:cxn modelId="{87711831-5E77-441A-9E29-9C7E89023EE7}" srcId="{7B6BDC03-517B-4370-8F82-1E5829694400}" destId="{B6702982-73E4-48F8-B690-0EC653887FC4}" srcOrd="3" destOrd="0" parTransId="{A09305A1-C285-485F-B82A-7D747EECDFF1}" sibTransId="{348473AA-B188-425B-84BD-F7999ECEB52B}"/>
    <dgm:cxn modelId="{76ED8963-C141-4230-AE84-911E00EA9D17}" srcId="{7B6BDC03-517B-4370-8F82-1E5829694400}" destId="{C96974CB-06E7-47B4-8202-81A99F18EEAD}" srcOrd="0" destOrd="0" parTransId="{A02D8283-7A19-424B-9942-D74A1219BBCE}" sibTransId="{73A7F19C-FC05-446A-A039-1216D13F1486}"/>
    <dgm:cxn modelId="{71CF7C49-6BAF-499D-9254-436F68A0A897}" type="presOf" srcId="{434419A4-8D69-4B68-82FA-6F52E6CE3DBE}" destId="{0027E705-5378-4D3E-B669-67506FCD13E3}" srcOrd="0" destOrd="0" presId="urn:microsoft.com/office/officeart/2018/5/layout/IconLeafLabelList"/>
    <dgm:cxn modelId="{7CAF716B-DEF5-4BE6-882A-441F0C49F14B}" type="presOf" srcId="{0640328D-8371-4127-A127-E3D72D7968F7}" destId="{5D8A6C59-DDA1-4840-AD8B-FE754CF7A055}" srcOrd="0" destOrd="0" presId="urn:microsoft.com/office/officeart/2018/5/layout/IconLeafLabelList"/>
    <dgm:cxn modelId="{763B8452-051F-4171-A04F-E807C15E5D4E}" srcId="{7B6BDC03-517B-4370-8F82-1E5829694400}" destId="{E6927E3B-1BE6-4758-93E9-485A96756DBC}" srcOrd="5" destOrd="0" parTransId="{B5E7707A-123B-4785-A7CF-991C503F1FB5}" sibTransId="{08EC0905-CC07-462B-9486-4FB087846C93}"/>
    <dgm:cxn modelId="{05DE0980-E310-4203-8702-A3690E4592C0}" type="presOf" srcId="{B6702982-73E4-48F8-B690-0EC653887FC4}" destId="{884F8452-42F8-4D12-90ED-0A2DE6A2EF7B}" srcOrd="0" destOrd="0" presId="urn:microsoft.com/office/officeart/2018/5/layout/IconLeafLabelList"/>
    <dgm:cxn modelId="{7EB8328E-81DB-490D-96BA-2FD65E81B538}" type="presOf" srcId="{3D6DB71B-F63A-405A-BD8B-BBDAF8D63549}" destId="{D2499181-9397-4591-BF2F-78535B07EBE1}" srcOrd="0" destOrd="0" presId="urn:microsoft.com/office/officeart/2018/5/layout/IconLeafLabelList"/>
    <dgm:cxn modelId="{E16B1894-F7D7-40F9-B24C-9883DC8822BC}" srcId="{7B6BDC03-517B-4370-8F82-1E5829694400}" destId="{434419A4-8D69-4B68-82FA-6F52E6CE3DBE}" srcOrd="1" destOrd="0" parTransId="{9A659200-852B-4E49-8EC4-5B504DD38D5A}" sibTransId="{371B232C-C54F-476C-B2CA-CC993F61B98A}"/>
    <dgm:cxn modelId="{4A4BD8C3-4742-448E-A39B-B2CEBA43795B}" type="presOf" srcId="{7B6BDC03-517B-4370-8F82-1E5829694400}" destId="{4B3AA01E-6061-457E-8421-79F0757367AC}" srcOrd="0" destOrd="0" presId="urn:microsoft.com/office/officeart/2018/5/layout/IconLeafLabelList"/>
    <dgm:cxn modelId="{4C8AFFF1-86A1-4569-BC96-7B191D81683B}" srcId="{7B6BDC03-517B-4370-8F82-1E5829694400}" destId="{0640328D-8371-4127-A127-E3D72D7968F7}" srcOrd="2" destOrd="0" parTransId="{0E49A4A1-387B-42BE-8F64-AE4198CFB4FA}" sibTransId="{256CAB06-402E-4BAE-926F-6F7968DA5161}"/>
    <dgm:cxn modelId="{E09A58F2-A106-4F47-B638-E5071ED47A61}" type="presOf" srcId="{E6927E3B-1BE6-4758-93E9-485A96756DBC}" destId="{31331277-0056-4B7A-BB9E-7DF8A8EB5962}" srcOrd="0" destOrd="0" presId="urn:microsoft.com/office/officeart/2018/5/layout/IconLeafLabelList"/>
    <dgm:cxn modelId="{E09DD846-F521-4FD5-81E4-F32946E14277}" type="presParOf" srcId="{4B3AA01E-6061-457E-8421-79F0757367AC}" destId="{1627D721-DB8D-446B-9C2F-C3A5557A2579}" srcOrd="0" destOrd="0" presId="urn:microsoft.com/office/officeart/2018/5/layout/IconLeafLabelList"/>
    <dgm:cxn modelId="{4BCC0291-6395-4F27-B558-E40BF821F43D}" type="presParOf" srcId="{1627D721-DB8D-446B-9C2F-C3A5557A2579}" destId="{D767B1E8-56E7-465C-AD43-CBBCD2EA9017}" srcOrd="0" destOrd="0" presId="urn:microsoft.com/office/officeart/2018/5/layout/IconLeafLabelList"/>
    <dgm:cxn modelId="{64C5D7CF-DF80-4999-BB5F-F77F037E30C5}" type="presParOf" srcId="{1627D721-DB8D-446B-9C2F-C3A5557A2579}" destId="{F74D05D7-A9E3-471E-8DB4-E15F659EC809}" srcOrd="1" destOrd="0" presId="urn:microsoft.com/office/officeart/2018/5/layout/IconLeafLabelList"/>
    <dgm:cxn modelId="{97B9570E-7DB0-4F7F-8A92-1D865EE829BC}" type="presParOf" srcId="{1627D721-DB8D-446B-9C2F-C3A5557A2579}" destId="{0F9C16B7-AE48-47E2-A602-BEEBDBF1D365}" srcOrd="2" destOrd="0" presId="urn:microsoft.com/office/officeart/2018/5/layout/IconLeafLabelList"/>
    <dgm:cxn modelId="{70944F2D-6BC8-498F-97D8-6249ED911C54}" type="presParOf" srcId="{1627D721-DB8D-446B-9C2F-C3A5557A2579}" destId="{2552CCF0-AE4C-491B-AB23-20ED14155109}" srcOrd="3" destOrd="0" presId="urn:microsoft.com/office/officeart/2018/5/layout/IconLeafLabelList"/>
    <dgm:cxn modelId="{7A6FC2F9-3E75-4C25-BB86-95C294BD91E3}" type="presParOf" srcId="{4B3AA01E-6061-457E-8421-79F0757367AC}" destId="{08E41B16-8A53-4629-9CD0-4F9ADC7B8A2A}" srcOrd="1" destOrd="0" presId="urn:microsoft.com/office/officeart/2018/5/layout/IconLeafLabelList"/>
    <dgm:cxn modelId="{0A8A769D-1DDB-417E-BE48-4AA8AA489B1A}" type="presParOf" srcId="{4B3AA01E-6061-457E-8421-79F0757367AC}" destId="{0DAF2A3A-C8C0-452C-AB26-70A9E05B1603}" srcOrd="2" destOrd="0" presId="urn:microsoft.com/office/officeart/2018/5/layout/IconLeafLabelList"/>
    <dgm:cxn modelId="{4D109388-F69F-4DE5-8D74-574869B22F04}" type="presParOf" srcId="{0DAF2A3A-C8C0-452C-AB26-70A9E05B1603}" destId="{0BD79027-65E2-49B4-8B99-69002FD6D33D}" srcOrd="0" destOrd="0" presId="urn:microsoft.com/office/officeart/2018/5/layout/IconLeafLabelList"/>
    <dgm:cxn modelId="{32176BBE-CDDB-42F5-9A14-DC9C56EC2799}" type="presParOf" srcId="{0DAF2A3A-C8C0-452C-AB26-70A9E05B1603}" destId="{82B58D8F-BD5E-4CB5-B4C5-B4A17D89C55C}" srcOrd="1" destOrd="0" presId="urn:microsoft.com/office/officeart/2018/5/layout/IconLeafLabelList"/>
    <dgm:cxn modelId="{8440AB05-27C3-46E0-95E7-457E6E63540E}" type="presParOf" srcId="{0DAF2A3A-C8C0-452C-AB26-70A9E05B1603}" destId="{F8E2FF3E-2F4C-4AFC-95E8-F20A9FD2A213}" srcOrd="2" destOrd="0" presId="urn:microsoft.com/office/officeart/2018/5/layout/IconLeafLabelList"/>
    <dgm:cxn modelId="{E21ED540-0AE7-439E-B179-D624B7369670}" type="presParOf" srcId="{0DAF2A3A-C8C0-452C-AB26-70A9E05B1603}" destId="{0027E705-5378-4D3E-B669-67506FCD13E3}" srcOrd="3" destOrd="0" presId="urn:microsoft.com/office/officeart/2018/5/layout/IconLeafLabelList"/>
    <dgm:cxn modelId="{2BD2E36C-7173-4F28-980F-C4B80E800B59}" type="presParOf" srcId="{4B3AA01E-6061-457E-8421-79F0757367AC}" destId="{206FC8DD-2074-44CC-9B40-C0E5957773A9}" srcOrd="3" destOrd="0" presId="urn:microsoft.com/office/officeart/2018/5/layout/IconLeafLabelList"/>
    <dgm:cxn modelId="{861F9A80-B540-44EE-B90A-9F13489C4C66}" type="presParOf" srcId="{4B3AA01E-6061-457E-8421-79F0757367AC}" destId="{9D33A084-3828-4FF7-A5E5-D961D160AEEF}" srcOrd="4" destOrd="0" presId="urn:microsoft.com/office/officeart/2018/5/layout/IconLeafLabelList"/>
    <dgm:cxn modelId="{732FD7A2-BDCD-45D8-9B58-F7A0923213CA}" type="presParOf" srcId="{9D33A084-3828-4FF7-A5E5-D961D160AEEF}" destId="{AA7C955F-4BF4-4623-A1E8-433BAF706847}" srcOrd="0" destOrd="0" presId="urn:microsoft.com/office/officeart/2018/5/layout/IconLeafLabelList"/>
    <dgm:cxn modelId="{1EECEAB5-4142-4BED-8C6E-B3DBA3C3E137}" type="presParOf" srcId="{9D33A084-3828-4FF7-A5E5-D961D160AEEF}" destId="{14E1D0E8-FDA3-49AA-8628-1756018F6F84}" srcOrd="1" destOrd="0" presId="urn:microsoft.com/office/officeart/2018/5/layout/IconLeafLabelList"/>
    <dgm:cxn modelId="{A68FEC51-3EC9-4771-8650-6EC247422785}" type="presParOf" srcId="{9D33A084-3828-4FF7-A5E5-D961D160AEEF}" destId="{CC4A09F1-9D85-49F9-B12E-6A231400FABD}" srcOrd="2" destOrd="0" presId="urn:microsoft.com/office/officeart/2018/5/layout/IconLeafLabelList"/>
    <dgm:cxn modelId="{D257F5B9-3224-450F-9958-94136A5E7303}" type="presParOf" srcId="{9D33A084-3828-4FF7-A5E5-D961D160AEEF}" destId="{5D8A6C59-DDA1-4840-AD8B-FE754CF7A055}" srcOrd="3" destOrd="0" presId="urn:microsoft.com/office/officeart/2018/5/layout/IconLeafLabelList"/>
    <dgm:cxn modelId="{F9A23826-CCED-402E-9547-421EBA8C1086}" type="presParOf" srcId="{4B3AA01E-6061-457E-8421-79F0757367AC}" destId="{27186167-88ED-4DEC-8D52-D56C1B911D45}" srcOrd="5" destOrd="0" presId="urn:microsoft.com/office/officeart/2018/5/layout/IconLeafLabelList"/>
    <dgm:cxn modelId="{CB69B325-DB3F-4C98-B6D5-587B1F178D77}" type="presParOf" srcId="{4B3AA01E-6061-457E-8421-79F0757367AC}" destId="{BF585A48-5A14-4AF3-8F99-7F13622CD9C8}" srcOrd="6" destOrd="0" presId="urn:microsoft.com/office/officeart/2018/5/layout/IconLeafLabelList"/>
    <dgm:cxn modelId="{2315F67D-5D00-49BF-BBAA-1F5BEB244800}" type="presParOf" srcId="{BF585A48-5A14-4AF3-8F99-7F13622CD9C8}" destId="{F99D89D8-1D3C-4981-97E9-3935CD821CF8}" srcOrd="0" destOrd="0" presId="urn:microsoft.com/office/officeart/2018/5/layout/IconLeafLabelList"/>
    <dgm:cxn modelId="{F18E86DC-C9EF-49A9-AA92-52E259FEFE2F}" type="presParOf" srcId="{BF585A48-5A14-4AF3-8F99-7F13622CD9C8}" destId="{8A1ECE57-C2AB-4E13-8F36-FBC3E694DF40}" srcOrd="1" destOrd="0" presId="urn:microsoft.com/office/officeart/2018/5/layout/IconLeafLabelList"/>
    <dgm:cxn modelId="{9B456A3D-BBC8-4320-85C4-DEB17503AFFE}" type="presParOf" srcId="{BF585A48-5A14-4AF3-8F99-7F13622CD9C8}" destId="{50DA14F5-3C33-4766-9E8F-7442E7C8EC17}" srcOrd="2" destOrd="0" presId="urn:microsoft.com/office/officeart/2018/5/layout/IconLeafLabelList"/>
    <dgm:cxn modelId="{54DBB109-93D1-4D4E-9738-F10F3E52BA6C}" type="presParOf" srcId="{BF585A48-5A14-4AF3-8F99-7F13622CD9C8}" destId="{884F8452-42F8-4D12-90ED-0A2DE6A2EF7B}" srcOrd="3" destOrd="0" presId="urn:microsoft.com/office/officeart/2018/5/layout/IconLeafLabelList"/>
    <dgm:cxn modelId="{353F7155-005B-4997-A4E4-57C4BFE42607}" type="presParOf" srcId="{4B3AA01E-6061-457E-8421-79F0757367AC}" destId="{E14FD9C4-6290-426C-B19E-B65807D084F6}" srcOrd="7" destOrd="0" presId="urn:microsoft.com/office/officeart/2018/5/layout/IconLeafLabelList"/>
    <dgm:cxn modelId="{EAB3B690-BD66-4E5F-9857-061F1FA6FBB1}" type="presParOf" srcId="{4B3AA01E-6061-457E-8421-79F0757367AC}" destId="{9328C8B2-F2EE-460F-9201-5F40D10028B0}" srcOrd="8" destOrd="0" presId="urn:microsoft.com/office/officeart/2018/5/layout/IconLeafLabelList"/>
    <dgm:cxn modelId="{005786BB-36AE-4C25-AB2F-AFD225146D71}" type="presParOf" srcId="{9328C8B2-F2EE-460F-9201-5F40D10028B0}" destId="{BE86D7E8-EB7A-410F-ADE9-2B5B3056D3DA}" srcOrd="0" destOrd="0" presId="urn:microsoft.com/office/officeart/2018/5/layout/IconLeafLabelList"/>
    <dgm:cxn modelId="{B349433A-9A31-4EA8-B3EA-43585EEF2A1A}" type="presParOf" srcId="{9328C8B2-F2EE-460F-9201-5F40D10028B0}" destId="{2E0B482A-286E-4681-9CC9-2561806F89CE}" srcOrd="1" destOrd="0" presId="urn:microsoft.com/office/officeart/2018/5/layout/IconLeafLabelList"/>
    <dgm:cxn modelId="{A3ECF5E7-B015-42D4-A384-55B8DFF59E16}" type="presParOf" srcId="{9328C8B2-F2EE-460F-9201-5F40D10028B0}" destId="{A85BC4F1-068E-4370-A169-E808C6C718E3}" srcOrd="2" destOrd="0" presId="urn:microsoft.com/office/officeart/2018/5/layout/IconLeafLabelList"/>
    <dgm:cxn modelId="{43981975-68B5-4D39-B99D-003C72D8498A}" type="presParOf" srcId="{9328C8B2-F2EE-460F-9201-5F40D10028B0}" destId="{D2499181-9397-4591-BF2F-78535B07EBE1}" srcOrd="3" destOrd="0" presId="urn:microsoft.com/office/officeart/2018/5/layout/IconLeafLabelList"/>
    <dgm:cxn modelId="{D1426C0F-6266-48AA-BFEA-70C52A811B39}" type="presParOf" srcId="{4B3AA01E-6061-457E-8421-79F0757367AC}" destId="{98F0D686-90B5-4F34-BFE1-6DFED4A794AF}" srcOrd="9" destOrd="0" presId="urn:microsoft.com/office/officeart/2018/5/layout/IconLeafLabelList"/>
    <dgm:cxn modelId="{821EF8E9-814C-48D1-A927-DEF1CEE40230}" type="presParOf" srcId="{4B3AA01E-6061-457E-8421-79F0757367AC}" destId="{51341C3F-0C99-462D-95FD-2F355722E974}" srcOrd="10" destOrd="0" presId="urn:microsoft.com/office/officeart/2018/5/layout/IconLeafLabelList"/>
    <dgm:cxn modelId="{50570599-A688-4094-BAF6-AEA39487FAAA}" type="presParOf" srcId="{51341C3F-0C99-462D-95FD-2F355722E974}" destId="{AE290596-538D-4DE7-BCD6-C8E4E1298001}" srcOrd="0" destOrd="0" presId="urn:microsoft.com/office/officeart/2018/5/layout/IconLeafLabelList"/>
    <dgm:cxn modelId="{63D15BCA-342F-4F35-9C0C-EE41F5CEC087}" type="presParOf" srcId="{51341C3F-0C99-462D-95FD-2F355722E974}" destId="{A56E69AA-C5F6-4906-A219-79709CC80AD5}" srcOrd="1" destOrd="0" presId="urn:microsoft.com/office/officeart/2018/5/layout/IconLeafLabelList"/>
    <dgm:cxn modelId="{41D6BE87-E24C-499D-AC8E-EE6893A88DCE}" type="presParOf" srcId="{51341C3F-0C99-462D-95FD-2F355722E974}" destId="{1439E72D-6F1F-498F-BA77-5E1D0F73BBB4}" srcOrd="2" destOrd="0" presId="urn:microsoft.com/office/officeart/2018/5/layout/IconLeafLabelList"/>
    <dgm:cxn modelId="{7B1B0B0D-805E-4C90-8AE1-A78AE8D19BB5}" type="presParOf" srcId="{51341C3F-0C99-462D-95FD-2F355722E974}" destId="{31331277-0056-4B7A-BB9E-7DF8A8EB596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F5308D-8E57-4B86-A969-928E177D3E6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CCCEEF0-A3D8-4B3A-8AFC-D798035075C3}">
      <dgm:prSet/>
      <dgm:spPr/>
      <dgm:t>
        <a:bodyPr/>
        <a:lstStyle/>
        <a:p>
          <a:r>
            <a:rPr lang="en-US"/>
            <a:t>1987 – Kansas Lottery was launched</a:t>
          </a:r>
        </a:p>
      </dgm:t>
    </dgm:pt>
    <dgm:pt modelId="{5AC50C08-464D-4FAA-BCF5-274CCED796FF}" type="parTrans" cxnId="{2078E334-73C1-4E11-A6D3-A6EE180B0487}">
      <dgm:prSet/>
      <dgm:spPr/>
      <dgm:t>
        <a:bodyPr/>
        <a:lstStyle/>
        <a:p>
          <a:endParaRPr lang="en-US"/>
        </a:p>
      </dgm:t>
    </dgm:pt>
    <dgm:pt modelId="{A09DC8E3-9C95-40B0-ADCD-77628E84F9C7}" type="sibTrans" cxnId="{2078E334-73C1-4E11-A6D3-A6EE180B0487}">
      <dgm:prSet/>
      <dgm:spPr/>
      <dgm:t>
        <a:bodyPr/>
        <a:lstStyle/>
        <a:p>
          <a:endParaRPr lang="en-US"/>
        </a:p>
      </dgm:t>
    </dgm:pt>
    <dgm:pt modelId="{93AE744E-8C64-4525-A1B3-91BDE35016C4}">
      <dgm:prSet/>
      <dgm:spPr/>
      <dgm:t>
        <a:bodyPr/>
        <a:lstStyle/>
        <a:p>
          <a:r>
            <a:rPr lang="en-US"/>
            <a:t>Late 1990’s – 4 Tribal Casinos opened in NE Kansas</a:t>
          </a:r>
        </a:p>
      </dgm:t>
    </dgm:pt>
    <dgm:pt modelId="{965A595E-6107-4F37-94A5-7D17C6D39C62}" type="parTrans" cxnId="{BE0CFDBF-B852-4B6F-8C09-6341C999081F}">
      <dgm:prSet/>
      <dgm:spPr/>
      <dgm:t>
        <a:bodyPr/>
        <a:lstStyle/>
        <a:p>
          <a:endParaRPr lang="en-US"/>
        </a:p>
      </dgm:t>
    </dgm:pt>
    <dgm:pt modelId="{F28532C1-CF6F-40E1-9882-F460AD477D51}" type="sibTrans" cxnId="{BE0CFDBF-B852-4B6F-8C09-6341C999081F}">
      <dgm:prSet/>
      <dgm:spPr/>
      <dgm:t>
        <a:bodyPr/>
        <a:lstStyle/>
        <a:p>
          <a:endParaRPr lang="en-US"/>
        </a:p>
      </dgm:t>
    </dgm:pt>
    <dgm:pt modelId="{AB6F4EC8-A29C-4EAD-A10A-5FC3EEBDB2CB}">
      <dgm:prSet/>
      <dgm:spPr/>
      <dgm:t>
        <a:bodyPr/>
        <a:lstStyle/>
        <a:p>
          <a:r>
            <a:rPr lang="en-US"/>
            <a:t>2007 – Kansas Expanded Lottery Act (KELA)</a:t>
          </a:r>
        </a:p>
      </dgm:t>
    </dgm:pt>
    <dgm:pt modelId="{BE08BA61-6AC3-4954-8FD9-DA327EE2FDDB}" type="parTrans" cxnId="{1FFCD2D0-7D1A-4EB0-B2F9-D5D13B7374BD}">
      <dgm:prSet/>
      <dgm:spPr/>
      <dgm:t>
        <a:bodyPr/>
        <a:lstStyle/>
        <a:p>
          <a:endParaRPr lang="en-US"/>
        </a:p>
      </dgm:t>
    </dgm:pt>
    <dgm:pt modelId="{3654FA8B-B1FE-4FAF-A6E6-D90C4FAB7AAE}" type="sibTrans" cxnId="{1FFCD2D0-7D1A-4EB0-B2F9-D5D13B7374BD}">
      <dgm:prSet/>
      <dgm:spPr/>
      <dgm:t>
        <a:bodyPr/>
        <a:lstStyle/>
        <a:p>
          <a:endParaRPr lang="en-US"/>
        </a:p>
      </dgm:t>
    </dgm:pt>
    <dgm:pt modelId="{46241433-D512-4061-BD89-39181FED6991}">
      <dgm:prSet/>
      <dgm:spPr/>
      <dgm:t>
        <a:bodyPr/>
        <a:lstStyle/>
        <a:p>
          <a:r>
            <a:rPr lang="en-US"/>
            <a:t>2008 – Tribal Casino opened in KC</a:t>
          </a:r>
        </a:p>
      </dgm:t>
    </dgm:pt>
    <dgm:pt modelId="{A7517D92-72C4-4379-B71F-9FD8C57FC013}" type="parTrans" cxnId="{8EED9545-3FFE-44FF-BF27-66AA83CF723C}">
      <dgm:prSet/>
      <dgm:spPr/>
      <dgm:t>
        <a:bodyPr/>
        <a:lstStyle/>
        <a:p>
          <a:endParaRPr lang="en-US"/>
        </a:p>
      </dgm:t>
    </dgm:pt>
    <dgm:pt modelId="{409A904F-7D53-4426-9C6D-53E4631CC4F1}" type="sibTrans" cxnId="{8EED9545-3FFE-44FF-BF27-66AA83CF723C}">
      <dgm:prSet/>
      <dgm:spPr/>
      <dgm:t>
        <a:bodyPr/>
        <a:lstStyle/>
        <a:p>
          <a:endParaRPr lang="en-US"/>
        </a:p>
      </dgm:t>
    </dgm:pt>
    <dgm:pt modelId="{75AFC3B3-DA39-4C70-9ECB-5F2168BFA168}">
      <dgm:prSet/>
      <dgm:spPr/>
      <dgm:t>
        <a:bodyPr/>
        <a:lstStyle/>
        <a:p>
          <a:r>
            <a:rPr lang="en-US"/>
            <a:t>2009-2017 – 4 State-owned destination casinos opened</a:t>
          </a:r>
        </a:p>
      </dgm:t>
    </dgm:pt>
    <dgm:pt modelId="{B1DC4CC7-6A60-4B12-B53D-BCD87374BD51}" type="parTrans" cxnId="{64B4F030-D6B7-45FC-8B8E-0C09A0C2C6DA}">
      <dgm:prSet/>
      <dgm:spPr/>
      <dgm:t>
        <a:bodyPr/>
        <a:lstStyle/>
        <a:p>
          <a:endParaRPr lang="en-US"/>
        </a:p>
      </dgm:t>
    </dgm:pt>
    <dgm:pt modelId="{1343746B-7D84-4F55-A84B-2F74202B9253}" type="sibTrans" cxnId="{64B4F030-D6B7-45FC-8B8E-0C09A0C2C6DA}">
      <dgm:prSet/>
      <dgm:spPr/>
      <dgm:t>
        <a:bodyPr/>
        <a:lstStyle/>
        <a:p>
          <a:endParaRPr lang="en-US"/>
        </a:p>
      </dgm:t>
    </dgm:pt>
    <dgm:pt modelId="{9BC34B85-102D-470C-8BE4-BFC37CB97B2D}">
      <dgm:prSet/>
      <dgm:spPr/>
      <dgm:t>
        <a:bodyPr/>
        <a:lstStyle/>
        <a:p>
          <a:r>
            <a:rPr lang="en-US"/>
            <a:t>2020 – Tribal Casino opened in Park City</a:t>
          </a:r>
        </a:p>
      </dgm:t>
    </dgm:pt>
    <dgm:pt modelId="{86C1B32D-A396-43D6-BA6A-D1E634E89DD2}" type="parTrans" cxnId="{436D18F2-2538-4EBF-A9CC-627B6D9B9D32}">
      <dgm:prSet/>
      <dgm:spPr/>
      <dgm:t>
        <a:bodyPr/>
        <a:lstStyle/>
        <a:p>
          <a:endParaRPr lang="en-US"/>
        </a:p>
      </dgm:t>
    </dgm:pt>
    <dgm:pt modelId="{13B3F327-908B-4980-83DD-0EAA3D6E0662}" type="sibTrans" cxnId="{436D18F2-2538-4EBF-A9CC-627B6D9B9D32}">
      <dgm:prSet/>
      <dgm:spPr/>
      <dgm:t>
        <a:bodyPr/>
        <a:lstStyle/>
        <a:p>
          <a:endParaRPr lang="en-US"/>
        </a:p>
      </dgm:t>
    </dgm:pt>
    <dgm:pt modelId="{45FA37FE-4715-4A24-A132-CF37C6A30501}">
      <dgm:prSet/>
      <dgm:spPr/>
      <dgm:t>
        <a:bodyPr/>
        <a:lstStyle/>
        <a:p>
          <a:r>
            <a:rPr lang="en-US"/>
            <a:t>2022 – Kansas became the 36</a:t>
          </a:r>
          <a:r>
            <a:rPr lang="en-US" baseline="30000"/>
            <a:t>th</a:t>
          </a:r>
          <a:r>
            <a:rPr lang="en-US"/>
            <a:t> state to legalize Sports Betting*</a:t>
          </a:r>
        </a:p>
      </dgm:t>
    </dgm:pt>
    <dgm:pt modelId="{8ED1CABB-E2F1-4E88-99B6-57A4ED895924}" type="parTrans" cxnId="{A225BF60-4137-4A38-8C86-75BA094085FC}">
      <dgm:prSet/>
      <dgm:spPr/>
      <dgm:t>
        <a:bodyPr/>
        <a:lstStyle/>
        <a:p>
          <a:endParaRPr lang="en-US"/>
        </a:p>
      </dgm:t>
    </dgm:pt>
    <dgm:pt modelId="{045039B1-7D5C-4511-B77F-28F0B2DF4604}" type="sibTrans" cxnId="{A225BF60-4137-4A38-8C86-75BA094085FC}">
      <dgm:prSet/>
      <dgm:spPr/>
      <dgm:t>
        <a:bodyPr/>
        <a:lstStyle/>
        <a:p>
          <a:endParaRPr lang="en-US"/>
        </a:p>
      </dgm:t>
    </dgm:pt>
    <dgm:pt modelId="{057E818A-7E62-4444-B057-EF17BB46D7A0}">
      <dgm:prSet/>
      <dgm:spPr/>
      <dgm:t>
        <a:bodyPr/>
        <a:lstStyle/>
        <a:p>
          <a:r>
            <a:rPr lang="en-US"/>
            <a:t>2023 – Historical Horse Racing Machines were legalized in KS</a:t>
          </a:r>
        </a:p>
      </dgm:t>
    </dgm:pt>
    <dgm:pt modelId="{C95A2EB2-BC39-4161-8C42-5AAAA4A37CFD}" type="parTrans" cxnId="{0DB32A21-60CF-4D96-8BEF-BBE4D924CA39}">
      <dgm:prSet/>
      <dgm:spPr/>
      <dgm:t>
        <a:bodyPr/>
        <a:lstStyle/>
        <a:p>
          <a:endParaRPr lang="en-US"/>
        </a:p>
      </dgm:t>
    </dgm:pt>
    <dgm:pt modelId="{2D301DCE-EA8C-4BB8-BE6E-C3E31B744B53}" type="sibTrans" cxnId="{0DB32A21-60CF-4D96-8BEF-BBE4D924CA39}">
      <dgm:prSet/>
      <dgm:spPr/>
      <dgm:t>
        <a:bodyPr/>
        <a:lstStyle/>
        <a:p>
          <a:endParaRPr lang="en-US"/>
        </a:p>
      </dgm:t>
    </dgm:pt>
    <dgm:pt modelId="{25F078F7-2FC8-418D-89CC-48D4FA05A64B}">
      <dgm:prSet/>
      <dgm:spPr/>
      <dgm:t>
        <a:bodyPr/>
        <a:lstStyle/>
        <a:p>
          <a:r>
            <a:rPr lang="en-US"/>
            <a:t>*(in the 4 state-owned casinos)</a:t>
          </a:r>
        </a:p>
      </dgm:t>
    </dgm:pt>
    <dgm:pt modelId="{B57BCB58-3BE9-414B-BC1C-C5EF09EA9E02}" type="parTrans" cxnId="{9A0C9DE3-7E2B-46E9-855A-97EF2FFF1CC5}">
      <dgm:prSet/>
      <dgm:spPr/>
      <dgm:t>
        <a:bodyPr/>
        <a:lstStyle/>
        <a:p>
          <a:endParaRPr lang="en-US"/>
        </a:p>
      </dgm:t>
    </dgm:pt>
    <dgm:pt modelId="{2FDB7258-951B-4E38-81C5-09F24AC1D162}" type="sibTrans" cxnId="{9A0C9DE3-7E2B-46E9-855A-97EF2FFF1CC5}">
      <dgm:prSet/>
      <dgm:spPr/>
      <dgm:t>
        <a:bodyPr/>
        <a:lstStyle/>
        <a:p>
          <a:endParaRPr lang="en-US"/>
        </a:p>
      </dgm:t>
    </dgm:pt>
    <dgm:pt modelId="{926F7019-C2D0-4E5C-A6AC-F1865EC7CB9E}" type="pres">
      <dgm:prSet presAssocID="{2EF5308D-8E57-4B86-A969-928E177D3E68}" presName="linear" presStyleCnt="0">
        <dgm:presLayoutVars>
          <dgm:animLvl val="lvl"/>
          <dgm:resizeHandles val="exact"/>
        </dgm:presLayoutVars>
      </dgm:prSet>
      <dgm:spPr/>
    </dgm:pt>
    <dgm:pt modelId="{91D787D1-39CA-4004-919A-049E35536C94}" type="pres">
      <dgm:prSet presAssocID="{0CCCEEF0-A3D8-4B3A-8AFC-D798035075C3}" presName="parentText" presStyleLbl="node1" presStyleIdx="0" presStyleCnt="9">
        <dgm:presLayoutVars>
          <dgm:chMax val="0"/>
          <dgm:bulletEnabled val="1"/>
        </dgm:presLayoutVars>
      </dgm:prSet>
      <dgm:spPr/>
    </dgm:pt>
    <dgm:pt modelId="{2F35F9B5-59C5-4A4A-B839-CA673CB92C7D}" type="pres">
      <dgm:prSet presAssocID="{A09DC8E3-9C95-40B0-ADCD-77628E84F9C7}" presName="spacer" presStyleCnt="0"/>
      <dgm:spPr/>
    </dgm:pt>
    <dgm:pt modelId="{5262A2AB-2ECC-49C9-81BF-051B25DBA0D8}" type="pres">
      <dgm:prSet presAssocID="{93AE744E-8C64-4525-A1B3-91BDE35016C4}" presName="parentText" presStyleLbl="node1" presStyleIdx="1" presStyleCnt="9">
        <dgm:presLayoutVars>
          <dgm:chMax val="0"/>
          <dgm:bulletEnabled val="1"/>
        </dgm:presLayoutVars>
      </dgm:prSet>
      <dgm:spPr/>
    </dgm:pt>
    <dgm:pt modelId="{A56502F6-5E97-4790-AF5E-086ADA47C2A2}" type="pres">
      <dgm:prSet presAssocID="{F28532C1-CF6F-40E1-9882-F460AD477D51}" presName="spacer" presStyleCnt="0"/>
      <dgm:spPr/>
    </dgm:pt>
    <dgm:pt modelId="{B1BA908E-854E-4289-8007-B7183F9F3721}" type="pres">
      <dgm:prSet presAssocID="{AB6F4EC8-A29C-4EAD-A10A-5FC3EEBDB2CB}" presName="parentText" presStyleLbl="node1" presStyleIdx="2" presStyleCnt="9">
        <dgm:presLayoutVars>
          <dgm:chMax val="0"/>
          <dgm:bulletEnabled val="1"/>
        </dgm:presLayoutVars>
      </dgm:prSet>
      <dgm:spPr/>
    </dgm:pt>
    <dgm:pt modelId="{F8E87B57-0B08-4141-B23E-6F07FF035A18}" type="pres">
      <dgm:prSet presAssocID="{3654FA8B-B1FE-4FAF-A6E6-D90C4FAB7AAE}" presName="spacer" presStyleCnt="0"/>
      <dgm:spPr/>
    </dgm:pt>
    <dgm:pt modelId="{6DF00F35-91F8-46B5-A869-D4B339E119F4}" type="pres">
      <dgm:prSet presAssocID="{46241433-D512-4061-BD89-39181FED6991}" presName="parentText" presStyleLbl="node1" presStyleIdx="3" presStyleCnt="9">
        <dgm:presLayoutVars>
          <dgm:chMax val="0"/>
          <dgm:bulletEnabled val="1"/>
        </dgm:presLayoutVars>
      </dgm:prSet>
      <dgm:spPr/>
    </dgm:pt>
    <dgm:pt modelId="{AEF34D4B-F2FE-4C07-B090-3520C97FDA59}" type="pres">
      <dgm:prSet presAssocID="{409A904F-7D53-4426-9C6D-53E4631CC4F1}" presName="spacer" presStyleCnt="0"/>
      <dgm:spPr/>
    </dgm:pt>
    <dgm:pt modelId="{4E4DA049-B5B7-4DB5-A316-B6D52555A49B}" type="pres">
      <dgm:prSet presAssocID="{75AFC3B3-DA39-4C70-9ECB-5F2168BFA168}" presName="parentText" presStyleLbl="node1" presStyleIdx="4" presStyleCnt="9">
        <dgm:presLayoutVars>
          <dgm:chMax val="0"/>
          <dgm:bulletEnabled val="1"/>
        </dgm:presLayoutVars>
      </dgm:prSet>
      <dgm:spPr/>
    </dgm:pt>
    <dgm:pt modelId="{CF110E6D-6F24-4705-926D-A9EB07133D47}" type="pres">
      <dgm:prSet presAssocID="{1343746B-7D84-4F55-A84B-2F74202B9253}" presName="spacer" presStyleCnt="0"/>
      <dgm:spPr/>
    </dgm:pt>
    <dgm:pt modelId="{FD9BC9AF-AA03-4301-AB53-1ACF814F0729}" type="pres">
      <dgm:prSet presAssocID="{9BC34B85-102D-470C-8BE4-BFC37CB97B2D}" presName="parentText" presStyleLbl="node1" presStyleIdx="5" presStyleCnt="9">
        <dgm:presLayoutVars>
          <dgm:chMax val="0"/>
          <dgm:bulletEnabled val="1"/>
        </dgm:presLayoutVars>
      </dgm:prSet>
      <dgm:spPr/>
    </dgm:pt>
    <dgm:pt modelId="{62ADE582-ACFF-4A18-B59D-0728DFABCB82}" type="pres">
      <dgm:prSet presAssocID="{13B3F327-908B-4980-83DD-0EAA3D6E0662}" presName="spacer" presStyleCnt="0"/>
      <dgm:spPr/>
    </dgm:pt>
    <dgm:pt modelId="{004CFBA6-3392-4BFF-B36C-E888245716B3}" type="pres">
      <dgm:prSet presAssocID="{45FA37FE-4715-4A24-A132-CF37C6A30501}" presName="parentText" presStyleLbl="node1" presStyleIdx="6" presStyleCnt="9">
        <dgm:presLayoutVars>
          <dgm:chMax val="0"/>
          <dgm:bulletEnabled val="1"/>
        </dgm:presLayoutVars>
      </dgm:prSet>
      <dgm:spPr/>
    </dgm:pt>
    <dgm:pt modelId="{BB4075A2-15BF-4FF2-A9B5-4DE5FC80B56A}" type="pres">
      <dgm:prSet presAssocID="{045039B1-7D5C-4511-B77F-28F0B2DF4604}" presName="spacer" presStyleCnt="0"/>
      <dgm:spPr/>
    </dgm:pt>
    <dgm:pt modelId="{559034E6-D9B0-4372-A608-BF94638F3C75}" type="pres">
      <dgm:prSet presAssocID="{057E818A-7E62-4444-B057-EF17BB46D7A0}" presName="parentText" presStyleLbl="node1" presStyleIdx="7" presStyleCnt="9">
        <dgm:presLayoutVars>
          <dgm:chMax val="0"/>
          <dgm:bulletEnabled val="1"/>
        </dgm:presLayoutVars>
      </dgm:prSet>
      <dgm:spPr/>
    </dgm:pt>
    <dgm:pt modelId="{00D3D22C-B789-488D-9C14-378F088089F4}" type="pres">
      <dgm:prSet presAssocID="{2D301DCE-EA8C-4BB8-BE6E-C3E31B744B53}" presName="spacer" presStyleCnt="0"/>
      <dgm:spPr/>
    </dgm:pt>
    <dgm:pt modelId="{7A9C12E1-EF8A-4316-9DBE-AE76EC12E1C7}" type="pres">
      <dgm:prSet presAssocID="{25F078F7-2FC8-418D-89CC-48D4FA05A64B}" presName="parentText" presStyleLbl="node1" presStyleIdx="8" presStyleCnt="9">
        <dgm:presLayoutVars>
          <dgm:chMax val="0"/>
          <dgm:bulletEnabled val="1"/>
        </dgm:presLayoutVars>
      </dgm:prSet>
      <dgm:spPr/>
    </dgm:pt>
  </dgm:ptLst>
  <dgm:cxnLst>
    <dgm:cxn modelId="{FB10D011-E3C8-4E7F-8BEE-178C65B941CF}" type="presOf" srcId="{9BC34B85-102D-470C-8BE4-BFC37CB97B2D}" destId="{FD9BC9AF-AA03-4301-AB53-1ACF814F0729}" srcOrd="0" destOrd="0" presId="urn:microsoft.com/office/officeart/2005/8/layout/vList2"/>
    <dgm:cxn modelId="{0DB32A21-60CF-4D96-8BEF-BBE4D924CA39}" srcId="{2EF5308D-8E57-4B86-A969-928E177D3E68}" destId="{057E818A-7E62-4444-B057-EF17BB46D7A0}" srcOrd="7" destOrd="0" parTransId="{C95A2EB2-BC39-4161-8C42-5AAAA4A37CFD}" sibTransId="{2D301DCE-EA8C-4BB8-BE6E-C3E31B744B53}"/>
    <dgm:cxn modelId="{E807AD22-92B7-4987-AD02-6144E2844DC3}" type="presOf" srcId="{057E818A-7E62-4444-B057-EF17BB46D7A0}" destId="{559034E6-D9B0-4372-A608-BF94638F3C75}" srcOrd="0" destOrd="0" presId="urn:microsoft.com/office/officeart/2005/8/layout/vList2"/>
    <dgm:cxn modelId="{64B4F030-D6B7-45FC-8B8E-0C09A0C2C6DA}" srcId="{2EF5308D-8E57-4B86-A969-928E177D3E68}" destId="{75AFC3B3-DA39-4C70-9ECB-5F2168BFA168}" srcOrd="4" destOrd="0" parTransId="{B1DC4CC7-6A60-4B12-B53D-BCD87374BD51}" sibTransId="{1343746B-7D84-4F55-A84B-2F74202B9253}"/>
    <dgm:cxn modelId="{2078E334-73C1-4E11-A6D3-A6EE180B0487}" srcId="{2EF5308D-8E57-4B86-A969-928E177D3E68}" destId="{0CCCEEF0-A3D8-4B3A-8AFC-D798035075C3}" srcOrd="0" destOrd="0" parTransId="{5AC50C08-464D-4FAA-BCF5-274CCED796FF}" sibTransId="{A09DC8E3-9C95-40B0-ADCD-77628E84F9C7}"/>
    <dgm:cxn modelId="{7976E63E-3BDD-470A-BB4E-485BD47B1D99}" type="presOf" srcId="{75AFC3B3-DA39-4C70-9ECB-5F2168BFA168}" destId="{4E4DA049-B5B7-4DB5-A316-B6D52555A49B}" srcOrd="0" destOrd="0" presId="urn:microsoft.com/office/officeart/2005/8/layout/vList2"/>
    <dgm:cxn modelId="{D8B34040-79F0-42B7-87E5-060D3E32B414}" type="presOf" srcId="{45FA37FE-4715-4A24-A132-CF37C6A30501}" destId="{004CFBA6-3392-4BFF-B36C-E888245716B3}" srcOrd="0" destOrd="0" presId="urn:microsoft.com/office/officeart/2005/8/layout/vList2"/>
    <dgm:cxn modelId="{A225BF60-4137-4A38-8C86-75BA094085FC}" srcId="{2EF5308D-8E57-4B86-A969-928E177D3E68}" destId="{45FA37FE-4715-4A24-A132-CF37C6A30501}" srcOrd="6" destOrd="0" parTransId="{8ED1CABB-E2F1-4E88-99B6-57A4ED895924}" sibTransId="{045039B1-7D5C-4511-B77F-28F0B2DF4604}"/>
    <dgm:cxn modelId="{8EED9545-3FFE-44FF-BF27-66AA83CF723C}" srcId="{2EF5308D-8E57-4B86-A969-928E177D3E68}" destId="{46241433-D512-4061-BD89-39181FED6991}" srcOrd="3" destOrd="0" parTransId="{A7517D92-72C4-4379-B71F-9FD8C57FC013}" sibTransId="{409A904F-7D53-4426-9C6D-53E4631CC4F1}"/>
    <dgm:cxn modelId="{A3177A66-897B-4E10-B888-8C0A4B205329}" type="presOf" srcId="{0CCCEEF0-A3D8-4B3A-8AFC-D798035075C3}" destId="{91D787D1-39CA-4004-919A-049E35536C94}" srcOrd="0" destOrd="0" presId="urn:microsoft.com/office/officeart/2005/8/layout/vList2"/>
    <dgm:cxn modelId="{E4232F51-BE1C-4404-A43A-81D1B411B2F0}" type="presOf" srcId="{2EF5308D-8E57-4B86-A969-928E177D3E68}" destId="{926F7019-C2D0-4E5C-A6AC-F1865EC7CB9E}" srcOrd="0" destOrd="0" presId="urn:microsoft.com/office/officeart/2005/8/layout/vList2"/>
    <dgm:cxn modelId="{8AC5AA82-58FE-4862-8341-8564D1C480D4}" type="presOf" srcId="{93AE744E-8C64-4525-A1B3-91BDE35016C4}" destId="{5262A2AB-2ECC-49C9-81BF-051B25DBA0D8}" srcOrd="0" destOrd="0" presId="urn:microsoft.com/office/officeart/2005/8/layout/vList2"/>
    <dgm:cxn modelId="{4B786287-C18E-4C0F-A3DB-18EFE244948F}" type="presOf" srcId="{25F078F7-2FC8-418D-89CC-48D4FA05A64B}" destId="{7A9C12E1-EF8A-4316-9DBE-AE76EC12E1C7}" srcOrd="0" destOrd="0" presId="urn:microsoft.com/office/officeart/2005/8/layout/vList2"/>
    <dgm:cxn modelId="{80AF8B8A-A90A-474E-BAB0-5AE3918AFE8D}" type="presOf" srcId="{46241433-D512-4061-BD89-39181FED6991}" destId="{6DF00F35-91F8-46B5-A869-D4B339E119F4}" srcOrd="0" destOrd="0" presId="urn:microsoft.com/office/officeart/2005/8/layout/vList2"/>
    <dgm:cxn modelId="{BE0CFDBF-B852-4B6F-8C09-6341C999081F}" srcId="{2EF5308D-8E57-4B86-A969-928E177D3E68}" destId="{93AE744E-8C64-4525-A1B3-91BDE35016C4}" srcOrd="1" destOrd="0" parTransId="{965A595E-6107-4F37-94A5-7D17C6D39C62}" sibTransId="{F28532C1-CF6F-40E1-9882-F460AD477D51}"/>
    <dgm:cxn modelId="{1FFCD2D0-7D1A-4EB0-B2F9-D5D13B7374BD}" srcId="{2EF5308D-8E57-4B86-A969-928E177D3E68}" destId="{AB6F4EC8-A29C-4EAD-A10A-5FC3EEBDB2CB}" srcOrd="2" destOrd="0" parTransId="{BE08BA61-6AC3-4954-8FD9-DA327EE2FDDB}" sibTransId="{3654FA8B-B1FE-4FAF-A6E6-D90C4FAB7AAE}"/>
    <dgm:cxn modelId="{0457FED6-E1F1-4C2D-939E-BA7BDB71F073}" type="presOf" srcId="{AB6F4EC8-A29C-4EAD-A10A-5FC3EEBDB2CB}" destId="{B1BA908E-854E-4289-8007-B7183F9F3721}" srcOrd="0" destOrd="0" presId="urn:microsoft.com/office/officeart/2005/8/layout/vList2"/>
    <dgm:cxn modelId="{9A0C9DE3-7E2B-46E9-855A-97EF2FFF1CC5}" srcId="{2EF5308D-8E57-4B86-A969-928E177D3E68}" destId="{25F078F7-2FC8-418D-89CC-48D4FA05A64B}" srcOrd="8" destOrd="0" parTransId="{B57BCB58-3BE9-414B-BC1C-C5EF09EA9E02}" sibTransId="{2FDB7258-951B-4E38-81C5-09F24AC1D162}"/>
    <dgm:cxn modelId="{436D18F2-2538-4EBF-A9CC-627B6D9B9D32}" srcId="{2EF5308D-8E57-4B86-A969-928E177D3E68}" destId="{9BC34B85-102D-470C-8BE4-BFC37CB97B2D}" srcOrd="5" destOrd="0" parTransId="{86C1B32D-A396-43D6-BA6A-D1E634E89DD2}" sibTransId="{13B3F327-908B-4980-83DD-0EAA3D6E0662}"/>
    <dgm:cxn modelId="{E3B567F6-C501-4228-9494-A50D647BB018}" type="presParOf" srcId="{926F7019-C2D0-4E5C-A6AC-F1865EC7CB9E}" destId="{91D787D1-39CA-4004-919A-049E35536C94}" srcOrd="0" destOrd="0" presId="urn:microsoft.com/office/officeart/2005/8/layout/vList2"/>
    <dgm:cxn modelId="{F68F7A35-D26D-443A-B24C-D792FE3E0F71}" type="presParOf" srcId="{926F7019-C2D0-4E5C-A6AC-F1865EC7CB9E}" destId="{2F35F9B5-59C5-4A4A-B839-CA673CB92C7D}" srcOrd="1" destOrd="0" presId="urn:microsoft.com/office/officeart/2005/8/layout/vList2"/>
    <dgm:cxn modelId="{4934C106-1788-49C6-AD14-6B9ABFE8FBC3}" type="presParOf" srcId="{926F7019-C2D0-4E5C-A6AC-F1865EC7CB9E}" destId="{5262A2AB-2ECC-49C9-81BF-051B25DBA0D8}" srcOrd="2" destOrd="0" presId="urn:microsoft.com/office/officeart/2005/8/layout/vList2"/>
    <dgm:cxn modelId="{E2739E09-CB23-4CED-BBE3-4C2BD9474EA4}" type="presParOf" srcId="{926F7019-C2D0-4E5C-A6AC-F1865EC7CB9E}" destId="{A56502F6-5E97-4790-AF5E-086ADA47C2A2}" srcOrd="3" destOrd="0" presId="urn:microsoft.com/office/officeart/2005/8/layout/vList2"/>
    <dgm:cxn modelId="{CC2400A4-4072-4C27-A6E2-6F6C8443AA48}" type="presParOf" srcId="{926F7019-C2D0-4E5C-A6AC-F1865EC7CB9E}" destId="{B1BA908E-854E-4289-8007-B7183F9F3721}" srcOrd="4" destOrd="0" presId="urn:microsoft.com/office/officeart/2005/8/layout/vList2"/>
    <dgm:cxn modelId="{881876C8-5C47-4D44-A9B6-09E5009C0B4C}" type="presParOf" srcId="{926F7019-C2D0-4E5C-A6AC-F1865EC7CB9E}" destId="{F8E87B57-0B08-4141-B23E-6F07FF035A18}" srcOrd="5" destOrd="0" presId="urn:microsoft.com/office/officeart/2005/8/layout/vList2"/>
    <dgm:cxn modelId="{F7A5D6DB-6B4E-4F30-BC44-4A7F0E4105C9}" type="presParOf" srcId="{926F7019-C2D0-4E5C-A6AC-F1865EC7CB9E}" destId="{6DF00F35-91F8-46B5-A869-D4B339E119F4}" srcOrd="6" destOrd="0" presId="urn:microsoft.com/office/officeart/2005/8/layout/vList2"/>
    <dgm:cxn modelId="{AF50AB44-FFFE-4EE1-BC4A-8084D9CBE6EE}" type="presParOf" srcId="{926F7019-C2D0-4E5C-A6AC-F1865EC7CB9E}" destId="{AEF34D4B-F2FE-4C07-B090-3520C97FDA59}" srcOrd="7" destOrd="0" presId="urn:microsoft.com/office/officeart/2005/8/layout/vList2"/>
    <dgm:cxn modelId="{85EFA2A0-C775-4EF5-ABEF-5D9D587477B4}" type="presParOf" srcId="{926F7019-C2D0-4E5C-A6AC-F1865EC7CB9E}" destId="{4E4DA049-B5B7-4DB5-A316-B6D52555A49B}" srcOrd="8" destOrd="0" presId="urn:microsoft.com/office/officeart/2005/8/layout/vList2"/>
    <dgm:cxn modelId="{B9296171-420E-4F7D-A357-ABB8D1D9C7BB}" type="presParOf" srcId="{926F7019-C2D0-4E5C-A6AC-F1865EC7CB9E}" destId="{CF110E6D-6F24-4705-926D-A9EB07133D47}" srcOrd="9" destOrd="0" presId="urn:microsoft.com/office/officeart/2005/8/layout/vList2"/>
    <dgm:cxn modelId="{0A13B900-889A-4897-BF15-9CDF7DAE5F99}" type="presParOf" srcId="{926F7019-C2D0-4E5C-A6AC-F1865EC7CB9E}" destId="{FD9BC9AF-AA03-4301-AB53-1ACF814F0729}" srcOrd="10" destOrd="0" presId="urn:microsoft.com/office/officeart/2005/8/layout/vList2"/>
    <dgm:cxn modelId="{04E9B330-8B68-470A-9BB1-0AC1A79B9F84}" type="presParOf" srcId="{926F7019-C2D0-4E5C-A6AC-F1865EC7CB9E}" destId="{62ADE582-ACFF-4A18-B59D-0728DFABCB82}" srcOrd="11" destOrd="0" presId="urn:microsoft.com/office/officeart/2005/8/layout/vList2"/>
    <dgm:cxn modelId="{543CC3E8-2CE2-45BE-973A-1FB8358D0953}" type="presParOf" srcId="{926F7019-C2D0-4E5C-A6AC-F1865EC7CB9E}" destId="{004CFBA6-3392-4BFF-B36C-E888245716B3}" srcOrd="12" destOrd="0" presId="urn:microsoft.com/office/officeart/2005/8/layout/vList2"/>
    <dgm:cxn modelId="{50689DE9-8EC1-480E-9C75-1959514211B9}" type="presParOf" srcId="{926F7019-C2D0-4E5C-A6AC-F1865EC7CB9E}" destId="{BB4075A2-15BF-4FF2-A9B5-4DE5FC80B56A}" srcOrd="13" destOrd="0" presId="urn:microsoft.com/office/officeart/2005/8/layout/vList2"/>
    <dgm:cxn modelId="{FEA4A375-B98A-40DE-8A74-CE93AB4C0931}" type="presParOf" srcId="{926F7019-C2D0-4E5C-A6AC-F1865EC7CB9E}" destId="{559034E6-D9B0-4372-A608-BF94638F3C75}" srcOrd="14" destOrd="0" presId="urn:microsoft.com/office/officeart/2005/8/layout/vList2"/>
    <dgm:cxn modelId="{9E01ABF8-81ED-4349-8F4A-B0E1946112B1}" type="presParOf" srcId="{926F7019-C2D0-4E5C-A6AC-F1865EC7CB9E}" destId="{00D3D22C-B789-488D-9C14-378F088089F4}" srcOrd="15" destOrd="0" presId="urn:microsoft.com/office/officeart/2005/8/layout/vList2"/>
    <dgm:cxn modelId="{FA0F000C-275A-4C63-A38F-CF9CC2DEA520}" type="presParOf" srcId="{926F7019-C2D0-4E5C-A6AC-F1865EC7CB9E}" destId="{7A9C12E1-EF8A-4316-9DBE-AE76EC12E1C7}"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C37582-3CE9-4527-9C3D-7541841B64B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2407B57-CAB9-4209-A8B9-86135FB9FC76}">
      <dgm:prSet/>
      <dgm:spPr/>
      <dgm:t>
        <a:bodyPr/>
        <a:lstStyle/>
        <a:p>
          <a:r>
            <a:rPr lang="en-US"/>
            <a:t>Kansas Expanded Lottery Act (KELA)</a:t>
          </a:r>
        </a:p>
      </dgm:t>
    </dgm:pt>
    <dgm:pt modelId="{E3DB125A-A9A8-4E57-A782-25564BFDBF0E}" type="parTrans" cxnId="{6B3F5EF8-A867-4168-B9D7-B8845AFA7DF5}">
      <dgm:prSet/>
      <dgm:spPr/>
      <dgm:t>
        <a:bodyPr/>
        <a:lstStyle/>
        <a:p>
          <a:endParaRPr lang="en-US"/>
        </a:p>
      </dgm:t>
    </dgm:pt>
    <dgm:pt modelId="{41E6FD2E-4699-49B8-BF31-A7FE2BAC6549}" type="sibTrans" cxnId="{6B3F5EF8-A867-4168-B9D7-B8845AFA7DF5}">
      <dgm:prSet/>
      <dgm:spPr/>
      <dgm:t>
        <a:bodyPr/>
        <a:lstStyle/>
        <a:p>
          <a:endParaRPr lang="en-US"/>
        </a:p>
      </dgm:t>
    </dgm:pt>
    <dgm:pt modelId="{C68ED18B-70D9-4DC0-913E-CCB6EE98FA58}">
      <dgm:prSet/>
      <dgm:spPr/>
      <dgm:t>
        <a:bodyPr/>
        <a:lstStyle/>
        <a:p>
          <a:r>
            <a:rPr lang="en-US"/>
            <a:t>Problem Gambling and Other Addictions Fund (PGOAF)</a:t>
          </a:r>
        </a:p>
      </dgm:t>
    </dgm:pt>
    <dgm:pt modelId="{BCA09A45-6D5A-4979-95B6-B69E0D4DBDE1}" type="parTrans" cxnId="{66D78116-E6D3-49B5-993A-EF6FFE1272F5}">
      <dgm:prSet/>
      <dgm:spPr/>
      <dgm:t>
        <a:bodyPr/>
        <a:lstStyle/>
        <a:p>
          <a:endParaRPr lang="en-US"/>
        </a:p>
      </dgm:t>
    </dgm:pt>
    <dgm:pt modelId="{C5A30B2E-C6D7-4A2A-9E85-668D923BC20F}" type="sibTrans" cxnId="{66D78116-E6D3-49B5-993A-EF6FFE1272F5}">
      <dgm:prSet/>
      <dgm:spPr/>
      <dgm:t>
        <a:bodyPr/>
        <a:lstStyle/>
        <a:p>
          <a:endParaRPr lang="en-US"/>
        </a:p>
      </dgm:t>
    </dgm:pt>
    <dgm:pt modelId="{89BA4B70-D5F0-4AE8-A2D2-05AE667A85F8}">
      <dgm:prSet/>
      <dgm:spPr/>
      <dgm:t>
        <a:bodyPr/>
        <a:lstStyle/>
        <a:p>
          <a:r>
            <a:rPr lang="en-US"/>
            <a:t>K.S.A. 79-4805 </a:t>
          </a:r>
        </a:p>
      </dgm:t>
    </dgm:pt>
    <dgm:pt modelId="{56A4EB83-3928-44FC-86AD-824DF3552BBC}" type="parTrans" cxnId="{5B73E8BA-1A01-44DD-8C84-271A0AD25190}">
      <dgm:prSet/>
      <dgm:spPr/>
      <dgm:t>
        <a:bodyPr/>
        <a:lstStyle/>
        <a:p>
          <a:endParaRPr lang="en-US"/>
        </a:p>
      </dgm:t>
    </dgm:pt>
    <dgm:pt modelId="{C5EF34A8-7026-41E9-97CE-66400ABEC49C}" type="sibTrans" cxnId="{5B73E8BA-1A01-44DD-8C84-271A0AD25190}">
      <dgm:prSet/>
      <dgm:spPr/>
      <dgm:t>
        <a:bodyPr/>
        <a:lstStyle/>
        <a:p>
          <a:endParaRPr lang="en-US"/>
        </a:p>
      </dgm:t>
    </dgm:pt>
    <dgm:pt modelId="{47326CE6-001C-41BA-8CC1-DF5EDC5AB6EA}">
      <dgm:prSet/>
      <dgm:spPr/>
      <dgm:t>
        <a:bodyPr/>
        <a:lstStyle/>
        <a:p>
          <a:r>
            <a:rPr lang="en-US"/>
            <a:t>2% of Lottery Gaming Facility net revenues is to be paid to the PGOAF</a:t>
          </a:r>
        </a:p>
      </dgm:t>
    </dgm:pt>
    <dgm:pt modelId="{C71B1132-8755-4CF2-9AAB-A884264550CC}" type="parTrans" cxnId="{D10DB856-EFCD-4751-9400-7CCA20A29D8D}">
      <dgm:prSet/>
      <dgm:spPr/>
      <dgm:t>
        <a:bodyPr/>
        <a:lstStyle/>
        <a:p>
          <a:endParaRPr lang="en-US"/>
        </a:p>
      </dgm:t>
    </dgm:pt>
    <dgm:pt modelId="{D327EA76-0D60-4E6E-BAA8-0DC1B005CDD0}" type="sibTrans" cxnId="{D10DB856-EFCD-4751-9400-7CCA20A29D8D}">
      <dgm:prSet/>
      <dgm:spPr/>
      <dgm:t>
        <a:bodyPr/>
        <a:lstStyle/>
        <a:p>
          <a:endParaRPr lang="en-US"/>
        </a:p>
      </dgm:t>
    </dgm:pt>
    <dgm:pt modelId="{A5B5652C-9417-4C60-9AF6-C9054AA2C8A5}" type="pres">
      <dgm:prSet presAssocID="{3FC37582-3CE9-4527-9C3D-7541841B64B7}" presName="linear" presStyleCnt="0">
        <dgm:presLayoutVars>
          <dgm:animLvl val="lvl"/>
          <dgm:resizeHandles val="exact"/>
        </dgm:presLayoutVars>
      </dgm:prSet>
      <dgm:spPr/>
    </dgm:pt>
    <dgm:pt modelId="{451954E2-932C-4D4C-8C18-7677D6B07859}" type="pres">
      <dgm:prSet presAssocID="{B2407B57-CAB9-4209-A8B9-86135FB9FC76}" presName="parentText" presStyleLbl="node1" presStyleIdx="0" presStyleCnt="3">
        <dgm:presLayoutVars>
          <dgm:chMax val="0"/>
          <dgm:bulletEnabled val="1"/>
        </dgm:presLayoutVars>
      </dgm:prSet>
      <dgm:spPr/>
    </dgm:pt>
    <dgm:pt modelId="{69A0CC28-3D23-4455-947A-89F0C38461F3}" type="pres">
      <dgm:prSet presAssocID="{41E6FD2E-4699-49B8-BF31-A7FE2BAC6549}" presName="spacer" presStyleCnt="0"/>
      <dgm:spPr/>
    </dgm:pt>
    <dgm:pt modelId="{7A434268-5D37-4CC1-91C9-3AA3D1A97B35}" type="pres">
      <dgm:prSet presAssocID="{C68ED18B-70D9-4DC0-913E-CCB6EE98FA58}" presName="parentText" presStyleLbl="node1" presStyleIdx="1" presStyleCnt="3">
        <dgm:presLayoutVars>
          <dgm:chMax val="0"/>
          <dgm:bulletEnabled val="1"/>
        </dgm:presLayoutVars>
      </dgm:prSet>
      <dgm:spPr/>
    </dgm:pt>
    <dgm:pt modelId="{0F49C632-C55E-4CF4-A501-B7F66610E64A}" type="pres">
      <dgm:prSet presAssocID="{C5A30B2E-C6D7-4A2A-9E85-668D923BC20F}" presName="spacer" presStyleCnt="0"/>
      <dgm:spPr/>
    </dgm:pt>
    <dgm:pt modelId="{D3A18BE3-4FD5-49E9-9409-0370E1E2B3A6}" type="pres">
      <dgm:prSet presAssocID="{89BA4B70-D5F0-4AE8-A2D2-05AE667A85F8}" presName="parentText" presStyleLbl="node1" presStyleIdx="2" presStyleCnt="3">
        <dgm:presLayoutVars>
          <dgm:chMax val="0"/>
          <dgm:bulletEnabled val="1"/>
        </dgm:presLayoutVars>
      </dgm:prSet>
      <dgm:spPr/>
    </dgm:pt>
    <dgm:pt modelId="{E1696E1C-F120-43F2-A37A-F31134BCB7C2}" type="pres">
      <dgm:prSet presAssocID="{89BA4B70-D5F0-4AE8-A2D2-05AE667A85F8}" presName="childText" presStyleLbl="revTx" presStyleIdx="0" presStyleCnt="1">
        <dgm:presLayoutVars>
          <dgm:bulletEnabled val="1"/>
        </dgm:presLayoutVars>
      </dgm:prSet>
      <dgm:spPr/>
    </dgm:pt>
  </dgm:ptLst>
  <dgm:cxnLst>
    <dgm:cxn modelId="{66D78116-E6D3-49B5-993A-EF6FFE1272F5}" srcId="{3FC37582-3CE9-4527-9C3D-7541841B64B7}" destId="{C68ED18B-70D9-4DC0-913E-CCB6EE98FA58}" srcOrd="1" destOrd="0" parTransId="{BCA09A45-6D5A-4979-95B6-B69E0D4DBDE1}" sibTransId="{C5A30B2E-C6D7-4A2A-9E85-668D923BC20F}"/>
    <dgm:cxn modelId="{ABC3285B-A116-4F6D-B63E-15A411FAC7DB}" type="presOf" srcId="{3FC37582-3CE9-4527-9C3D-7541841B64B7}" destId="{A5B5652C-9417-4C60-9AF6-C9054AA2C8A5}" srcOrd="0" destOrd="0" presId="urn:microsoft.com/office/officeart/2005/8/layout/vList2"/>
    <dgm:cxn modelId="{013F565B-2E50-4E73-ABE5-3F8626307E12}" type="presOf" srcId="{B2407B57-CAB9-4209-A8B9-86135FB9FC76}" destId="{451954E2-932C-4D4C-8C18-7677D6B07859}" srcOrd="0" destOrd="0" presId="urn:microsoft.com/office/officeart/2005/8/layout/vList2"/>
    <dgm:cxn modelId="{A6AC726F-1FF3-4B7C-B100-B9115930F240}" type="presOf" srcId="{47326CE6-001C-41BA-8CC1-DF5EDC5AB6EA}" destId="{E1696E1C-F120-43F2-A37A-F31134BCB7C2}" srcOrd="0" destOrd="0" presId="urn:microsoft.com/office/officeart/2005/8/layout/vList2"/>
    <dgm:cxn modelId="{D10DB856-EFCD-4751-9400-7CCA20A29D8D}" srcId="{89BA4B70-D5F0-4AE8-A2D2-05AE667A85F8}" destId="{47326CE6-001C-41BA-8CC1-DF5EDC5AB6EA}" srcOrd="0" destOrd="0" parTransId="{C71B1132-8755-4CF2-9AAB-A884264550CC}" sibTransId="{D327EA76-0D60-4E6E-BAA8-0DC1B005CDD0}"/>
    <dgm:cxn modelId="{2820C17E-F5D6-44B4-8444-F4F9CEB23785}" type="presOf" srcId="{C68ED18B-70D9-4DC0-913E-CCB6EE98FA58}" destId="{7A434268-5D37-4CC1-91C9-3AA3D1A97B35}" srcOrd="0" destOrd="0" presId="urn:microsoft.com/office/officeart/2005/8/layout/vList2"/>
    <dgm:cxn modelId="{50A692AC-74D7-42CE-9C91-B4BB3148EF2D}" type="presOf" srcId="{89BA4B70-D5F0-4AE8-A2D2-05AE667A85F8}" destId="{D3A18BE3-4FD5-49E9-9409-0370E1E2B3A6}" srcOrd="0" destOrd="0" presId="urn:microsoft.com/office/officeart/2005/8/layout/vList2"/>
    <dgm:cxn modelId="{5B73E8BA-1A01-44DD-8C84-271A0AD25190}" srcId="{3FC37582-3CE9-4527-9C3D-7541841B64B7}" destId="{89BA4B70-D5F0-4AE8-A2D2-05AE667A85F8}" srcOrd="2" destOrd="0" parTransId="{56A4EB83-3928-44FC-86AD-824DF3552BBC}" sibTransId="{C5EF34A8-7026-41E9-97CE-66400ABEC49C}"/>
    <dgm:cxn modelId="{6B3F5EF8-A867-4168-B9D7-B8845AFA7DF5}" srcId="{3FC37582-3CE9-4527-9C3D-7541841B64B7}" destId="{B2407B57-CAB9-4209-A8B9-86135FB9FC76}" srcOrd="0" destOrd="0" parTransId="{E3DB125A-A9A8-4E57-A782-25564BFDBF0E}" sibTransId="{41E6FD2E-4699-49B8-BF31-A7FE2BAC6549}"/>
    <dgm:cxn modelId="{2253EE0E-EEF0-438C-8059-65DFE3513B05}" type="presParOf" srcId="{A5B5652C-9417-4C60-9AF6-C9054AA2C8A5}" destId="{451954E2-932C-4D4C-8C18-7677D6B07859}" srcOrd="0" destOrd="0" presId="urn:microsoft.com/office/officeart/2005/8/layout/vList2"/>
    <dgm:cxn modelId="{CFC8BA66-6649-4DF2-8A31-4A208B5228FA}" type="presParOf" srcId="{A5B5652C-9417-4C60-9AF6-C9054AA2C8A5}" destId="{69A0CC28-3D23-4455-947A-89F0C38461F3}" srcOrd="1" destOrd="0" presId="urn:microsoft.com/office/officeart/2005/8/layout/vList2"/>
    <dgm:cxn modelId="{BB946B6C-4340-4648-98EC-68965D6BB33F}" type="presParOf" srcId="{A5B5652C-9417-4C60-9AF6-C9054AA2C8A5}" destId="{7A434268-5D37-4CC1-91C9-3AA3D1A97B35}" srcOrd="2" destOrd="0" presId="urn:microsoft.com/office/officeart/2005/8/layout/vList2"/>
    <dgm:cxn modelId="{AFC25381-8CE4-4B4A-99C2-277E2C4E9B1C}" type="presParOf" srcId="{A5B5652C-9417-4C60-9AF6-C9054AA2C8A5}" destId="{0F49C632-C55E-4CF4-A501-B7F66610E64A}" srcOrd="3" destOrd="0" presId="urn:microsoft.com/office/officeart/2005/8/layout/vList2"/>
    <dgm:cxn modelId="{1A1EF60B-ECCA-4C14-8CF7-99E2720A0DB5}" type="presParOf" srcId="{A5B5652C-9417-4C60-9AF6-C9054AA2C8A5}" destId="{D3A18BE3-4FD5-49E9-9409-0370E1E2B3A6}" srcOrd="4" destOrd="0" presId="urn:microsoft.com/office/officeart/2005/8/layout/vList2"/>
    <dgm:cxn modelId="{BB63081D-A05B-44D1-9702-1C44559858C5}" type="presParOf" srcId="{A5B5652C-9417-4C60-9AF6-C9054AA2C8A5}" destId="{E1696E1C-F120-43F2-A37A-F31134BCB7C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1939D-B6C5-471D-8CE1-540250BD0983}">
      <dsp:nvSpPr>
        <dsp:cNvPr id="0" name=""/>
        <dsp:cNvSpPr/>
      </dsp:nvSpPr>
      <dsp:spPr>
        <a:xfrm>
          <a:off x="0" y="3081379"/>
          <a:ext cx="6492875" cy="202171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To evaluate data and other research to guide policy directed toward reducing problem gambling/gaming and the impact on individual and community health.</a:t>
          </a:r>
        </a:p>
      </dsp:txBody>
      <dsp:txXfrm>
        <a:off x="0" y="3081379"/>
        <a:ext cx="6492875" cy="2021718"/>
      </dsp:txXfrm>
    </dsp:sp>
    <dsp:sp modelId="{20C26A18-4E95-438A-BEC0-38471BEBF254}">
      <dsp:nvSpPr>
        <dsp:cNvPr id="0" name=""/>
        <dsp:cNvSpPr/>
      </dsp:nvSpPr>
      <dsp:spPr>
        <a:xfrm rot="10800000">
          <a:off x="0" y="2302"/>
          <a:ext cx="6492875" cy="3109402"/>
        </a:xfrm>
        <a:prstGeom prst="upArrowCallout">
          <a:avLst/>
        </a:prstGeom>
        <a:solidFill>
          <a:schemeClr val="accent2">
            <a:hueOff val="-1455363"/>
            <a:satOff val="-83928"/>
            <a:lumOff val="862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u="sng" kern="1200" dirty="0"/>
            <a:t>The Purpose</a:t>
          </a:r>
          <a:endParaRPr lang="en-US" sz="3600" b="1" kern="1200" dirty="0"/>
        </a:p>
      </dsp:txBody>
      <dsp:txXfrm rot="10800000">
        <a:off x="0" y="2302"/>
        <a:ext cx="6492875" cy="2020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028B7-7ABF-4706-8E38-2E41A5ACF3D2}">
      <dsp:nvSpPr>
        <dsp:cNvPr id="0" name=""/>
        <dsp:cNvSpPr/>
      </dsp:nvSpPr>
      <dsp:spPr>
        <a:xfrm>
          <a:off x="0" y="89275"/>
          <a:ext cx="7036795" cy="67158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u="sng" kern="1200"/>
            <a:t>The Values</a:t>
          </a:r>
          <a:endParaRPr lang="en-US" sz="2800" kern="1200"/>
        </a:p>
      </dsp:txBody>
      <dsp:txXfrm>
        <a:off x="32784" y="122059"/>
        <a:ext cx="6971227" cy="606012"/>
      </dsp:txXfrm>
    </dsp:sp>
    <dsp:sp modelId="{847E8532-D614-455D-865D-BA5BB87FFB31}">
      <dsp:nvSpPr>
        <dsp:cNvPr id="0" name=""/>
        <dsp:cNvSpPr/>
      </dsp:nvSpPr>
      <dsp:spPr>
        <a:xfrm>
          <a:off x="0" y="760855"/>
          <a:ext cx="7036795" cy="498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41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Adhere to the legislative intent of the PGOAF to ensure problem gambling programs receive adequate allocations to address prevention, treatment, research and evaluation.</a:t>
          </a:r>
        </a:p>
        <a:p>
          <a:pPr marL="228600" lvl="1" indent="-228600" algn="l" defTabSz="977900">
            <a:lnSpc>
              <a:spcPct val="90000"/>
            </a:lnSpc>
            <a:spcBef>
              <a:spcPct val="0"/>
            </a:spcBef>
            <a:spcAft>
              <a:spcPct val="20000"/>
            </a:spcAft>
            <a:buChar char="•"/>
          </a:pPr>
          <a:r>
            <a:rPr lang="en-US" sz="2200" kern="1200"/>
            <a:t>Create a system of care that is customer/community centered, outcome driven and comprised of a highly competent workforce focused on best practices.</a:t>
          </a:r>
        </a:p>
        <a:p>
          <a:pPr marL="228600" lvl="1" indent="-228600" algn="l" defTabSz="977900">
            <a:lnSpc>
              <a:spcPct val="90000"/>
            </a:lnSpc>
            <a:spcBef>
              <a:spcPct val="0"/>
            </a:spcBef>
            <a:spcAft>
              <a:spcPct val="20000"/>
            </a:spcAft>
            <a:buChar char="•"/>
          </a:pPr>
          <a:r>
            <a:rPr lang="en-US" sz="2200" kern="1200"/>
            <a:t>Develop and implement research-based prevention and treatment strategies that address problem gambling and the co-occurrence with other addictions.</a:t>
          </a:r>
        </a:p>
        <a:p>
          <a:pPr marL="228600" lvl="1" indent="-228600" algn="l" defTabSz="977900">
            <a:lnSpc>
              <a:spcPct val="90000"/>
            </a:lnSpc>
            <a:spcBef>
              <a:spcPct val="0"/>
            </a:spcBef>
            <a:spcAft>
              <a:spcPct val="20000"/>
            </a:spcAft>
            <a:buChar char="•"/>
          </a:pPr>
          <a:r>
            <a:rPr lang="en-US" sz="2200" kern="1200"/>
            <a:t>Reduce the impact of problem gambling  by providing resources that uphold prevention, treatment and service efficacy.</a:t>
          </a:r>
        </a:p>
        <a:p>
          <a:pPr marL="228600" lvl="1" indent="-228600" algn="l" defTabSz="977900">
            <a:lnSpc>
              <a:spcPct val="90000"/>
            </a:lnSpc>
            <a:spcBef>
              <a:spcPct val="0"/>
            </a:spcBef>
            <a:spcAft>
              <a:spcPct val="20000"/>
            </a:spcAft>
            <a:buChar char="•"/>
          </a:pPr>
          <a:r>
            <a:rPr lang="en-US" sz="2200" kern="1200" dirty="0"/>
            <a:t>Infuse problem gambling language into all behavioral health programs and services.</a:t>
          </a:r>
        </a:p>
      </dsp:txBody>
      <dsp:txXfrm>
        <a:off x="0" y="760855"/>
        <a:ext cx="7036795" cy="4984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7B1E8-56E7-465C-AD43-CBBCD2EA9017}">
      <dsp:nvSpPr>
        <dsp:cNvPr id="0" name=""/>
        <dsp:cNvSpPr/>
      </dsp:nvSpPr>
      <dsp:spPr>
        <a:xfrm>
          <a:off x="583091" y="268733"/>
          <a:ext cx="1196603" cy="119660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D05D7-A9E3-471E-8DB4-E15F659EC809}">
      <dsp:nvSpPr>
        <dsp:cNvPr id="0" name=""/>
        <dsp:cNvSpPr/>
      </dsp:nvSpPr>
      <dsp:spPr>
        <a:xfrm>
          <a:off x="838105" y="523747"/>
          <a:ext cx="686575" cy="6865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52CCF0-AE4C-491B-AB23-20ED14155109}">
      <dsp:nvSpPr>
        <dsp:cNvPr id="0" name=""/>
        <dsp:cNvSpPr/>
      </dsp:nvSpPr>
      <dsp:spPr>
        <a:xfrm>
          <a:off x="200570" y="1838050"/>
          <a:ext cx="19616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Prevention</a:t>
          </a:r>
        </a:p>
      </dsp:txBody>
      <dsp:txXfrm>
        <a:off x="200570" y="1838050"/>
        <a:ext cx="1961645" cy="720000"/>
      </dsp:txXfrm>
    </dsp:sp>
    <dsp:sp modelId="{0BD79027-65E2-49B4-8B99-69002FD6D33D}">
      <dsp:nvSpPr>
        <dsp:cNvPr id="0" name=""/>
        <dsp:cNvSpPr/>
      </dsp:nvSpPr>
      <dsp:spPr>
        <a:xfrm>
          <a:off x="2888024" y="268733"/>
          <a:ext cx="1196603" cy="119660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B58D8F-BD5E-4CB5-B4C5-B4A17D89C55C}">
      <dsp:nvSpPr>
        <dsp:cNvPr id="0" name=""/>
        <dsp:cNvSpPr/>
      </dsp:nvSpPr>
      <dsp:spPr>
        <a:xfrm>
          <a:off x="3143038" y="523747"/>
          <a:ext cx="686575" cy="6865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27E705-5378-4D3E-B669-67506FCD13E3}">
      <dsp:nvSpPr>
        <dsp:cNvPr id="0" name=""/>
        <dsp:cNvSpPr/>
      </dsp:nvSpPr>
      <dsp:spPr>
        <a:xfrm>
          <a:off x="2505503" y="1838050"/>
          <a:ext cx="19616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Public Awareness</a:t>
          </a:r>
        </a:p>
      </dsp:txBody>
      <dsp:txXfrm>
        <a:off x="2505503" y="1838050"/>
        <a:ext cx="1961645" cy="720000"/>
      </dsp:txXfrm>
    </dsp:sp>
    <dsp:sp modelId="{AA7C955F-4BF4-4623-A1E8-433BAF706847}">
      <dsp:nvSpPr>
        <dsp:cNvPr id="0" name=""/>
        <dsp:cNvSpPr/>
      </dsp:nvSpPr>
      <dsp:spPr>
        <a:xfrm>
          <a:off x="5192958" y="268733"/>
          <a:ext cx="1196603" cy="119660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E1D0E8-FDA3-49AA-8628-1756018F6F84}">
      <dsp:nvSpPr>
        <dsp:cNvPr id="0" name=""/>
        <dsp:cNvSpPr/>
      </dsp:nvSpPr>
      <dsp:spPr>
        <a:xfrm>
          <a:off x="5447971" y="523747"/>
          <a:ext cx="686575" cy="6865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8A6C59-DDA1-4840-AD8B-FE754CF7A055}">
      <dsp:nvSpPr>
        <dsp:cNvPr id="0" name=""/>
        <dsp:cNvSpPr/>
      </dsp:nvSpPr>
      <dsp:spPr>
        <a:xfrm>
          <a:off x="4810437" y="1838050"/>
          <a:ext cx="19616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Workforce Development</a:t>
          </a:r>
        </a:p>
      </dsp:txBody>
      <dsp:txXfrm>
        <a:off x="4810437" y="1838050"/>
        <a:ext cx="1961645" cy="720000"/>
      </dsp:txXfrm>
    </dsp:sp>
    <dsp:sp modelId="{F99D89D8-1D3C-4981-97E9-3935CD821CF8}">
      <dsp:nvSpPr>
        <dsp:cNvPr id="0" name=""/>
        <dsp:cNvSpPr/>
      </dsp:nvSpPr>
      <dsp:spPr>
        <a:xfrm>
          <a:off x="583091" y="3048461"/>
          <a:ext cx="1196603" cy="119660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ECE57-C2AB-4E13-8F36-FBC3E694DF40}">
      <dsp:nvSpPr>
        <dsp:cNvPr id="0" name=""/>
        <dsp:cNvSpPr/>
      </dsp:nvSpPr>
      <dsp:spPr>
        <a:xfrm>
          <a:off x="838105" y="3303475"/>
          <a:ext cx="686575" cy="6865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4F8452-42F8-4D12-90ED-0A2DE6A2EF7B}">
      <dsp:nvSpPr>
        <dsp:cNvPr id="0" name=""/>
        <dsp:cNvSpPr/>
      </dsp:nvSpPr>
      <dsp:spPr>
        <a:xfrm>
          <a:off x="200570" y="4617778"/>
          <a:ext cx="19616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Treatment</a:t>
          </a:r>
        </a:p>
      </dsp:txBody>
      <dsp:txXfrm>
        <a:off x="200570" y="4617778"/>
        <a:ext cx="1961645" cy="720000"/>
      </dsp:txXfrm>
    </dsp:sp>
    <dsp:sp modelId="{BE86D7E8-EB7A-410F-ADE9-2B5B3056D3DA}">
      <dsp:nvSpPr>
        <dsp:cNvPr id="0" name=""/>
        <dsp:cNvSpPr/>
      </dsp:nvSpPr>
      <dsp:spPr>
        <a:xfrm>
          <a:off x="2888024" y="3048461"/>
          <a:ext cx="1196603" cy="1196603"/>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0B482A-286E-4681-9CC9-2561806F89CE}">
      <dsp:nvSpPr>
        <dsp:cNvPr id="0" name=""/>
        <dsp:cNvSpPr/>
      </dsp:nvSpPr>
      <dsp:spPr>
        <a:xfrm>
          <a:off x="3143038" y="3303475"/>
          <a:ext cx="686575" cy="6865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499181-9397-4591-BF2F-78535B07EBE1}">
      <dsp:nvSpPr>
        <dsp:cNvPr id="0" name=""/>
        <dsp:cNvSpPr/>
      </dsp:nvSpPr>
      <dsp:spPr>
        <a:xfrm>
          <a:off x="2505503" y="4617778"/>
          <a:ext cx="19616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Crisis Intervention and Helpline Services</a:t>
          </a:r>
        </a:p>
      </dsp:txBody>
      <dsp:txXfrm>
        <a:off x="2505503" y="4617778"/>
        <a:ext cx="1961645" cy="720000"/>
      </dsp:txXfrm>
    </dsp:sp>
    <dsp:sp modelId="{AE290596-538D-4DE7-BCD6-C8E4E1298001}">
      <dsp:nvSpPr>
        <dsp:cNvPr id="0" name=""/>
        <dsp:cNvSpPr/>
      </dsp:nvSpPr>
      <dsp:spPr>
        <a:xfrm>
          <a:off x="5192958" y="3048461"/>
          <a:ext cx="1196603" cy="119660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E69AA-C5F6-4906-A219-79709CC80AD5}">
      <dsp:nvSpPr>
        <dsp:cNvPr id="0" name=""/>
        <dsp:cNvSpPr/>
      </dsp:nvSpPr>
      <dsp:spPr>
        <a:xfrm>
          <a:off x="5447971" y="3303475"/>
          <a:ext cx="686575" cy="6865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331277-0056-4B7A-BB9E-7DF8A8EB5962}">
      <dsp:nvSpPr>
        <dsp:cNvPr id="0" name=""/>
        <dsp:cNvSpPr/>
      </dsp:nvSpPr>
      <dsp:spPr>
        <a:xfrm>
          <a:off x="4810437" y="4617778"/>
          <a:ext cx="19616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Research and Evaluation</a:t>
          </a:r>
        </a:p>
      </dsp:txBody>
      <dsp:txXfrm>
        <a:off x="4810437" y="4617778"/>
        <a:ext cx="1961645"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787D1-39CA-4004-919A-049E35536C94}">
      <dsp:nvSpPr>
        <dsp:cNvPr id="0" name=""/>
        <dsp:cNvSpPr/>
      </dsp:nvSpPr>
      <dsp:spPr>
        <a:xfrm>
          <a:off x="0" y="562688"/>
          <a:ext cx="7207555" cy="50368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1987 – Kansas Lottery was launched</a:t>
          </a:r>
        </a:p>
      </dsp:txBody>
      <dsp:txXfrm>
        <a:off x="24588" y="587276"/>
        <a:ext cx="7158379" cy="454509"/>
      </dsp:txXfrm>
    </dsp:sp>
    <dsp:sp modelId="{5262A2AB-2ECC-49C9-81BF-051B25DBA0D8}">
      <dsp:nvSpPr>
        <dsp:cNvPr id="0" name=""/>
        <dsp:cNvSpPr/>
      </dsp:nvSpPr>
      <dsp:spPr>
        <a:xfrm>
          <a:off x="0" y="1126853"/>
          <a:ext cx="7207555" cy="503685"/>
        </a:xfrm>
        <a:prstGeom prst="roundRect">
          <a:avLst/>
        </a:prstGeom>
        <a:solidFill>
          <a:schemeClr val="accent2">
            <a:hueOff val="-181920"/>
            <a:satOff val="-10491"/>
            <a:lumOff val="107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Late 1990’s – 4 Tribal Casinos opened in NE Kansas</a:t>
          </a:r>
        </a:p>
      </dsp:txBody>
      <dsp:txXfrm>
        <a:off x="24588" y="1151441"/>
        <a:ext cx="7158379" cy="454509"/>
      </dsp:txXfrm>
    </dsp:sp>
    <dsp:sp modelId="{B1BA908E-854E-4289-8007-B7183F9F3721}">
      <dsp:nvSpPr>
        <dsp:cNvPr id="0" name=""/>
        <dsp:cNvSpPr/>
      </dsp:nvSpPr>
      <dsp:spPr>
        <a:xfrm>
          <a:off x="0" y="1691018"/>
          <a:ext cx="7207555" cy="503685"/>
        </a:xfrm>
        <a:prstGeom prst="roundRect">
          <a:avLst/>
        </a:prstGeom>
        <a:solidFill>
          <a:schemeClr val="accent2">
            <a:hueOff val="-363841"/>
            <a:satOff val="-20982"/>
            <a:lumOff val="2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2007 – Kansas Expanded Lottery Act (KELA)</a:t>
          </a:r>
        </a:p>
      </dsp:txBody>
      <dsp:txXfrm>
        <a:off x="24588" y="1715606"/>
        <a:ext cx="7158379" cy="454509"/>
      </dsp:txXfrm>
    </dsp:sp>
    <dsp:sp modelId="{6DF00F35-91F8-46B5-A869-D4B339E119F4}">
      <dsp:nvSpPr>
        <dsp:cNvPr id="0" name=""/>
        <dsp:cNvSpPr/>
      </dsp:nvSpPr>
      <dsp:spPr>
        <a:xfrm>
          <a:off x="0" y="2255183"/>
          <a:ext cx="7207555" cy="503685"/>
        </a:xfrm>
        <a:prstGeom prst="roundRect">
          <a:avLst/>
        </a:prstGeom>
        <a:solidFill>
          <a:schemeClr val="accent2">
            <a:hueOff val="-545761"/>
            <a:satOff val="-31473"/>
            <a:lumOff val="32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2008 – Tribal Casino opened in KC</a:t>
          </a:r>
        </a:p>
      </dsp:txBody>
      <dsp:txXfrm>
        <a:off x="24588" y="2279771"/>
        <a:ext cx="7158379" cy="454509"/>
      </dsp:txXfrm>
    </dsp:sp>
    <dsp:sp modelId="{4E4DA049-B5B7-4DB5-A316-B6D52555A49B}">
      <dsp:nvSpPr>
        <dsp:cNvPr id="0" name=""/>
        <dsp:cNvSpPr/>
      </dsp:nvSpPr>
      <dsp:spPr>
        <a:xfrm>
          <a:off x="0" y="2819348"/>
          <a:ext cx="7207555" cy="503685"/>
        </a:xfrm>
        <a:prstGeom prst="roundRect">
          <a:avLst/>
        </a:prstGeom>
        <a:solidFill>
          <a:schemeClr val="accent2">
            <a:hueOff val="-727682"/>
            <a:satOff val="-41964"/>
            <a:lumOff val="43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2009-2017 – 4 State-owned destination casinos opened</a:t>
          </a:r>
        </a:p>
      </dsp:txBody>
      <dsp:txXfrm>
        <a:off x="24588" y="2843936"/>
        <a:ext cx="7158379" cy="454509"/>
      </dsp:txXfrm>
    </dsp:sp>
    <dsp:sp modelId="{FD9BC9AF-AA03-4301-AB53-1ACF814F0729}">
      <dsp:nvSpPr>
        <dsp:cNvPr id="0" name=""/>
        <dsp:cNvSpPr/>
      </dsp:nvSpPr>
      <dsp:spPr>
        <a:xfrm>
          <a:off x="0" y="3383513"/>
          <a:ext cx="7207555" cy="503685"/>
        </a:xfrm>
        <a:prstGeom prst="roundRect">
          <a:avLst/>
        </a:prstGeom>
        <a:solidFill>
          <a:schemeClr val="accent2">
            <a:hueOff val="-909602"/>
            <a:satOff val="-52455"/>
            <a:lumOff val="5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2020 – Tribal Casino opened in Park City</a:t>
          </a:r>
        </a:p>
      </dsp:txBody>
      <dsp:txXfrm>
        <a:off x="24588" y="3408101"/>
        <a:ext cx="7158379" cy="454509"/>
      </dsp:txXfrm>
    </dsp:sp>
    <dsp:sp modelId="{004CFBA6-3392-4BFF-B36C-E888245716B3}">
      <dsp:nvSpPr>
        <dsp:cNvPr id="0" name=""/>
        <dsp:cNvSpPr/>
      </dsp:nvSpPr>
      <dsp:spPr>
        <a:xfrm>
          <a:off x="0" y="3947678"/>
          <a:ext cx="7207555" cy="503685"/>
        </a:xfrm>
        <a:prstGeom prst="roundRect">
          <a:avLst/>
        </a:prstGeom>
        <a:solidFill>
          <a:schemeClr val="accent2">
            <a:hueOff val="-1091522"/>
            <a:satOff val="-62946"/>
            <a:lumOff val="64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2022 – Kansas became the 36</a:t>
          </a:r>
          <a:r>
            <a:rPr lang="en-US" sz="2100" kern="1200" baseline="30000"/>
            <a:t>th</a:t>
          </a:r>
          <a:r>
            <a:rPr lang="en-US" sz="2100" kern="1200"/>
            <a:t> state to legalize Sports Betting*</a:t>
          </a:r>
        </a:p>
      </dsp:txBody>
      <dsp:txXfrm>
        <a:off x="24588" y="3972266"/>
        <a:ext cx="7158379" cy="454509"/>
      </dsp:txXfrm>
    </dsp:sp>
    <dsp:sp modelId="{559034E6-D9B0-4372-A608-BF94638F3C75}">
      <dsp:nvSpPr>
        <dsp:cNvPr id="0" name=""/>
        <dsp:cNvSpPr/>
      </dsp:nvSpPr>
      <dsp:spPr>
        <a:xfrm>
          <a:off x="0" y="4511843"/>
          <a:ext cx="7207555" cy="503685"/>
        </a:xfrm>
        <a:prstGeom prst="roundRect">
          <a:avLst/>
        </a:prstGeom>
        <a:solidFill>
          <a:schemeClr val="accent2">
            <a:hueOff val="-1273443"/>
            <a:satOff val="-73437"/>
            <a:lumOff val="7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2023 – Historical Horse Racing Machines were legalized in KS</a:t>
          </a:r>
        </a:p>
      </dsp:txBody>
      <dsp:txXfrm>
        <a:off x="24588" y="4536431"/>
        <a:ext cx="7158379" cy="454509"/>
      </dsp:txXfrm>
    </dsp:sp>
    <dsp:sp modelId="{7A9C12E1-EF8A-4316-9DBE-AE76EC12E1C7}">
      <dsp:nvSpPr>
        <dsp:cNvPr id="0" name=""/>
        <dsp:cNvSpPr/>
      </dsp:nvSpPr>
      <dsp:spPr>
        <a:xfrm>
          <a:off x="0" y="5076008"/>
          <a:ext cx="7207555" cy="503685"/>
        </a:xfrm>
        <a:prstGeom prst="roundRect">
          <a:avLst/>
        </a:prstGeom>
        <a:solidFill>
          <a:schemeClr val="accent2">
            <a:hueOff val="-1455363"/>
            <a:satOff val="-83928"/>
            <a:lumOff val="862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 the 4 state-owned casinos)</a:t>
          </a:r>
        </a:p>
      </dsp:txBody>
      <dsp:txXfrm>
        <a:off x="24588" y="5100596"/>
        <a:ext cx="7158379" cy="454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954E2-932C-4D4C-8C18-7677D6B07859}">
      <dsp:nvSpPr>
        <dsp:cNvPr id="0" name=""/>
        <dsp:cNvSpPr/>
      </dsp:nvSpPr>
      <dsp:spPr>
        <a:xfrm>
          <a:off x="0" y="3719"/>
          <a:ext cx="6492875" cy="135252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Kansas Expanded Lottery Act (KELA)</a:t>
          </a:r>
        </a:p>
      </dsp:txBody>
      <dsp:txXfrm>
        <a:off x="66025" y="69744"/>
        <a:ext cx="6360825" cy="1220470"/>
      </dsp:txXfrm>
    </dsp:sp>
    <dsp:sp modelId="{7A434268-5D37-4CC1-91C9-3AA3D1A97B35}">
      <dsp:nvSpPr>
        <dsp:cNvPr id="0" name=""/>
        <dsp:cNvSpPr/>
      </dsp:nvSpPr>
      <dsp:spPr>
        <a:xfrm>
          <a:off x="0" y="1454159"/>
          <a:ext cx="6492875" cy="1352520"/>
        </a:xfrm>
        <a:prstGeom prst="roundRect">
          <a:avLst/>
        </a:prstGeom>
        <a:solidFill>
          <a:schemeClr val="accent2">
            <a:hueOff val="-727682"/>
            <a:satOff val="-41964"/>
            <a:lumOff val="43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Problem Gambling and Other Addictions Fund (PGOAF)</a:t>
          </a:r>
        </a:p>
      </dsp:txBody>
      <dsp:txXfrm>
        <a:off x="66025" y="1520184"/>
        <a:ext cx="6360825" cy="1220470"/>
      </dsp:txXfrm>
    </dsp:sp>
    <dsp:sp modelId="{D3A18BE3-4FD5-49E9-9409-0370E1E2B3A6}">
      <dsp:nvSpPr>
        <dsp:cNvPr id="0" name=""/>
        <dsp:cNvSpPr/>
      </dsp:nvSpPr>
      <dsp:spPr>
        <a:xfrm>
          <a:off x="0" y="2904599"/>
          <a:ext cx="6492875" cy="1352520"/>
        </a:xfrm>
        <a:prstGeom prst="roundRect">
          <a:avLst/>
        </a:prstGeom>
        <a:solidFill>
          <a:schemeClr val="accent2">
            <a:hueOff val="-1455363"/>
            <a:satOff val="-83928"/>
            <a:lumOff val="862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K.S.A. 79-4805 </a:t>
          </a:r>
        </a:p>
      </dsp:txBody>
      <dsp:txXfrm>
        <a:off x="66025" y="2970624"/>
        <a:ext cx="6360825" cy="1220470"/>
      </dsp:txXfrm>
    </dsp:sp>
    <dsp:sp modelId="{E1696E1C-F120-43F2-A37A-F31134BCB7C2}">
      <dsp:nvSpPr>
        <dsp:cNvPr id="0" name=""/>
        <dsp:cNvSpPr/>
      </dsp:nvSpPr>
      <dsp:spPr>
        <a:xfrm>
          <a:off x="0" y="4257120"/>
          <a:ext cx="6492875"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49"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2% of Lottery Gaming Facility net revenues is to be paid to the PGOAF</a:t>
          </a:r>
        </a:p>
      </dsp:txBody>
      <dsp:txXfrm>
        <a:off x="0" y="4257120"/>
        <a:ext cx="6492875" cy="8445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7D62C7-2300-4528-A7C0-C38788345FDB}" type="datetimeFigureOut">
              <a:rPr lang="en-US" smtClean="0"/>
              <a:t>9/14/2023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873BFB-BAD2-4BEC-B07E-F9AB03138BEA}" type="slidenum">
              <a:rPr lang="en-US" smtClean="0"/>
              <a:t>‹#›</a:t>
            </a:fld>
            <a:endParaRPr lang="en-US"/>
          </a:p>
        </p:txBody>
      </p:sp>
    </p:spTree>
    <p:extLst>
      <p:ext uri="{BB962C8B-B14F-4D97-AF65-F5344CB8AC3E}">
        <p14:creationId xmlns:p14="http://schemas.microsoft.com/office/powerpoint/2010/main" val="66187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873BFB-BAD2-4BEC-B07E-F9AB03138BEA}" type="slidenum">
              <a:rPr lang="en-US" smtClean="0"/>
              <a:t>1</a:t>
            </a:fld>
            <a:endParaRPr lang="en-US"/>
          </a:p>
        </p:txBody>
      </p:sp>
    </p:spTree>
    <p:extLst>
      <p:ext uri="{BB962C8B-B14F-4D97-AF65-F5344CB8AC3E}">
        <p14:creationId xmlns:p14="http://schemas.microsoft.com/office/powerpoint/2010/main" val="137470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73BFB-BAD2-4BEC-B07E-F9AB03138BEA}" type="slidenum">
              <a:rPr lang="en-US" smtClean="0"/>
              <a:t>10</a:t>
            </a:fld>
            <a:endParaRPr lang="en-US"/>
          </a:p>
        </p:txBody>
      </p:sp>
    </p:spTree>
    <p:extLst>
      <p:ext uri="{BB962C8B-B14F-4D97-AF65-F5344CB8AC3E}">
        <p14:creationId xmlns:p14="http://schemas.microsoft.com/office/powerpoint/2010/main" val="348098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the Lottery estimates sports betting revenue at $1.8 million.  Using this estimate:</a:t>
            </a:r>
          </a:p>
          <a:p>
            <a:pPr marL="174708" indent="-174708">
              <a:buFont typeface="Arial" panose="020B0604020202020204" pitchFamily="34" charset="0"/>
              <a:buChar char="•"/>
            </a:pPr>
            <a:r>
              <a:rPr lang="en-US" dirty="0"/>
              <a:t>White Collar Crime Fund receives - $750,000</a:t>
            </a:r>
          </a:p>
          <a:p>
            <a:pPr marL="174708" indent="-174708">
              <a:buFont typeface="Arial" panose="020B0604020202020204" pitchFamily="34" charset="0"/>
              <a:buChar char="•"/>
            </a:pPr>
            <a:r>
              <a:rPr lang="en-US" dirty="0"/>
              <a:t>Attracting Professional Sports to Kansas Fund receives - $840,000</a:t>
            </a:r>
          </a:p>
          <a:p>
            <a:pPr marL="174708" indent="-174708">
              <a:buFont typeface="Arial" panose="020B0604020202020204" pitchFamily="34" charset="0"/>
              <a:buChar char="•"/>
            </a:pPr>
            <a:r>
              <a:rPr lang="en-US" b="1" dirty="0"/>
              <a:t>PGAF receives - $4200</a:t>
            </a:r>
          </a:p>
          <a:p>
            <a:pPr marL="174708" indent="-174708">
              <a:buFont typeface="Arial" panose="020B0604020202020204" pitchFamily="34" charset="0"/>
              <a:buChar char="•"/>
            </a:pPr>
            <a:r>
              <a:rPr lang="en-US" dirty="0"/>
              <a:t>State receives - $205,800</a:t>
            </a:r>
          </a:p>
          <a:p>
            <a:pPr marL="174708" indent="-174708">
              <a:buFont typeface="Arial" panose="020B0604020202020204" pitchFamily="34" charset="0"/>
              <a:buChar char="•"/>
            </a:pPr>
            <a:endParaRPr lang="en-US" dirty="0"/>
          </a:p>
          <a:p>
            <a:r>
              <a:rPr lang="en-US" b="1" dirty="0"/>
              <a:t>So, unless we get a significant increase from the funding we receive from casino games revenue, or there is significantly more revenue generated from sports betting in 2023, this will not allow for any additional PG services (to make this relative - $4200 would pay about ¾ of a residential treatment stay for one person or outpatient counseling for 3 individuals).  It would not pay for a prevalence study which we desperately need (last one 2017 and before Kansas Crossing was open).  </a:t>
            </a:r>
          </a:p>
          <a:p>
            <a:endParaRPr lang="en-US" b="1" dirty="0"/>
          </a:p>
          <a:p>
            <a:r>
              <a:rPr lang="en-US" b="0" dirty="0"/>
              <a:t>Revenue estimates in 2025 are $10 million.  Using this revenue estimate:</a:t>
            </a:r>
          </a:p>
          <a:p>
            <a:pPr marL="174708" indent="-174708">
              <a:buFont typeface="Arial" panose="020B0604020202020204" pitchFamily="34" charset="0"/>
              <a:buChar char="•"/>
            </a:pPr>
            <a:r>
              <a:rPr lang="en-US" dirty="0"/>
              <a:t>White Collar Crime Fund receives - $750,000</a:t>
            </a:r>
          </a:p>
          <a:p>
            <a:pPr marL="174708" indent="-174708">
              <a:buFont typeface="Arial" panose="020B0604020202020204" pitchFamily="34" charset="0"/>
              <a:buChar char="•"/>
            </a:pPr>
            <a:r>
              <a:rPr lang="en-US" dirty="0"/>
              <a:t>Attracting Professional Sports to Kansas Fund receives - $7,400,000</a:t>
            </a:r>
          </a:p>
          <a:p>
            <a:pPr marL="174708" indent="-174708">
              <a:buFont typeface="Arial" panose="020B0604020202020204" pitchFamily="34" charset="0"/>
              <a:buChar char="•"/>
            </a:pPr>
            <a:r>
              <a:rPr lang="en-US" b="1" dirty="0"/>
              <a:t>PGAF receives - $37,000</a:t>
            </a:r>
          </a:p>
          <a:p>
            <a:pPr marL="174708" indent="-174708">
              <a:buFont typeface="Arial" panose="020B0604020202020204" pitchFamily="34" charset="0"/>
              <a:buChar char="•"/>
            </a:pPr>
            <a:r>
              <a:rPr lang="en-US" dirty="0"/>
              <a:t>State receives - $1,813,000</a:t>
            </a:r>
          </a:p>
          <a:p>
            <a:endParaRPr lang="en-US" b="0" dirty="0"/>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A7873BFB-BAD2-4BEC-B07E-F9AB03138BEA}" type="slidenum">
              <a:rPr lang="en-US" smtClean="0"/>
              <a:t>11</a:t>
            </a:fld>
            <a:endParaRPr lang="en-US"/>
          </a:p>
        </p:txBody>
      </p:sp>
    </p:spTree>
    <p:extLst>
      <p:ext uri="{BB962C8B-B14F-4D97-AF65-F5344CB8AC3E}">
        <p14:creationId xmlns:p14="http://schemas.microsoft.com/office/powerpoint/2010/main" val="426636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73BFB-BAD2-4BEC-B07E-F9AB03138BEA}" type="slidenum">
              <a:rPr lang="en-US" smtClean="0"/>
              <a:t>12</a:t>
            </a:fld>
            <a:endParaRPr lang="en-US"/>
          </a:p>
        </p:txBody>
      </p:sp>
    </p:spTree>
    <p:extLst>
      <p:ext uri="{BB962C8B-B14F-4D97-AF65-F5344CB8AC3E}">
        <p14:creationId xmlns:p14="http://schemas.microsoft.com/office/powerpoint/2010/main" val="301982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73BFB-BAD2-4BEC-B07E-F9AB03138BEA}" type="slidenum">
              <a:rPr lang="en-US" smtClean="0"/>
              <a:t>14</a:t>
            </a:fld>
            <a:endParaRPr lang="en-US"/>
          </a:p>
        </p:txBody>
      </p:sp>
    </p:spTree>
    <p:extLst>
      <p:ext uri="{BB962C8B-B14F-4D97-AF65-F5344CB8AC3E}">
        <p14:creationId xmlns:p14="http://schemas.microsoft.com/office/powerpoint/2010/main" val="330588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 school district in SC Kansas (South Central Problem Gambling Task Force) that will kick off this fall</a:t>
            </a:r>
          </a:p>
          <a:p>
            <a:endParaRPr lang="en-US" dirty="0">
              <a:solidFill>
                <a:srgbClr val="FF0000"/>
              </a:solidFill>
            </a:endParaRPr>
          </a:p>
          <a:p>
            <a:r>
              <a:rPr lang="en-US" dirty="0">
                <a:solidFill>
                  <a:srgbClr val="FF0000"/>
                </a:solidFill>
              </a:rPr>
              <a:t>SCPGTF supplied the school district with rubber wrist bands embossed with “Take A Break” and will be mailing out educational materials to all families.</a:t>
            </a:r>
          </a:p>
        </p:txBody>
      </p:sp>
      <p:sp>
        <p:nvSpPr>
          <p:cNvPr id="4" name="Slide Number Placeholder 3"/>
          <p:cNvSpPr>
            <a:spLocks noGrp="1"/>
          </p:cNvSpPr>
          <p:nvPr>
            <p:ph type="sldNum" sz="quarter" idx="5"/>
          </p:nvPr>
        </p:nvSpPr>
        <p:spPr/>
        <p:txBody>
          <a:bodyPr/>
          <a:lstStyle/>
          <a:p>
            <a:fld id="{A7873BFB-BAD2-4BEC-B07E-F9AB03138BEA}" type="slidenum">
              <a:rPr lang="en-US" smtClean="0"/>
              <a:t>15</a:t>
            </a:fld>
            <a:endParaRPr lang="en-US"/>
          </a:p>
        </p:txBody>
      </p:sp>
    </p:spTree>
    <p:extLst>
      <p:ext uri="{BB962C8B-B14F-4D97-AF65-F5344CB8AC3E}">
        <p14:creationId xmlns:p14="http://schemas.microsoft.com/office/powerpoint/2010/main" val="1053091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Gambling (PG) subcommittee has begun, this year, to initiate efforts in attempting to contact points of contact (POC) with the Army and Air Force (ADAPT) Alcohol and Drug Abuse Prevention and Treatment programs located on each of the active-duty military instillations located in Kansas. </a:t>
            </a:r>
          </a:p>
          <a:p>
            <a:endParaRPr lang="en-US" dirty="0"/>
          </a:p>
          <a:p>
            <a:r>
              <a:rPr lang="en-US" dirty="0"/>
              <a:t>The PG subcommittee has a two-fold vision in developing a relationship with the ADAPT programs. First is to raise awareness and educate the military service members, who serve our nation while based in Kansas, about the resources available to them to help them gamble responsibly and to seek help when gambling starts to become a problem.  Second, is to collaborate with ADAPT counseling staff to encourage interest in having some of them trained as Kansas Certified Gambling Counselors (KCGC) to help provide the necessary supports and services to their own community.  As one of the old sayings in the Army goes, “We take care of our own.”.  It is the intention of the PG subcommittee to support our service members, here in Kansas, by offering the important knowledge and resources about gambling so that the dire consequences of problem gambling or addiction doesn’t impact the mission readiness of our fighting force.  </a:t>
            </a:r>
          </a:p>
          <a:p>
            <a:endParaRPr lang="en-US" dirty="0"/>
          </a:p>
          <a:p>
            <a:r>
              <a:rPr lang="en-US" dirty="0"/>
              <a:t>There are some important facts to understand about how gambling sometimes uniquely impacts our service members in a negative way.  Statistics, from year to year, put problem gambling with service members at double the rate of civilians (2 to 4% of the population), per the National Council on Problem Gambling.  With gambling problems, service members can face difficulties such as; issues with obtaining security clearances, suicidal thinking, co-occurring substance abuse and mental health issues, domestic violence, bankruptcy.  One of the biggest vulnerabilities, that leads service members to making poor choices and sometimes risk national security, is financial issues.  34.2% of all active component service members respondents, according to the 2018 Health Related Behaviors Survey, suggested that seeking help damages one’s military career.  In light of these facts, the PG subcommittee has deemed it imperative to continue these efforts as one of its ongoing projects. </a:t>
            </a:r>
          </a:p>
          <a:p>
            <a:endParaRPr lang="en-US" dirty="0"/>
          </a:p>
          <a:p>
            <a:r>
              <a:rPr lang="en-US" dirty="0"/>
              <a:t>“On the battlefield, the military pledges to leave no soldier behind.  As a nation, let it be our pledge that when they return home, we leave no veteran behind.” – Dan Lipinski</a:t>
            </a:r>
          </a:p>
          <a:p>
            <a:endParaRPr lang="en-US" dirty="0"/>
          </a:p>
        </p:txBody>
      </p:sp>
      <p:sp>
        <p:nvSpPr>
          <p:cNvPr id="4" name="Slide Number Placeholder 3"/>
          <p:cNvSpPr>
            <a:spLocks noGrp="1"/>
          </p:cNvSpPr>
          <p:nvPr>
            <p:ph type="sldNum" sz="quarter" idx="5"/>
          </p:nvPr>
        </p:nvSpPr>
        <p:spPr/>
        <p:txBody>
          <a:bodyPr/>
          <a:lstStyle/>
          <a:p>
            <a:fld id="{A7873BFB-BAD2-4BEC-B07E-F9AB03138BEA}" type="slidenum">
              <a:rPr lang="en-US" smtClean="0"/>
              <a:t>16</a:t>
            </a:fld>
            <a:endParaRPr lang="en-US"/>
          </a:p>
        </p:txBody>
      </p:sp>
    </p:spTree>
    <p:extLst>
      <p:ext uri="{BB962C8B-B14F-4D97-AF65-F5344CB8AC3E}">
        <p14:creationId xmlns:p14="http://schemas.microsoft.com/office/powerpoint/2010/main" val="1337019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1-800-522-4700 is our existing helpline number (on all print material and marketing) WHICH WILL SOON BE CHANGING</a:t>
            </a:r>
          </a:p>
          <a:p>
            <a:r>
              <a:rPr lang="en-US" dirty="0"/>
              <a:t>1-800-GAMBLER is new through the National Council on Problem Gambling Helpline harmonization project.  </a:t>
            </a:r>
          </a:p>
          <a:p>
            <a:endParaRPr lang="en-US" dirty="0"/>
          </a:p>
          <a:p>
            <a:r>
              <a:rPr lang="en-US" dirty="0"/>
              <a:t>How these work – a call to either number goes to the National Helpline Call Center and is automatically routed to a state call center by area code.  </a:t>
            </a:r>
          </a:p>
          <a:p>
            <a:endParaRPr lang="en-US" dirty="0"/>
          </a:p>
          <a:p>
            <a:r>
              <a:rPr lang="en-US" dirty="0"/>
              <a:t>If you live in Kansas but do not have a phone number with a Kansas area code, your call with go to the state matching your area code.  You will need to ask the call center to route you to the Kansas call center.  They can do this quickly (all call centers have a link to the master list of call centers across the country).</a:t>
            </a:r>
          </a:p>
          <a:p>
            <a:endParaRPr lang="en-US" dirty="0"/>
          </a:p>
          <a:p>
            <a:r>
              <a:rPr lang="en-US" dirty="0"/>
              <a:t>WE WILL BE KICKING OFF A STATEWIDE MEDIA CAMPAIGN STREAMLINING THE HELPLINE NUMBER AND REMINDERS TO PLAY IT SAFE WHEN SPORT BETTING.</a:t>
            </a:r>
          </a:p>
        </p:txBody>
      </p:sp>
      <p:sp>
        <p:nvSpPr>
          <p:cNvPr id="4" name="Slide Number Placeholder 3"/>
          <p:cNvSpPr>
            <a:spLocks noGrp="1"/>
          </p:cNvSpPr>
          <p:nvPr>
            <p:ph type="sldNum" sz="quarter" idx="5"/>
          </p:nvPr>
        </p:nvSpPr>
        <p:spPr/>
        <p:txBody>
          <a:bodyPr/>
          <a:lstStyle/>
          <a:p>
            <a:fld id="{A7873BFB-BAD2-4BEC-B07E-F9AB03138BEA}" type="slidenum">
              <a:rPr lang="en-US" smtClean="0"/>
              <a:t>17</a:t>
            </a:fld>
            <a:endParaRPr lang="en-US"/>
          </a:p>
        </p:txBody>
      </p:sp>
    </p:spTree>
    <p:extLst>
      <p:ext uri="{BB962C8B-B14F-4D97-AF65-F5344CB8AC3E}">
        <p14:creationId xmlns:p14="http://schemas.microsoft.com/office/powerpoint/2010/main" val="2699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73BFB-BAD2-4BEC-B07E-F9AB03138BEA}" type="slidenum">
              <a:rPr lang="en-US" smtClean="0"/>
              <a:t>18</a:t>
            </a:fld>
            <a:endParaRPr lang="en-US"/>
          </a:p>
        </p:txBody>
      </p:sp>
    </p:spTree>
    <p:extLst>
      <p:ext uri="{BB962C8B-B14F-4D97-AF65-F5344CB8AC3E}">
        <p14:creationId xmlns:p14="http://schemas.microsoft.com/office/powerpoint/2010/main" val="26985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873BFB-BAD2-4BEC-B07E-F9AB03138BEA}" type="slidenum">
              <a:rPr lang="en-US" smtClean="0"/>
              <a:t>2</a:t>
            </a:fld>
            <a:endParaRPr lang="en-US"/>
          </a:p>
        </p:txBody>
      </p:sp>
    </p:spTree>
    <p:extLst>
      <p:ext uri="{BB962C8B-B14F-4D97-AF65-F5344CB8AC3E}">
        <p14:creationId xmlns:p14="http://schemas.microsoft.com/office/powerpoint/2010/main" val="392242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873BFB-BAD2-4BEC-B07E-F9AB03138BEA}" type="slidenum">
              <a:rPr lang="en-US" smtClean="0"/>
              <a:t>3</a:t>
            </a:fld>
            <a:endParaRPr lang="en-US"/>
          </a:p>
        </p:txBody>
      </p:sp>
    </p:spTree>
    <p:extLst>
      <p:ext uri="{BB962C8B-B14F-4D97-AF65-F5344CB8AC3E}">
        <p14:creationId xmlns:p14="http://schemas.microsoft.com/office/powerpoint/2010/main" val="373271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73BFB-BAD2-4BEC-B07E-F9AB03138BEA}" type="slidenum">
              <a:rPr lang="en-US" smtClean="0"/>
              <a:t>4</a:t>
            </a:fld>
            <a:endParaRPr lang="en-US"/>
          </a:p>
        </p:txBody>
      </p:sp>
    </p:spTree>
    <p:extLst>
      <p:ext uri="{BB962C8B-B14F-4D97-AF65-F5344CB8AC3E}">
        <p14:creationId xmlns:p14="http://schemas.microsoft.com/office/powerpoint/2010/main" val="192295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73BFB-BAD2-4BEC-B07E-F9AB03138BEA}" type="slidenum">
              <a:rPr lang="en-US" smtClean="0"/>
              <a:t>5</a:t>
            </a:fld>
            <a:endParaRPr lang="en-US"/>
          </a:p>
        </p:txBody>
      </p:sp>
    </p:spTree>
    <p:extLst>
      <p:ext uri="{BB962C8B-B14F-4D97-AF65-F5344CB8AC3E}">
        <p14:creationId xmlns:p14="http://schemas.microsoft.com/office/powerpoint/2010/main" val="260515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DSM-5 Diagnostic Criteria</a:t>
            </a:r>
          </a:p>
        </p:txBody>
      </p:sp>
      <p:sp>
        <p:nvSpPr>
          <p:cNvPr id="4" name="Slide Number Placeholder 3"/>
          <p:cNvSpPr>
            <a:spLocks noGrp="1"/>
          </p:cNvSpPr>
          <p:nvPr>
            <p:ph type="sldNum" sz="quarter" idx="5"/>
          </p:nvPr>
        </p:nvSpPr>
        <p:spPr/>
        <p:txBody>
          <a:bodyPr/>
          <a:lstStyle/>
          <a:p>
            <a:fld id="{A7873BFB-BAD2-4BEC-B07E-F9AB03138BEA}" type="slidenum">
              <a:rPr lang="en-US" smtClean="0"/>
              <a:t>6</a:t>
            </a:fld>
            <a:endParaRPr lang="en-US"/>
          </a:p>
        </p:txBody>
      </p:sp>
    </p:spTree>
    <p:extLst>
      <p:ext uri="{BB962C8B-B14F-4D97-AF65-F5344CB8AC3E}">
        <p14:creationId xmlns:p14="http://schemas.microsoft.com/office/powerpoint/2010/main" val="319158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Tribal casinos must negotiate with the Governor to amend their existing gaming</a:t>
            </a:r>
            <a:r>
              <a:rPr lang="en-US" baseline="0" dirty="0"/>
              <a:t> compacts in order to offer sports betting.</a:t>
            </a:r>
            <a:endParaRPr lang="en-US" dirty="0"/>
          </a:p>
          <a:p>
            <a:endParaRPr lang="en-US" dirty="0"/>
          </a:p>
          <a:p>
            <a:r>
              <a:rPr lang="en-US" dirty="0"/>
              <a:t>Kansas</a:t>
            </a:r>
            <a:r>
              <a:rPr lang="en-US" baseline="0" dirty="0"/>
              <a:t> Tribal Casinos:</a:t>
            </a:r>
          </a:p>
          <a:p>
            <a:r>
              <a:rPr lang="en-US" baseline="0" dirty="0"/>
              <a:t>1996 Golden Eagle Casino, Horton (Kickapoo Tribe of Indians of the Kickapoo)</a:t>
            </a:r>
          </a:p>
          <a:p>
            <a:r>
              <a:rPr lang="en-US" baseline="0" dirty="0"/>
              <a:t>1998 Prairie Band Casino (Harrah’s Casino), Mayetta (Prairie Band of Potawatomi Nation)</a:t>
            </a:r>
          </a:p>
          <a:p>
            <a:r>
              <a:rPr lang="en-US" baseline="0" dirty="0"/>
              <a:t>1998 Sac and Fox, Powhattan (Sac and Fox Nation of Kansas and Nebraska)</a:t>
            </a:r>
          </a:p>
          <a:p>
            <a:r>
              <a:rPr lang="en-US" baseline="0" dirty="0"/>
              <a:t>1998 Casino White Cloud, White Cloud (Iowa Tribe of Kansas and Nebraska)</a:t>
            </a:r>
          </a:p>
          <a:p>
            <a:r>
              <a:rPr lang="en-US" baseline="0" dirty="0"/>
              <a:t>2008 7</a:t>
            </a:r>
            <a:r>
              <a:rPr lang="en-US" baseline="30000" dirty="0"/>
              <a:t>th</a:t>
            </a:r>
            <a:r>
              <a:rPr lang="en-US" baseline="0" dirty="0"/>
              <a:t> Street Casino, Kansas City (Wyandotte Nation of Oklahoma)</a:t>
            </a:r>
          </a:p>
          <a:p>
            <a:r>
              <a:rPr lang="en-US" baseline="0" dirty="0"/>
              <a:t>2020 Crosswinds Casino, Park City (Wyandotte Nation of Oklahoma)</a:t>
            </a:r>
            <a:endParaRPr lang="en-US" dirty="0"/>
          </a:p>
        </p:txBody>
      </p:sp>
      <p:sp>
        <p:nvSpPr>
          <p:cNvPr id="4" name="Slide Number Placeholder 3"/>
          <p:cNvSpPr>
            <a:spLocks noGrp="1"/>
          </p:cNvSpPr>
          <p:nvPr>
            <p:ph type="sldNum" sz="quarter" idx="5"/>
          </p:nvPr>
        </p:nvSpPr>
        <p:spPr/>
        <p:txBody>
          <a:bodyPr/>
          <a:lstStyle/>
          <a:p>
            <a:fld id="{A7873BFB-BAD2-4BEC-B07E-F9AB03138BEA}" type="slidenum">
              <a:rPr lang="en-US" smtClean="0"/>
              <a:t>7</a:t>
            </a:fld>
            <a:endParaRPr lang="en-US"/>
          </a:p>
        </p:txBody>
      </p:sp>
    </p:spTree>
    <p:extLst>
      <p:ext uri="{BB962C8B-B14F-4D97-AF65-F5344CB8AC3E}">
        <p14:creationId xmlns:p14="http://schemas.microsoft.com/office/powerpoint/2010/main" val="3262979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73BFB-BAD2-4BEC-B07E-F9AB03138BEA}" type="slidenum">
              <a:rPr lang="en-US" smtClean="0"/>
              <a:t>8</a:t>
            </a:fld>
            <a:endParaRPr lang="en-US"/>
          </a:p>
        </p:txBody>
      </p:sp>
    </p:spTree>
    <p:extLst>
      <p:ext uri="{BB962C8B-B14F-4D97-AF65-F5344CB8AC3E}">
        <p14:creationId xmlns:p14="http://schemas.microsoft.com/office/powerpoint/2010/main" val="296852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KELA allowed for legalized gambling in the state of Kansas (4 state-owned casinos; one in each of the 4 designated gaming zones – SW, SC, SE, and NE).</a:t>
            </a:r>
          </a:p>
          <a:p>
            <a:endParaRPr lang="en-US" dirty="0"/>
          </a:p>
          <a:p>
            <a:r>
              <a:rPr lang="en-US" dirty="0"/>
              <a:t>The PGOAF is defined in (Kansas Statutes Annotated) K.S.A. 79-4805.  2% of the Lottery Gaming Facility (state-owned casinos) net revenue is to be credited to the PGOAF.  Our program receives less than 10% of that.</a:t>
            </a:r>
          </a:p>
        </p:txBody>
      </p:sp>
      <p:sp>
        <p:nvSpPr>
          <p:cNvPr id="4" name="Slide Number Placeholder 3"/>
          <p:cNvSpPr>
            <a:spLocks noGrp="1"/>
          </p:cNvSpPr>
          <p:nvPr>
            <p:ph type="sldNum" sz="quarter" idx="5"/>
          </p:nvPr>
        </p:nvSpPr>
        <p:spPr/>
        <p:txBody>
          <a:bodyPr/>
          <a:lstStyle/>
          <a:p>
            <a:fld id="{A7873BFB-BAD2-4BEC-B07E-F9AB03138BEA}" type="slidenum">
              <a:rPr lang="en-US" smtClean="0"/>
              <a:t>9</a:t>
            </a:fld>
            <a:endParaRPr lang="en-US"/>
          </a:p>
        </p:txBody>
      </p:sp>
    </p:spTree>
    <p:extLst>
      <p:ext uri="{BB962C8B-B14F-4D97-AF65-F5344CB8AC3E}">
        <p14:creationId xmlns:p14="http://schemas.microsoft.com/office/powerpoint/2010/main" val="253476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2440F6-B998-485A-882D-23C8D333EC9B}" type="datetime1">
              <a:rPr lang="en-US" smtClean="0"/>
              <a:t>9/14/2023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1E1F10-60E1-4160-8D90-0708EC485CE1}" type="datetime1">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9309AA-8DDA-457C-AD8F-5F0398666EFC}"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55BBF1-F1A3-4DC9-948E-07A5015657E5}"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7F61E3-6D9C-4045-8BE5-BC766B259177}"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F8287B-39AE-4611-A508-F917872A6E90}"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CFDF16-4B1D-419E-B52F-FE20B02BCAD5}"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717955-E7DE-41EE-B390-E97293846703}"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E798CA-8F8A-4E5C-BE6E-0B0C16D3F201}"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BD944E-6EC5-4440-8B8F-8E6292FE565A}"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9BB6F3-5BF6-4BF4-89DE-6A7F414E997A}"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EBDB9E-0F0F-4FD4-9CA9-DE8A15871C6B}" type="datetime1">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33DF02-8710-4701-B3B9-AE4607E9CBAD}" type="datetime1">
              <a:rPr lang="en-US" smtClean="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6D2460-8BC1-411F-953E-74391285E4AD}" type="datetime1">
              <a:rPr lang="en-US" smtClean="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3342A-4BBA-4664-B2AB-987D0268F5C1}" type="datetime1">
              <a:rPr lang="en-US" smtClean="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22734B-5C2D-4ACA-91A7-F8CFC71F12F5}" type="datetime1">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07309E-CEDA-4B96-A420-D6D14CD02C19}" type="datetime1">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F6D5FC-F3F8-4B02-95AD-9193F852E614}" type="datetime1">
              <a:rPr lang="en-US" smtClean="0"/>
              <a:t>9/14/2023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9B2F-165B-4902-81D6-DBB4BBBB7E85}"/>
              </a:ext>
            </a:extLst>
          </p:cNvPr>
          <p:cNvSpPr>
            <a:spLocks noGrp="1"/>
          </p:cNvSpPr>
          <p:nvPr>
            <p:ph type="ctrTitle"/>
          </p:nvPr>
        </p:nvSpPr>
        <p:spPr/>
        <p:txBody>
          <a:bodyPr>
            <a:normAutofit fontScale="90000"/>
          </a:bodyPr>
          <a:lstStyle/>
          <a:p>
            <a:r>
              <a:rPr lang="en-US" dirty="0"/>
              <a:t>Governor’s Behavioral Health Services Planning Council</a:t>
            </a:r>
          </a:p>
        </p:txBody>
      </p:sp>
      <p:sp>
        <p:nvSpPr>
          <p:cNvPr id="3" name="Subtitle 2">
            <a:extLst>
              <a:ext uri="{FF2B5EF4-FFF2-40B4-BE49-F238E27FC236}">
                <a16:creationId xmlns:a16="http://schemas.microsoft.com/office/drawing/2014/main" id="{A452982F-CD54-41C4-816C-F6025F00D87B}"/>
              </a:ext>
            </a:extLst>
          </p:cNvPr>
          <p:cNvSpPr>
            <a:spLocks noGrp="1"/>
          </p:cNvSpPr>
          <p:nvPr>
            <p:ph type="subTitle" idx="1"/>
          </p:nvPr>
        </p:nvSpPr>
        <p:spPr/>
        <p:txBody>
          <a:bodyPr>
            <a:normAutofit fontScale="77500" lnSpcReduction="20000"/>
          </a:bodyPr>
          <a:lstStyle/>
          <a:p>
            <a:r>
              <a:rPr lang="en-US" sz="3600" dirty="0"/>
              <a:t>Problem Gambling/Gaming Sub-Committee</a:t>
            </a:r>
          </a:p>
          <a:p>
            <a:r>
              <a:rPr lang="en-US" sz="3600" dirty="0"/>
              <a:t>September 20, 2023</a:t>
            </a:r>
          </a:p>
        </p:txBody>
      </p:sp>
      <p:sp>
        <p:nvSpPr>
          <p:cNvPr id="4" name="Slide Number Placeholder 3">
            <a:extLst>
              <a:ext uri="{FF2B5EF4-FFF2-40B4-BE49-F238E27FC236}">
                <a16:creationId xmlns:a16="http://schemas.microsoft.com/office/drawing/2014/main" id="{D6CFE7D2-79CE-4AEE-8EF8-42BE3316F3CD}"/>
              </a:ext>
            </a:extLst>
          </p:cNvPr>
          <p:cNvSpPr>
            <a:spLocks noGrp="1"/>
          </p:cNvSpPr>
          <p:nvPr>
            <p:ph type="sldNum" sz="quarter" idx="12"/>
          </p:nvPr>
        </p:nvSpPr>
        <p:spPr/>
        <p:txBody>
          <a:bodyPr/>
          <a:lstStyle/>
          <a:p>
            <a:fld id="{D57F1E4F-1CFF-5643-939E-217C01CDF565}" type="slidenum">
              <a:rPr lang="en-US" sz="1400" b="1" smtClean="0">
                <a:latin typeface="Arial" panose="020B0604020202020204" pitchFamily="34" charset="0"/>
                <a:cs typeface="Arial" panose="020B0604020202020204" pitchFamily="34" charset="0"/>
              </a:rPr>
              <a:pPr/>
              <a:t>1</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0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114B-3E19-4920-80E9-F56555F80421}"/>
              </a:ext>
            </a:extLst>
          </p:cNvPr>
          <p:cNvSpPr>
            <a:spLocks noGrp="1"/>
          </p:cNvSpPr>
          <p:nvPr>
            <p:ph type="title"/>
          </p:nvPr>
        </p:nvSpPr>
        <p:spPr/>
        <p:txBody>
          <a:bodyPr/>
          <a:lstStyle/>
          <a:p>
            <a:r>
              <a:rPr lang="en-US"/>
              <a:t>Legal Sports Betting in Kansas</a:t>
            </a:r>
            <a:endParaRPr lang="en-US" dirty="0"/>
          </a:p>
        </p:txBody>
      </p:sp>
      <p:sp>
        <p:nvSpPr>
          <p:cNvPr id="3" name="Content Placeholder 2">
            <a:extLst>
              <a:ext uri="{FF2B5EF4-FFF2-40B4-BE49-F238E27FC236}">
                <a16:creationId xmlns:a16="http://schemas.microsoft.com/office/drawing/2014/main" id="{C35C6D8D-80D1-4443-9B02-9F4DBD0CE6BD}"/>
              </a:ext>
            </a:extLst>
          </p:cNvPr>
          <p:cNvSpPr>
            <a:spLocks noGrp="1"/>
          </p:cNvSpPr>
          <p:nvPr>
            <p:ph idx="1"/>
          </p:nvPr>
        </p:nvSpPr>
        <p:spPr>
          <a:xfrm>
            <a:off x="1484310" y="2006221"/>
            <a:ext cx="10018713" cy="3784979"/>
          </a:xfrm>
        </p:spPr>
        <p:txBody>
          <a:bodyPr/>
          <a:lstStyle/>
          <a:p>
            <a:r>
              <a:rPr lang="en-US" dirty="0"/>
              <a:t>Sports Betting is legal in 36 states and Washington D. C.</a:t>
            </a:r>
          </a:p>
          <a:p>
            <a:r>
              <a:rPr lang="en-US" dirty="0"/>
              <a:t>Kansas signed sports betting legislation May 2022, to become legal July 1, 2022 (SB 84)</a:t>
            </a:r>
          </a:p>
          <a:p>
            <a:r>
              <a:rPr lang="en-US" dirty="0"/>
              <a:t>Since the launch on September 1, 7.9% (a 31% increase over 2021) of Kansas adults have signed up for a sportsbook app username (approx</a:t>
            </a:r>
            <a:r>
              <a:rPr lang="en-US" dirty="0">
                <a:solidFill>
                  <a:srgbClr val="FF0000"/>
                </a:solidFill>
              </a:rPr>
              <a:t>. </a:t>
            </a:r>
            <a:r>
              <a:rPr lang="en-US" dirty="0"/>
              <a:t>183,400</a:t>
            </a:r>
            <a:r>
              <a:rPr lang="en-US" dirty="0">
                <a:solidFill>
                  <a:srgbClr val="FF0000"/>
                </a:solidFill>
              </a:rPr>
              <a:t> </a:t>
            </a:r>
            <a:r>
              <a:rPr lang="en-US" dirty="0"/>
              <a:t>Kansans)</a:t>
            </a:r>
          </a:p>
          <a:p>
            <a:r>
              <a:rPr lang="en-US" dirty="0"/>
              <a:t>About 1 in 5 Americans (19%) say they have bet on sports in the last year</a:t>
            </a:r>
          </a:p>
        </p:txBody>
      </p:sp>
      <p:sp>
        <p:nvSpPr>
          <p:cNvPr id="4" name="Slide Number Placeholder 3">
            <a:extLst>
              <a:ext uri="{FF2B5EF4-FFF2-40B4-BE49-F238E27FC236}">
                <a16:creationId xmlns:a16="http://schemas.microsoft.com/office/drawing/2014/main" id="{4D86D19B-EA80-47CC-867F-3DE4A47B2745}"/>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7160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DC61-E45F-42A5-BE91-3354A01B29AA}"/>
              </a:ext>
            </a:extLst>
          </p:cNvPr>
          <p:cNvSpPr>
            <a:spLocks noGrp="1"/>
          </p:cNvSpPr>
          <p:nvPr>
            <p:ph type="title"/>
          </p:nvPr>
        </p:nvSpPr>
        <p:spPr>
          <a:xfrm>
            <a:off x="1484311" y="217715"/>
            <a:ext cx="10018713" cy="1088571"/>
          </a:xfrm>
        </p:spPr>
        <p:txBody>
          <a:bodyPr>
            <a:normAutofit fontScale="90000"/>
          </a:bodyPr>
          <a:lstStyle/>
          <a:p>
            <a:r>
              <a:rPr lang="en-US" dirty="0"/>
              <a:t>Sports Betting Legislation – Revenue Distribution</a:t>
            </a:r>
          </a:p>
        </p:txBody>
      </p:sp>
      <p:sp>
        <p:nvSpPr>
          <p:cNvPr id="3" name="Content Placeholder 2">
            <a:extLst>
              <a:ext uri="{FF2B5EF4-FFF2-40B4-BE49-F238E27FC236}">
                <a16:creationId xmlns:a16="http://schemas.microsoft.com/office/drawing/2014/main" id="{B89BD3D6-E040-4F4D-AA9C-814AC4ADE055}"/>
              </a:ext>
            </a:extLst>
          </p:cNvPr>
          <p:cNvSpPr>
            <a:spLocks noGrp="1"/>
          </p:cNvSpPr>
          <p:nvPr>
            <p:ph idx="1"/>
          </p:nvPr>
        </p:nvSpPr>
        <p:spPr>
          <a:xfrm>
            <a:off x="1384664" y="1201783"/>
            <a:ext cx="10650582" cy="5826034"/>
          </a:xfrm>
        </p:spPr>
        <p:txBody>
          <a:bodyPr>
            <a:normAutofit lnSpcReduction="10000"/>
          </a:bodyPr>
          <a:lstStyle/>
          <a:p>
            <a:pPr marL="0" indent="0" algn="ctr">
              <a:buNone/>
            </a:pPr>
            <a:r>
              <a:rPr lang="en-US" b="1" dirty="0"/>
              <a:t>Sports Wagering Receipts Fund </a:t>
            </a:r>
          </a:p>
          <a:p>
            <a:pPr marL="0" indent="0">
              <a:buNone/>
            </a:pPr>
            <a:r>
              <a:rPr lang="en-US" sz="1800" b="1" dirty="0"/>
              <a:t>Any revenue generated from sports wagering less any voided wagers, federal excise tax, promotional credits, and amounts paid as prizes.  This fund is separate from the casino games revenue.</a:t>
            </a:r>
          </a:p>
          <a:p>
            <a:pPr marL="0" indent="0">
              <a:buNone/>
            </a:pPr>
            <a:r>
              <a:rPr lang="en-US" sz="2000" b="1" dirty="0"/>
              <a:t>From this fund, revenue will be distributed accordingly starting July 1, 2023:</a:t>
            </a:r>
          </a:p>
          <a:p>
            <a:pPr lvl="2"/>
            <a:r>
              <a:rPr lang="en-US" b="1" dirty="0"/>
              <a:t>White Collar Crime Fund </a:t>
            </a:r>
            <a:r>
              <a:rPr lang="en-US" sz="1400" dirty="0"/>
              <a:t>(for investigations and prosecuting)</a:t>
            </a:r>
          </a:p>
          <a:p>
            <a:pPr lvl="3"/>
            <a:r>
              <a:rPr lang="en-US" dirty="0"/>
              <a:t>On or after July 1 each year, the first $750,000 will be credited to this fund</a:t>
            </a:r>
          </a:p>
          <a:p>
            <a:pPr lvl="2"/>
            <a:r>
              <a:rPr lang="en-US" b="1" dirty="0"/>
              <a:t>Attracting Professional Sports to Kansas Fund</a:t>
            </a:r>
          </a:p>
          <a:p>
            <a:pPr lvl="3"/>
            <a:r>
              <a:rPr lang="en-US" dirty="0"/>
              <a:t>On or after July 1 each year, 80% of the remaining revenue will be credited to this fund</a:t>
            </a:r>
          </a:p>
          <a:p>
            <a:pPr lvl="2"/>
            <a:r>
              <a:rPr lang="en-US" b="1" dirty="0"/>
              <a:t>Problem Gambling and Addictions Grant Fund</a:t>
            </a:r>
          </a:p>
          <a:p>
            <a:pPr lvl="3"/>
            <a:r>
              <a:rPr lang="en-US" dirty="0"/>
              <a:t>On or after July 1 each year, </a:t>
            </a:r>
            <a:r>
              <a:rPr lang="en-US" b="1" dirty="0">
                <a:solidFill>
                  <a:schemeClr val="accent4">
                    <a:lumMod val="75000"/>
                  </a:schemeClr>
                </a:solidFill>
              </a:rPr>
              <a:t>2% of the remaining revenue </a:t>
            </a:r>
            <a:r>
              <a:rPr lang="en-US" dirty="0"/>
              <a:t>will be credited to this fund</a:t>
            </a:r>
          </a:p>
          <a:p>
            <a:pPr lvl="4"/>
            <a:r>
              <a:rPr lang="en-US" b="1" dirty="0">
                <a:solidFill>
                  <a:schemeClr val="accent4">
                    <a:lumMod val="75000"/>
                  </a:schemeClr>
                </a:solidFill>
              </a:rPr>
              <a:t>To fund a helpline with text messaging and chat capabilities</a:t>
            </a:r>
          </a:p>
          <a:p>
            <a:pPr lvl="4"/>
            <a:r>
              <a:rPr lang="en-US" b="1" dirty="0">
                <a:solidFill>
                  <a:schemeClr val="accent4">
                    <a:lumMod val="75000"/>
                  </a:schemeClr>
                </a:solidFill>
              </a:rPr>
              <a:t>For the treatment, research, education, or prevention of pathological gambling; and </a:t>
            </a:r>
          </a:p>
          <a:p>
            <a:pPr lvl="4"/>
            <a:r>
              <a:rPr lang="en-US" dirty="0"/>
              <a:t>Treatment for alcoholism, drug abuse, and other addictive or co-occurring behavioral health disorders</a:t>
            </a:r>
          </a:p>
          <a:p>
            <a:pPr marL="1028700" lvl="2" indent="0">
              <a:lnSpc>
                <a:spcPct val="110000"/>
              </a:lnSpc>
              <a:spcBef>
                <a:spcPts val="0"/>
              </a:spcBef>
              <a:spcAft>
                <a:spcPts val="0"/>
              </a:spcAft>
              <a:buNone/>
            </a:pPr>
            <a:r>
              <a:rPr lang="en-US" dirty="0"/>
              <a:t>This legislation requires </a:t>
            </a:r>
            <a:r>
              <a:rPr lang="en-US" b="1" dirty="0">
                <a:solidFill>
                  <a:schemeClr val="accent4">
                    <a:lumMod val="75000"/>
                  </a:schemeClr>
                </a:solidFill>
              </a:rPr>
              <a:t>funds in this PGAF to be used for the purposes specified above </a:t>
            </a:r>
          </a:p>
          <a:p>
            <a:pPr marL="1028700" lvl="2" indent="0">
              <a:lnSpc>
                <a:spcPct val="110000"/>
              </a:lnSpc>
              <a:spcBef>
                <a:spcPts val="0"/>
              </a:spcBef>
              <a:spcAft>
                <a:spcPts val="0"/>
              </a:spcAft>
              <a:buNone/>
            </a:pPr>
            <a:r>
              <a:rPr lang="en-US" dirty="0"/>
              <a:t>before being used to treat alcoholism, drug abuse and other addictive behaviors, and other </a:t>
            </a:r>
          </a:p>
          <a:p>
            <a:pPr marL="1028700" lvl="2" indent="0">
              <a:lnSpc>
                <a:spcPct val="110000"/>
              </a:lnSpc>
              <a:spcBef>
                <a:spcPts val="0"/>
              </a:spcBef>
              <a:spcAft>
                <a:spcPts val="0"/>
              </a:spcAft>
              <a:buNone/>
            </a:pPr>
            <a:r>
              <a:rPr lang="en-US" dirty="0"/>
              <a:t>co-occurring BH disorders.</a:t>
            </a:r>
          </a:p>
          <a:p>
            <a:pPr lvl="3"/>
            <a:endParaRPr lang="en-US" b="1" dirty="0"/>
          </a:p>
        </p:txBody>
      </p:sp>
      <p:sp>
        <p:nvSpPr>
          <p:cNvPr id="4" name="Slide Number Placeholder 3">
            <a:extLst>
              <a:ext uri="{FF2B5EF4-FFF2-40B4-BE49-F238E27FC236}">
                <a16:creationId xmlns:a16="http://schemas.microsoft.com/office/drawing/2014/main" id="{06FC3874-42E6-4CBD-8C61-6994759010CA}"/>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957108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C844-F19D-4F90-8120-194651C5954C}"/>
              </a:ext>
            </a:extLst>
          </p:cNvPr>
          <p:cNvSpPr>
            <a:spLocks noGrp="1"/>
          </p:cNvSpPr>
          <p:nvPr>
            <p:ph type="title"/>
          </p:nvPr>
        </p:nvSpPr>
        <p:spPr/>
        <p:txBody>
          <a:bodyPr/>
          <a:lstStyle/>
          <a:p>
            <a:r>
              <a:rPr lang="en-US" dirty="0"/>
              <a:t>The National View of Legal Sports Betting</a:t>
            </a:r>
          </a:p>
        </p:txBody>
      </p:sp>
      <p:sp>
        <p:nvSpPr>
          <p:cNvPr id="3" name="Content Placeholder 2">
            <a:extLst>
              <a:ext uri="{FF2B5EF4-FFF2-40B4-BE49-F238E27FC236}">
                <a16:creationId xmlns:a16="http://schemas.microsoft.com/office/drawing/2014/main" id="{364FE355-D46E-41DE-B48B-131E5D4E96F2}"/>
              </a:ext>
            </a:extLst>
          </p:cNvPr>
          <p:cNvSpPr>
            <a:spLocks noGrp="1"/>
          </p:cNvSpPr>
          <p:nvPr>
            <p:ph idx="1"/>
          </p:nvPr>
        </p:nvSpPr>
        <p:spPr>
          <a:xfrm>
            <a:off x="1484310" y="1965279"/>
            <a:ext cx="10018713" cy="4476464"/>
          </a:xfrm>
        </p:spPr>
        <p:txBody>
          <a:bodyPr>
            <a:normAutofit/>
          </a:bodyPr>
          <a:lstStyle/>
          <a:p>
            <a:r>
              <a:rPr lang="en-US" dirty="0"/>
              <a:t>Sports Betting is legal in 36 states plus Washington D.C.</a:t>
            </a:r>
          </a:p>
          <a:p>
            <a:r>
              <a:rPr lang="en-US" dirty="0"/>
              <a:t>61.1 million American adults will wager on the</a:t>
            </a:r>
            <a:r>
              <a:rPr lang="en-US" dirty="0">
                <a:solidFill>
                  <a:srgbClr val="FF0000"/>
                </a:solidFill>
              </a:rPr>
              <a:t> </a:t>
            </a:r>
            <a:r>
              <a:rPr lang="en-US" dirty="0"/>
              <a:t>2023</a:t>
            </a:r>
            <a:r>
              <a:rPr lang="en-US" dirty="0">
                <a:solidFill>
                  <a:srgbClr val="FF0000"/>
                </a:solidFill>
              </a:rPr>
              <a:t> </a:t>
            </a:r>
            <a:r>
              <a:rPr lang="en-US" dirty="0"/>
              <a:t>NFL season</a:t>
            </a:r>
          </a:p>
          <a:p>
            <a:r>
              <a:rPr lang="en-US" dirty="0"/>
              <a:t>30.2 million will place a bet online this season (up 31% from 2022)</a:t>
            </a:r>
          </a:p>
          <a:p>
            <a:r>
              <a:rPr lang="en-US" dirty="0"/>
              <a:t>10.6 million will place a bet in person (up 2% from 2021)</a:t>
            </a:r>
          </a:p>
          <a:p>
            <a:r>
              <a:rPr lang="en-US" dirty="0"/>
              <a:t>Bookie usage is 50% higher in states without legal sports betting</a:t>
            </a:r>
          </a:p>
          <a:p>
            <a:r>
              <a:rPr lang="en-US" dirty="0"/>
              <a:t>Super Bowl LVIII will be set in Nevada – the second Super Bowl to be played in a legal sports betting jurisdiction</a:t>
            </a:r>
          </a:p>
          <a:p>
            <a:pPr marL="0" indent="0" algn="r">
              <a:buNone/>
            </a:pPr>
            <a:r>
              <a:rPr lang="en-US" sz="2200" dirty="0"/>
              <a:t>(American Gaming Association, 2022)</a:t>
            </a:r>
          </a:p>
        </p:txBody>
      </p:sp>
      <p:sp>
        <p:nvSpPr>
          <p:cNvPr id="4" name="Slide Number Placeholder 3">
            <a:extLst>
              <a:ext uri="{FF2B5EF4-FFF2-40B4-BE49-F238E27FC236}">
                <a16:creationId xmlns:a16="http://schemas.microsoft.com/office/drawing/2014/main" id="{1D771734-15E9-4FB0-9165-106AB3117243}"/>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89708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E8399F-96DA-4783-BE4A-2A17A0CC96B2}"/>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Picture 5" descr="Diagram&#10;&#10;Description automatically generated">
            <a:extLst>
              <a:ext uri="{FF2B5EF4-FFF2-40B4-BE49-F238E27FC236}">
                <a16:creationId xmlns:a16="http://schemas.microsoft.com/office/drawing/2014/main" id="{9D758967-9E6B-4483-89B0-A4CF2BDD5870}"/>
              </a:ext>
            </a:extLst>
          </p:cNvPr>
          <p:cNvPicPr>
            <a:picLocks noChangeAspect="1"/>
          </p:cNvPicPr>
          <p:nvPr/>
        </p:nvPicPr>
        <p:blipFill>
          <a:blip r:embed="rId2"/>
          <a:stretch>
            <a:fillRect/>
          </a:stretch>
        </p:blipFill>
        <p:spPr>
          <a:xfrm>
            <a:off x="3447097" y="218364"/>
            <a:ext cx="5696903" cy="6393976"/>
          </a:xfrm>
          <a:prstGeom prst="rect">
            <a:avLst/>
          </a:prstGeom>
        </p:spPr>
      </p:pic>
    </p:spTree>
    <p:extLst>
      <p:ext uri="{BB962C8B-B14F-4D97-AF65-F5344CB8AC3E}">
        <p14:creationId xmlns:p14="http://schemas.microsoft.com/office/powerpoint/2010/main" val="261706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1D234C-2CFC-475C-AF5B-2BAE532147E0}"/>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6" name="Content Placeholder 5" descr="Diagram&#10;&#10;Description automatically generated">
            <a:extLst>
              <a:ext uri="{FF2B5EF4-FFF2-40B4-BE49-F238E27FC236}">
                <a16:creationId xmlns:a16="http://schemas.microsoft.com/office/drawing/2014/main" id="{D845C05E-EDD3-4DAA-8B6F-A056A3210930}"/>
              </a:ext>
            </a:extLst>
          </p:cNvPr>
          <p:cNvPicPr>
            <a:picLocks noGrp="1" noChangeAspect="1"/>
          </p:cNvPicPr>
          <p:nvPr>
            <p:ph idx="4294967295"/>
          </p:nvPr>
        </p:nvPicPr>
        <p:blipFill>
          <a:blip r:embed="rId3"/>
          <a:stretch>
            <a:fillRect/>
          </a:stretch>
        </p:blipFill>
        <p:spPr>
          <a:xfrm>
            <a:off x="3598788" y="212111"/>
            <a:ext cx="5307217" cy="6397892"/>
          </a:xfrm>
        </p:spPr>
      </p:pic>
    </p:spTree>
    <p:extLst>
      <p:ext uri="{BB962C8B-B14F-4D97-AF65-F5344CB8AC3E}">
        <p14:creationId xmlns:p14="http://schemas.microsoft.com/office/powerpoint/2010/main" val="233588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73DF5C-A069-4085-8099-E8D1D5F06F12}"/>
              </a:ext>
            </a:extLst>
          </p:cNvPr>
          <p:cNvSpPr>
            <a:spLocks noGrp="1"/>
          </p:cNvSpPr>
          <p:nvPr>
            <p:ph type="title"/>
          </p:nvPr>
        </p:nvSpPr>
        <p:spPr>
          <a:xfrm>
            <a:off x="1484312" y="1323833"/>
            <a:ext cx="4523761" cy="1647967"/>
          </a:xfrm>
        </p:spPr>
        <p:txBody>
          <a:bodyPr>
            <a:normAutofit fontScale="90000"/>
          </a:bodyPr>
          <a:lstStyle/>
          <a:p>
            <a:r>
              <a:rPr lang="en-US" sz="5400" dirty="0"/>
              <a:t>Take A Break Campaign</a:t>
            </a:r>
          </a:p>
        </p:txBody>
      </p:sp>
      <p:sp>
        <p:nvSpPr>
          <p:cNvPr id="11" name="Text Placeholder 10">
            <a:extLst>
              <a:ext uri="{FF2B5EF4-FFF2-40B4-BE49-F238E27FC236}">
                <a16:creationId xmlns:a16="http://schemas.microsoft.com/office/drawing/2014/main" id="{85D580F9-3365-4821-9B4C-CE88A2486F6A}"/>
              </a:ext>
            </a:extLst>
          </p:cNvPr>
          <p:cNvSpPr>
            <a:spLocks noGrp="1"/>
          </p:cNvSpPr>
          <p:nvPr>
            <p:ph type="body" sz="half" idx="2"/>
          </p:nvPr>
        </p:nvSpPr>
        <p:spPr>
          <a:xfrm>
            <a:off x="1484312" y="2971800"/>
            <a:ext cx="4523761" cy="2732964"/>
          </a:xfrm>
        </p:spPr>
        <p:txBody>
          <a:bodyPr>
            <a:normAutofit/>
          </a:bodyPr>
          <a:lstStyle/>
          <a:p>
            <a:pPr marL="285750" indent="-285750" algn="l">
              <a:buFont typeface="Arial" panose="020B0604020202020204" pitchFamily="34" charset="0"/>
              <a:buChar char="•"/>
            </a:pPr>
            <a:r>
              <a:rPr lang="en-US" sz="2400" dirty="0"/>
              <a:t>Set limits on how long you play</a:t>
            </a:r>
          </a:p>
          <a:p>
            <a:pPr marL="285750" indent="-285750" algn="l">
              <a:buFont typeface="Arial" panose="020B0604020202020204" pitchFamily="34" charset="0"/>
              <a:buChar char="•"/>
            </a:pPr>
            <a:r>
              <a:rPr lang="en-US" sz="2400" dirty="0"/>
              <a:t>Engage in other activities</a:t>
            </a:r>
          </a:p>
          <a:p>
            <a:pPr marL="285750" indent="-285750" algn="l">
              <a:buFont typeface="Arial" panose="020B0604020202020204" pitchFamily="34" charset="0"/>
              <a:buChar char="•"/>
            </a:pPr>
            <a:r>
              <a:rPr lang="en-US" sz="2400" dirty="0"/>
              <a:t>Connect with others</a:t>
            </a:r>
          </a:p>
        </p:txBody>
      </p:sp>
      <p:sp>
        <p:nvSpPr>
          <p:cNvPr id="2" name="Slide Number Placeholder 1">
            <a:extLst>
              <a:ext uri="{FF2B5EF4-FFF2-40B4-BE49-F238E27FC236}">
                <a16:creationId xmlns:a16="http://schemas.microsoft.com/office/drawing/2014/main" id="{2C57EB23-ECB3-48E6-B0C2-AAB55AA25D02}"/>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Picture 4">
            <a:extLst>
              <a:ext uri="{FF2B5EF4-FFF2-40B4-BE49-F238E27FC236}">
                <a16:creationId xmlns:a16="http://schemas.microsoft.com/office/drawing/2014/main" id="{72749825-F1CD-4742-B2C9-9FA858C129DF}"/>
              </a:ext>
            </a:extLst>
          </p:cNvPr>
          <p:cNvPicPr>
            <a:picLocks noChangeAspect="1"/>
          </p:cNvPicPr>
          <p:nvPr/>
        </p:nvPicPr>
        <p:blipFill>
          <a:blip r:embed="rId3"/>
          <a:stretch>
            <a:fillRect/>
          </a:stretch>
        </p:blipFill>
        <p:spPr>
          <a:xfrm>
            <a:off x="6428094" y="301033"/>
            <a:ext cx="4523761" cy="6255933"/>
          </a:xfrm>
          <a:prstGeom prst="rect">
            <a:avLst/>
          </a:prstGeom>
          <a:ln w="38100">
            <a:solidFill>
              <a:srgbClr val="33CCCC"/>
            </a:solidFill>
          </a:ln>
        </p:spPr>
      </p:pic>
    </p:spTree>
    <p:extLst>
      <p:ext uri="{BB962C8B-B14F-4D97-AF65-F5344CB8AC3E}">
        <p14:creationId xmlns:p14="http://schemas.microsoft.com/office/powerpoint/2010/main" val="21257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9" name="Group 18">
            <a:extLst>
              <a:ext uri="{FF2B5EF4-FFF2-40B4-BE49-F238E27FC236}">
                <a16:creationId xmlns:a16="http://schemas.microsoft.com/office/drawing/2014/main" id="{A2E861A3-F23C-46B8-A38A-4A22E453D9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8BC3D220-643B-4160-B5A9-59DF5D21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92237DE-D518-4625-8392-66D708458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F290F0DD-E80A-4263-94E1-A41F57D84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D78EA7D2-CCEA-435E-873D-36BF0522F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9DFA731E-D6BB-42CC-AA05-64023DC81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B00D0483-90FB-4EB4-9770-CA8A310D5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D090B83-06D1-4579-A007-3F8FB6E3A664}"/>
              </a:ext>
            </a:extLst>
          </p:cNvPr>
          <p:cNvSpPr>
            <a:spLocks noGrp="1"/>
          </p:cNvSpPr>
          <p:nvPr>
            <p:ph type="title"/>
          </p:nvPr>
        </p:nvSpPr>
        <p:spPr>
          <a:xfrm>
            <a:off x="1484310" y="261937"/>
            <a:ext cx="4278928" cy="1752599"/>
          </a:xfrm>
        </p:spPr>
        <p:txBody>
          <a:bodyPr vert="horz" lIns="91440" tIns="45720" rIns="91440" bIns="45720" rtlCol="0" anchor="ctr">
            <a:normAutofit/>
          </a:bodyPr>
          <a:lstStyle/>
          <a:p>
            <a:r>
              <a:rPr lang="en-US" sz="4000" dirty="0"/>
              <a:t>Problem Gambling and the Military</a:t>
            </a:r>
          </a:p>
        </p:txBody>
      </p:sp>
      <p:sp>
        <p:nvSpPr>
          <p:cNvPr id="4" name="Text Placeholder 3">
            <a:extLst>
              <a:ext uri="{FF2B5EF4-FFF2-40B4-BE49-F238E27FC236}">
                <a16:creationId xmlns:a16="http://schemas.microsoft.com/office/drawing/2014/main" id="{4D068721-0BA0-46CC-8D39-4BD66F1B156D}"/>
              </a:ext>
            </a:extLst>
          </p:cNvPr>
          <p:cNvSpPr>
            <a:spLocks noGrp="1"/>
          </p:cNvSpPr>
          <p:nvPr>
            <p:ph type="body" sz="half" idx="2"/>
          </p:nvPr>
        </p:nvSpPr>
        <p:spPr>
          <a:xfrm>
            <a:off x="1268412" y="3662599"/>
            <a:ext cx="4827588" cy="2933463"/>
          </a:xfrm>
        </p:spPr>
        <p:txBody>
          <a:bodyPr vert="horz" lIns="91440" tIns="45720" rIns="91440" bIns="45720" rtlCol="0" anchor="ctr">
            <a:normAutofit/>
          </a:bodyPr>
          <a:lstStyle/>
          <a:p>
            <a:pPr algn="l">
              <a:buFont typeface="Arial"/>
              <a:buChar char="•"/>
            </a:pPr>
            <a:r>
              <a:rPr lang="en-US" sz="2400" dirty="0"/>
              <a:t> POCs with the Army and Airforce</a:t>
            </a:r>
          </a:p>
          <a:p>
            <a:pPr algn="l">
              <a:buFont typeface="Arial"/>
              <a:buChar char="•"/>
            </a:pPr>
            <a:r>
              <a:rPr lang="en-US" sz="2400" dirty="0"/>
              <a:t>Raise Awareness, Educate, Provide Resources</a:t>
            </a:r>
          </a:p>
          <a:p>
            <a:pPr algn="l">
              <a:buFont typeface="Arial"/>
              <a:buChar char="•"/>
            </a:pPr>
            <a:r>
              <a:rPr lang="en-US" sz="2400" dirty="0"/>
              <a:t>Collaborate and Encourage KCGC Training</a:t>
            </a:r>
          </a:p>
          <a:p>
            <a:pPr algn="l"/>
            <a:endParaRPr lang="en-US" sz="2000" dirty="0"/>
          </a:p>
        </p:txBody>
      </p:sp>
      <p:sp>
        <p:nvSpPr>
          <p:cNvPr id="5" name="Slide Number Placeholder 4">
            <a:extLst>
              <a:ext uri="{FF2B5EF4-FFF2-40B4-BE49-F238E27FC236}">
                <a16:creationId xmlns:a16="http://schemas.microsoft.com/office/drawing/2014/main" id="{2EDB5864-965A-4C46-AC3C-C53C88317AB0}"/>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16</a:t>
            </a:fld>
            <a:endParaRPr lang="en-US"/>
          </a:p>
        </p:txBody>
      </p:sp>
      <p:sp>
        <p:nvSpPr>
          <p:cNvPr id="27" name="Rounded Rectangle 16">
            <a:extLst>
              <a:ext uri="{FF2B5EF4-FFF2-40B4-BE49-F238E27FC236}">
                <a16:creationId xmlns:a16="http://schemas.microsoft.com/office/drawing/2014/main" id="{DD7EED39-224E-4230-8FD1-B1E1AF6C6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14492FC-883B-46A5-B7AB-510FFAB19253}"/>
              </a:ext>
            </a:extLst>
          </p:cNvPr>
          <p:cNvPicPr>
            <a:picLocks noGrp="1" noChangeAspect="1"/>
          </p:cNvPicPr>
          <p:nvPr>
            <p:ph idx="1"/>
          </p:nvPr>
        </p:nvPicPr>
        <p:blipFill rotWithShape="1">
          <a:blip r:embed="rId4"/>
          <a:srcRect l="24258" r="23572" b="2"/>
          <a:stretch/>
        </p:blipFill>
        <p:spPr>
          <a:xfrm>
            <a:off x="6448055" y="1011765"/>
            <a:ext cx="4744154" cy="4546708"/>
          </a:xfrm>
          <a:prstGeom prst="rect">
            <a:avLst/>
          </a:prstGeom>
        </p:spPr>
      </p:pic>
      <p:sp>
        <p:nvSpPr>
          <p:cNvPr id="7" name="TextBox 6">
            <a:extLst>
              <a:ext uri="{FF2B5EF4-FFF2-40B4-BE49-F238E27FC236}">
                <a16:creationId xmlns:a16="http://schemas.microsoft.com/office/drawing/2014/main" id="{13A171F6-5614-449D-984E-08FAA1C1061A}"/>
              </a:ext>
            </a:extLst>
          </p:cNvPr>
          <p:cNvSpPr txBox="1"/>
          <p:nvPr/>
        </p:nvSpPr>
        <p:spPr>
          <a:xfrm>
            <a:off x="1379537" y="2014536"/>
            <a:ext cx="4478954" cy="1723549"/>
          </a:xfrm>
          <a:prstGeom prst="rect">
            <a:avLst/>
          </a:prstGeom>
          <a:noFill/>
        </p:spPr>
        <p:txBody>
          <a:bodyPr wrap="square" rtlCol="0">
            <a:spAutoFit/>
          </a:bodyPr>
          <a:lstStyle/>
          <a:p>
            <a:r>
              <a:rPr lang="en-US" sz="2200" b="1" dirty="0"/>
              <a:t>Why?  </a:t>
            </a:r>
          </a:p>
          <a:p>
            <a:r>
              <a:rPr lang="en-US" sz="2200" b="1" dirty="0"/>
              <a:t>Problem gambling among service members is twice that of the civilian population in the U.S.</a:t>
            </a:r>
          </a:p>
          <a:p>
            <a:r>
              <a:rPr lang="en-US" dirty="0"/>
              <a:t> </a:t>
            </a:r>
          </a:p>
        </p:txBody>
      </p:sp>
    </p:spTree>
    <p:extLst>
      <p:ext uri="{BB962C8B-B14F-4D97-AF65-F5344CB8AC3E}">
        <p14:creationId xmlns:p14="http://schemas.microsoft.com/office/powerpoint/2010/main" val="344784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419434-6475-4FE8-8D3A-5F69EE3AD63D}"/>
              </a:ext>
            </a:extLst>
          </p:cNvPr>
          <p:cNvSpPr>
            <a:spLocks noGrp="1"/>
          </p:cNvSpPr>
          <p:nvPr>
            <p:ph type="ctrTitle"/>
          </p:nvPr>
        </p:nvSpPr>
        <p:spPr>
          <a:xfrm>
            <a:off x="2928401" y="609600"/>
            <a:ext cx="8574622" cy="2616199"/>
          </a:xfrm>
        </p:spPr>
        <p:txBody>
          <a:bodyPr/>
          <a:lstStyle/>
          <a:p>
            <a:r>
              <a:rPr lang="en-US" dirty="0"/>
              <a:t>Need Help?  Have Questions?</a:t>
            </a:r>
          </a:p>
        </p:txBody>
      </p:sp>
      <p:sp>
        <p:nvSpPr>
          <p:cNvPr id="7" name="Subtitle 6">
            <a:extLst>
              <a:ext uri="{FF2B5EF4-FFF2-40B4-BE49-F238E27FC236}">
                <a16:creationId xmlns:a16="http://schemas.microsoft.com/office/drawing/2014/main" id="{37619914-92E8-891C-88EF-A68A97E95D34}"/>
              </a:ext>
            </a:extLst>
          </p:cNvPr>
          <p:cNvSpPr>
            <a:spLocks noGrp="1"/>
          </p:cNvSpPr>
          <p:nvPr>
            <p:ph type="subTitle" idx="1"/>
          </p:nvPr>
        </p:nvSpPr>
        <p:spPr>
          <a:xfrm>
            <a:off x="4239794" y="3860270"/>
            <a:ext cx="6987645" cy="1388534"/>
          </a:xfrm>
        </p:spPr>
        <p:txBody>
          <a:bodyPr>
            <a:normAutofit/>
          </a:bodyPr>
          <a:lstStyle/>
          <a:p>
            <a:r>
              <a:rPr lang="en-US" sz="7200" dirty="0"/>
              <a:t>1-800-GAMBLER</a:t>
            </a:r>
          </a:p>
        </p:txBody>
      </p:sp>
      <p:sp>
        <p:nvSpPr>
          <p:cNvPr id="3" name="Slide Number Placeholder 2">
            <a:extLst>
              <a:ext uri="{FF2B5EF4-FFF2-40B4-BE49-F238E27FC236}">
                <a16:creationId xmlns:a16="http://schemas.microsoft.com/office/drawing/2014/main" id="{2FDCBDBB-C8E6-435F-AF99-A7AD3DE10545}"/>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79564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1FCF53-83FF-48E0-8160-5E8442B1C3FE}"/>
              </a:ext>
            </a:extLst>
          </p:cNvPr>
          <p:cNvPicPr>
            <a:picLocks noChangeAspect="1"/>
          </p:cNvPicPr>
          <p:nvPr/>
        </p:nvPicPr>
        <p:blipFill>
          <a:blip r:embed="rId3">
            <a:extLst>
              <a:ext uri="{BEBA8EAE-BF5A-486C-A8C5-ECC9F3942E4B}">
                <a14:imgProps xmlns:a14="http://schemas.microsoft.com/office/drawing/2010/main">
                  <a14:imgLayer r:embed="rId4">
                    <a14:imgEffect>
                      <a14:artisticWatercolorSponge/>
                    </a14:imgEffect>
                    <a14:imgEffect>
                      <a14:saturation sat="66000"/>
                    </a14:imgEffect>
                  </a14:imgLayer>
                </a14:imgProps>
              </a:ext>
            </a:extLst>
          </a:blip>
          <a:stretch>
            <a:fillRect/>
          </a:stretch>
        </p:blipFill>
        <p:spPr>
          <a:xfrm>
            <a:off x="3399183" y="1153707"/>
            <a:ext cx="6599125" cy="4550586"/>
          </a:xfrm>
          <a:prstGeom prst="rect">
            <a:avLst/>
          </a:prstGeom>
          <a:ln w="228600" cap="sq" cmpd="thickThin">
            <a:solidFill>
              <a:schemeClr val="bg2">
                <a:lumMod val="90000"/>
              </a:schemeClr>
            </a:solidFill>
            <a:prstDash val="solid"/>
            <a:miter lim="800000"/>
          </a:ln>
          <a:effectLst>
            <a:innerShdw blurRad="76200">
              <a:srgbClr val="000000"/>
            </a:innerShdw>
          </a:effectLst>
        </p:spPr>
      </p:pic>
      <p:sp>
        <p:nvSpPr>
          <p:cNvPr id="2" name="Slide Number Placeholder 1">
            <a:extLst>
              <a:ext uri="{FF2B5EF4-FFF2-40B4-BE49-F238E27FC236}">
                <a16:creationId xmlns:a16="http://schemas.microsoft.com/office/drawing/2014/main" id="{94DCC3AC-33F2-441C-9415-6F0CE3DED966}"/>
              </a:ext>
            </a:extLst>
          </p:cNvPr>
          <p:cNvSpPr>
            <a:spLocks noGrp="1"/>
          </p:cNvSpPr>
          <p:nvPr>
            <p:ph type="sldNum" sz="quarter" idx="12"/>
          </p:nvPr>
        </p:nvSpPr>
        <p:spPr/>
        <p:txBody>
          <a:bodyPr>
            <a:normAutofit/>
          </a:bodyPr>
          <a:lstStyle/>
          <a:p>
            <a:pPr>
              <a:spcAft>
                <a:spcPts val="600"/>
              </a:spcAft>
            </a:pPr>
            <a:fld id="{D57F1E4F-1CFF-5643-939E-217C01CDF565}" type="slidenum">
              <a:rPr lang="en-US" sz="1400" b="1" smtClean="0">
                <a:latin typeface="Arial" panose="020B0604020202020204" pitchFamily="34" charset="0"/>
                <a:cs typeface="Arial" panose="020B0604020202020204" pitchFamily="34" charset="0"/>
              </a:rPr>
              <a:pPr>
                <a:spcAft>
                  <a:spcPts val="600"/>
                </a:spcAft>
              </a:pPr>
              <a:t>18</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69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73C2537-6677-4C2F-9DE8-B45999A6BAF6}"/>
              </a:ext>
            </a:extLst>
          </p:cNvPr>
          <p:cNvSpPr>
            <a:spLocks noGrp="1"/>
          </p:cNvSpPr>
          <p:nvPr>
            <p:ph type="title"/>
          </p:nvPr>
        </p:nvSpPr>
        <p:spPr>
          <a:xfrm>
            <a:off x="535021" y="685800"/>
            <a:ext cx="2639962" cy="5105400"/>
          </a:xfrm>
        </p:spPr>
        <p:txBody>
          <a:bodyPr>
            <a:normAutofit/>
          </a:bodyPr>
          <a:lstStyle/>
          <a:p>
            <a:r>
              <a:rPr lang="en-US">
                <a:solidFill>
                  <a:srgbClr val="FFFFFF"/>
                </a:solidFill>
              </a:rPr>
              <a:t>Problem Gambling Sub-Committee Charter</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a:extLst>
              <a:ext uri="{FF2B5EF4-FFF2-40B4-BE49-F238E27FC236}">
                <a16:creationId xmlns:a16="http://schemas.microsoft.com/office/drawing/2014/main" id="{BE9D90B7-2E59-4A86-8863-A64DD857ED7E}"/>
              </a:ext>
            </a:extLst>
          </p:cNvPr>
          <p:cNvSpPr>
            <a:spLocks noGrp="1"/>
          </p:cNvSpPr>
          <p:nvPr>
            <p:ph type="sldNum" sz="quarter" idx="12"/>
          </p:nvPr>
        </p:nvSpPr>
        <p:spPr>
          <a:xfrm>
            <a:off x="10951856" y="5867131"/>
            <a:ext cx="551167" cy="365125"/>
          </a:xfrm>
        </p:spPr>
        <p:txBody>
          <a:bodyPr>
            <a:normAutofit/>
          </a:bodyPr>
          <a:lstStyle/>
          <a:p>
            <a:pPr>
              <a:spcAft>
                <a:spcPts val="600"/>
              </a:spcAft>
            </a:pPr>
            <a:fld id="{D57F1E4F-1CFF-5643-939E-217C01CDF565}" type="slidenum">
              <a:rPr lang="en-US" b="1" smtClean="0">
                <a:latin typeface="Arial" panose="020B0604020202020204" pitchFamily="34" charset="0"/>
                <a:cs typeface="Arial" panose="020B0604020202020204" pitchFamily="34" charset="0"/>
              </a:rPr>
              <a:pPr>
                <a:spcAft>
                  <a:spcPts val="600"/>
                </a:spcAft>
              </a:pPr>
              <a:t>2</a:t>
            </a:fld>
            <a:endParaRPr lang="en-US" b="1">
              <a:latin typeface="Arial" panose="020B0604020202020204" pitchFamily="34" charset="0"/>
              <a:cs typeface="Arial" panose="020B0604020202020204" pitchFamily="34" charset="0"/>
            </a:endParaRPr>
          </a:p>
        </p:txBody>
      </p:sp>
      <p:graphicFrame>
        <p:nvGraphicFramePr>
          <p:cNvPr id="25" name="Content Placeholder 2">
            <a:extLst>
              <a:ext uri="{FF2B5EF4-FFF2-40B4-BE49-F238E27FC236}">
                <a16:creationId xmlns:a16="http://schemas.microsoft.com/office/drawing/2014/main" id="{161E7572-E689-71CB-7578-183870110BD0}"/>
              </a:ext>
            </a:extLst>
          </p:cNvPr>
          <p:cNvGraphicFramePr>
            <a:graphicFrameLocks noGrp="1"/>
          </p:cNvGraphicFramePr>
          <p:nvPr>
            <p:ph idx="1"/>
            <p:extLst>
              <p:ext uri="{D42A27DB-BD31-4B8C-83A1-F6EECF244321}">
                <p14:modId xmlns:p14="http://schemas.microsoft.com/office/powerpoint/2010/main" val="210004248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22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9DC39-8AA4-452D-803F-DB90FF9D0DD5}"/>
              </a:ext>
            </a:extLst>
          </p:cNvPr>
          <p:cNvSpPr>
            <a:spLocks noGrp="1"/>
          </p:cNvSpPr>
          <p:nvPr>
            <p:ph idx="1"/>
          </p:nvPr>
        </p:nvSpPr>
        <p:spPr>
          <a:xfrm>
            <a:off x="1555845" y="457201"/>
            <a:ext cx="9648967" cy="5334000"/>
          </a:xfrm>
        </p:spPr>
        <p:txBody>
          <a:bodyPr>
            <a:normAutofit lnSpcReduction="10000"/>
          </a:bodyPr>
          <a:lstStyle/>
          <a:p>
            <a:pPr marL="0" indent="0" algn="ctr">
              <a:lnSpc>
                <a:spcPct val="110000"/>
              </a:lnSpc>
              <a:spcBef>
                <a:spcPts val="0"/>
              </a:spcBef>
              <a:spcAft>
                <a:spcPts val="0"/>
              </a:spcAft>
              <a:buNone/>
            </a:pPr>
            <a:r>
              <a:rPr lang="en-US" sz="3200" dirty="0"/>
              <a:t>The Guiding Principles of the </a:t>
            </a:r>
          </a:p>
          <a:p>
            <a:pPr marL="0" indent="0" algn="ctr">
              <a:lnSpc>
                <a:spcPct val="110000"/>
              </a:lnSpc>
              <a:spcBef>
                <a:spcPts val="0"/>
              </a:spcBef>
              <a:spcAft>
                <a:spcPts val="0"/>
              </a:spcAft>
              <a:buNone/>
            </a:pPr>
            <a:r>
              <a:rPr lang="en-US" sz="3200" dirty="0"/>
              <a:t>Problem Gambling/Gaming</a:t>
            </a:r>
            <a:r>
              <a:rPr lang="en-US" sz="3200" dirty="0">
                <a:solidFill>
                  <a:srgbClr val="FF0000"/>
                </a:solidFill>
              </a:rPr>
              <a:t> </a:t>
            </a:r>
            <a:r>
              <a:rPr lang="en-US" sz="3200" dirty="0"/>
              <a:t>Sub-Committee</a:t>
            </a:r>
          </a:p>
          <a:p>
            <a:pPr marL="0" indent="0">
              <a:buNone/>
            </a:pPr>
            <a:endParaRPr lang="en-US" sz="3200" u="sng" dirty="0"/>
          </a:p>
          <a:p>
            <a:pPr marL="0" indent="0">
              <a:buNone/>
            </a:pPr>
            <a:r>
              <a:rPr lang="en-US" sz="3200" u="sng" dirty="0"/>
              <a:t>Vision</a:t>
            </a:r>
            <a:r>
              <a:rPr lang="en-US" sz="3200" dirty="0"/>
              <a:t>:  All Kansans will be free from the impact of problem gambling.</a:t>
            </a:r>
          </a:p>
          <a:p>
            <a:pPr marL="0" indent="0">
              <a:buNone/>
            </a:pPr>
            <a:endParaRPr lang="en-US" sz="3200" u="sng" dirty="0"/>
          </a:p>
          <a:p>
            <a:pPr marL="0" indent="0">
              <a:buNone/>
            </a:pPr>
            <a:r>
              <a:rPr lang="en-US" sz="3200" u="sng" dirty="0"/>
              <a:t>Mission</a:t>
            </a:r>
            <a:r>
              <a:rPr lang="en-US" sz="3200" dirty="0"/>
              <a:t>:  The public health of Kansans will be supported through a comprehensive system of services to address problem gambling and the co-occurrence with other addictions.</a:t>
            </a:r>
          </a:p>
        </p:txBody>
      </p:sp>
      <p:sp>
        <p:nvSpPr>
          <p:cNvPr id="4" name="Slide Number Placeholder 3">
            <a:extLst>
              <a:ext uri="{FF2B5EF4-FFF2-40B4-BE49-F238E27FC236}">
                <a16:creationId xmlns:a16="http://schemas.microsoft.com/office/drawing/2014/main" id="{F448FEDC-754E-4EA2-BA4D-0B58D108BFB7}"/>
              </a:ext>
            </a:extLst>
          </p:cNvPr>
          <p:cNvSpPr>
            <a:spLocks noGrp="1"/>
          </p:cNvSpPr>
          <p:nvPr>
            <p:ph type="sldNum" sz="quarter" idx="12"/>
          </p:nvPr>
        </p:nvSpPr>
        <p:spPr/>
        <p:txBody>
          <a:bodyPr/>
          <a:lstStyle/>
          <a:p>
            <a:fld id="{D57F1E4F-1CFF-5643-939E-217C01CDF565}" type="slidenum">
              <a:rPr lang="en-US" sz="1400" b="1" smtClean="0">
                <a:latin typeface="Arial" panose="020B0604020202020204" pitchFamily="34" charset="0"/>
                <a:cs typeface="Arial" panose="020B0604020202020204" pitchFamily="34" charset="0"/>
              </a:rPr>
              <a:pPr/>
              <a:t>3</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67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a:extLst>
              <a:ext uri="{FF2B5EF4-FFF2-40B4-BE49-F238E27FC236}">
                <a16:creationId xmlns:a16="http://schemas.microsoft.com/office/drawing/2014/main" id="{69CEBBC2-43EB-43B4-8D3D-218405111C49}"/>
              </a:ext>
            </a:extLst>
          </p:cNvPr>
          <p:cNvSpPr>
            <a:spLocks noGrp="1"/>
          </p:cNvSpPr>
          <p:nvPr>
            <p:ph type="sldNum" sz="quarter" idx="12"/>
          </p:nvPr>
        </p:nvSpPr>
        <p:spPr>
          <a:xfrm>
            <a:off x="10951856" y="5867131"/>
            <a:ext cx="551167" cy="365125"/>
          </a:xfrm>
        </p:spPr>
        <p:txBody>
          <a:bodyPr>
            <a:normAutofit/>
          </a:bodyPr>
          <a:lstStyle/>
          <a:p>
            <a:pPr>
              <a:spcAft>
                <a:spcPts val="600"/>
              </a:spcAft>
            </a:pPr>
            <a:fld id="{D57F1E4F-1CFF-5643-939E-217C01CDF565}" type="slidenum">
              <a:rPr lang="en-US" b="1" smtClean="0">
                <a:latin typeface="Arial" panose="020B0604020202020204" pitchFamily="34" charset="0"/>
                <a:cs typeface="Arial" panose="020B0604020202020204" pitchFamily="34" charset="0"/>
              </a:rPr>
              <a:pPr>
                <a:spcAft>
                  <a:spcPts val="600"/>
                </a:spcAft>
              </a:pPr>
              <a:t>4</a:t>
            </a:fld>
            <a:endParaRPr lang="en-US" b="1">
              <a:latin typeface="Arial" panose="020B0604020202020204" pitchFamily="34" charset="0"/>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96E8943F-7D35-568A-33CC-699CAA277087}"/>
              </a:ext>
            </a:extLst>
          </p:cNvPr>
          <p:cNvGraphicFramePr>
            <a:graphicFrameLocks noGrp="1"/>
          </p:cNvGraphicFramePr>
          <p:nvPr>
            <p:ph idx="1"/>
            <p:extLst>
              <p:ext uri="{D42A27DB-BD31-4B8C-83A1-F6EECF244321}">
                <p14:modId xmlns:p14="http://schemas.microsoft.com/office/powerpoint/2010/main" val="4056051996"/>
              </p:ext>
            </p:extLst>
          </p:nvPr>
        </p:nvGraphicFramePr>
        <p:xfrm>
          <a:off x="4850405" y="397565"/>
          <a:ext cx="7036795" cy="5834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21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6823EE2-78E1-4359-A279-90BD2B3EFDFB}"/>
              </a:ext>
            </a:extLst>
          </p:cNvPr>
          <p:cNvSpPr>
            <a:spLocks noGrp="1"/>
          </p:cNvSpPr>
          <p:nvPr>
            <p:ph type="title"/>
          </p:nvPr>
        </p:nvSpPr>
        <p:spPr>
          <a:xfrm>
            <a:off x="535021" y="685800"/>
            <a:ext cx="2639962" cy="5105400"/>
          </a:xfrm>
        </p:spPr>
        <p:txBody>
          <a:bodyPr>
            <a:normAutofit/>
          </a:bodyPr>
          <a:lstStyle/>
          <a:p>
            <a:r>
              <a:rPr lang="en-US">
                <a:solidFill>
                  <a:srgbClr val="FFFFFF"/>
                </a:solidFill>
              </a:rPr>
              <a:t>The Vision for Problem Gambling/ Gaming Services </a:t>
            </a:r>
            <a:br>
              <a:rPr lang="en-US">
                <a:solidFill>
                  <a:srgbClr val="FFFFFF"/>
                </a:solidFill>
              </a:rPr>
            </a:br>
            <a:r>
              <a:rPr lang="en-US">
                <a:solidFill>
                  <a:srgbClr val="FFFFFF"/>
                </a:solidFill>
              </a:rPr>
              <a:t>in Kansas</a:t>
            </a:r>
          </a:p>
        </p:txBody>
      </p:sp>
      <p:grpSp>
        <p:nvGrpSpPr>
          <p:cNvPr id="29" name="Group 2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a:extLst>
              <a:ext uri="{FF2B5EF4-FFF2-40B4-BE49-F238E27FC236}">
                <a16:creationId xmlns:a16="http://schemas.microsoft.com/office/drawing/2014/main" id="{70207ABA-65C9-4546-885C-BEBA4884D2E2}"/>
              </a:ext>
            </a:extLst>
          </p:cNvPr>
          <p:cNvSpPr>
            <a:spLocks noGrp="1"/>
          </p:cNvSpPr>
          <p:nvPr>
            <p:ph type="sldNum" sz="quarter" idx="12"/>
          </p:nvPr>
        </p:nvSpPr>
        <p:spPr>
          <a:xfrm>
            <a:off x="10951856" y="5867131"/>
            <a:ext cx="551167" cy="365125"/>
          </a:xfrm>
        </p:spPr>
        <p:txBody>
          <a:bodyPr>
            <a:normAutofit/>
          </a:bodyPr>
          <a:lstStyle/>
          <a:p>
            <a:pPr>
              <a:spcAft>
                <a:spcPts val="600"/>
              </a:spcAft>
            </a:pPr>
            <a:fld id="{D57F1E4F-1CFF-5643-939E-217C01CDF565}" type="slidenum">
              <a:rPr lang="en-US" b="1" smtClean="0">
                <a:latin typeface="Arial" panose="020B0604020202020204" pitchFamily="34" charset="0"/>
                <a:cs typeface="Arial" panose="020B0604020202020204" pitchFamily="34" charset="0"/>
              </a:rPr>
              <a:pPr>
                <a:spcAft>
                  <a:spcPts val="600"/>
                </a:spcAft>
              </a:pPr>
              <a:t>5</a:t>
            </a:fld>
            <a:endParaRPr lang="en-US" b="1">
              <a:latin typeface="Arial" panose="020B0604020202020204" pitchFamily="34" charset="0"/>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D466397F-2B92-A20E-757F-F16D392CA812}"/>
              </a:ext>
            </a:extLst>
          </p:cNvPr>
          <p:cNvGraphicFramePr>
            <a:graphicFrameLocks noGrp="1"/>
          </p:cNvGraphicFramePr>
          <p:nvPr>
            <p:ph idx="1"/>
            <p:extLst>
              <p:ext uri="{D42A27DB-BD31-4B8C-83A1-F6EECF244321}">
                <p14:modId xmlns:p14="http://schemas.microsoft.com/office/powerpoint/2010/main" val="132796700"/>
              </p:ext>
            </p:extLst>
          </p:nvPr>
        </p:nvGraphicFramePr>
        <p:xfrm>
          <a:off x="4684326" y="625744"/>
          <a:ext cx="6972653" cy="5606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948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91C2D1A-E290-41D9-A45D-D258C6622054}"/>
              </a:ext>
            </a:extLst>
          </p:cNvPr>
          <p:cNvSpPr>
            <a:spLocks noGrp="1"/>
          </p:cNvSpPr>
          <p:nvPr>
            <p:ph type="title"/>
          </p:nvPr>
        </p:nvSpPr>
        <p:spPr>
          <a:xfrm>
            <a:off x="683609" y="764372"/>
            <a:ext cx="3173688" cy="5216013"/>
          </a:xfrm>
        </p:spPr>
        <p:txBody>
          <a:bodyPr>
            <a:normAutofit/>
          </a:bodyPr>
          <a:lstStyle/>
          <a:p>
            <a:pPr algn="l"/>
            <a:r>
              <a:rPr lang="en-US" dirty="0"/>
              <a:t>Problem gambling is a preventable and treatable public health issue.</a:t>
            </a:r>
            <a:br>
              <a:rPr lang="en-US" dirty="0"/>
            </a:br>
            <a:endParaRPr lang="en-US"/>
          </a:p>
        </p:txBody>
      </p:sp>
      <p:cxnSp>
        <p:nvCxnSpPr>
          <p:cNvPr id="11" name="Straight Connector 10">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2C3735-43B3-4CC9-979B-721C42B18775}"/>
              </a:ext>
            </a:extLst>
          </p:cNvPr>
          <p:cNvSpPr>
            <a:spLocks noGrp="1"/>
          </p:cNvSpPr>
          <p:nvPr>
            <p:ph idx="1"/>
          </p:nvPr>
        </p:nvSpPr>
        <p:spPr>
          <a:xfrm>
            <a:off x="4370137" y="293244"/>
            <a:ext cx="7457419" cy="6564756"/>
          </a:xfrm>
        </p:spPr>
        <p:txBody>
          <a:bodyPr anchor="ctr">
            <a:normAutofit lnSpcReduction="10000"/>
          </a:bodyPr>
          <a:lstStyle/>
          <a:p>
            <a:pPr marL="0" indent="0">
              <a:lnSpc>
                <a:spcPct val="90000"/>
              </a:lnSpc>
              <a:spcAft>
                <a:spcPts val="800"/>
              </a:spcAft>
              <a:buNone/>
            </a:pPr>
            <a:r>
              <a:rPr lang="en-US" sz="2000" dirty="0"/>
              <a:t>Problem gambling is a persistent and recurrent problematic gambling behavior leading to clinically significant impairment or distress, as indicated by the individual exhibiting four or more of the following in a 12-month period referencing the DSM 5 Diagnostic Criteria for Gambling Disorder:</a:t>
            </a:r>
          </a:p>
          <a:p>
            <a:pPr marL="457200" indent="-457200">
              <a:lnSpc>
                <a:spcPct val="90000"/>
              </a:lnSpc>
              <a:buFont typeface="+mj-lt"/>
              <a:buAutoNum type="arabicPeriod"/>
            </a:pPr>
            <a:r>
              <a:rPr lang="en-US" sz="2000" dirty="0"/>
              <a:t>Needs to gamble with increasing amounts of money in order to achieve the desired effect.</a:t>
            </a:r>
          </a:p>
          <a:p>
            <a:pPr marL="457200" indent="-457200">
              <a:lnSpc>
                <a:spcPct val="90000"/>
              </a:lnSpc>
              <a:buFont typeface="+mj-lt"/>
              <a:buAutoNum type="arabicPeriod"/>
            </a:pPr>
            <a:r>
              <a:rPr lang="en-US" sz="2000" dirty="0"/>
              <a:t>Is restless or irritable when attempting to cut down or stop gambling.</a:t>
            </a:r>
          </a:p>
          <a:p>
            <a:pPr marL="457200" indent="-457200">
              <a:lnSpc>
                <a:spcPct val="90000"/>
              </a:lnSpc>
              <a:buFont typeface="+mj-lt"/>
              <a:buAutoNum type="arabicPeriod"/>
            </a:pPr>
            <a:r>
              <a:rPr lang="en-US" sz="2000" dirty="0"/>
              <a:t>Has made repeated unsuccessful efforts to control gambling.</a:t>
            </a:r>
          </a:p>
          <a:p>
            <a:pPr marL="457200" indent="-457200">
              <a:lnSpc>
                <a:spcPct val="90000"/>
              </a:lnSpc>
              <a:buFont typeface="+mj-lt"/>
              <a:buAutoNum type="arabicPeriod"/>
            </a:pPr>
            <a:r>
              <a:rPr lang="en-US" sz="2000" dirty="0"/>
              <a:t>Is often preoccupied with gambling.</a:t>
            </a:r>
          </a:p>
          <a:p>
            <a:pPr marL="457200" indent="-457200">
              <a:lnSpc>
                <a:spcPct val="90000"/>
              </a:lnSpc>
              <a:buFont typeface="+mj-lt"/>
              <a:buAutoNum type="arabicPeriod"/>
            </a:pPr>
            <a:r>
              <a:rPr lang="en-US" sz="2000" dirty="0"/>
              <a:t>Often gambles when feeling distressed.</a:t>
            </a:r>
          </a:p>
          <a:p>
            <a:pPr marL="457200" indent="-457200">
              <a:lnSpc>
                <a:spcPct val="90000"/>
              </a:lnSpc>
              <a:buFont typeface="+mj-lt"/>
              <a:buAutoNum type="arabicPeriod"/>
            </a:pPr>
            <a:r>
              <a:rPr lang="en-US" sz="2000" dirty="0"/>
              <a:t>After losing money, returns another day to get even (chasing losses).</a:t>
            </a:r>
          </a:p>
          <a:p>
            <a:pPr marL="457200" indent="-457200">
              <a:lnSpc>
                <a:spcPct val="90000"/>
              </a:lnSpc>
              <a:buFont typeface="+mj-lt"/>
              <a:buAutoNum type="arabicPeriod"/>
            </a:pPr>
            <a:r>
              <a:rPr lang="en-US" sz="2000" dirty="0"/>
              <a:t>Lies to conceal the extent of involvement with gambling.</a:t>
            </a:r>
          </a:p>
          <a:p>
            <a:pPr marL="457200" indent="-457200">
              <a:lnSpc>
                <a:spcPct val="90000"/>
              </a:lnSpc>
              <a:buFont typeface="+mj-lt"/>
              <a:buAutoNum type="arabicPeriod"/>
            </a:pPr>
            <a:r>
              <a:rPr lang="en-US" sz="2000" dirty="0"/>
              <a:t>Has jeopardized or lost a significant relationship, job or educational or career opportunity.</a:t>
            </a:r>
          </a:p>
          <a:p>
            <a:pPr marL="457200" indent="-457200">
              <a:lnSpc>
                <a:spcPct val="90000"/>
              </a:lnSpc>
              <a:buFont typeface="+mj-lt"/>
              <a:buAutoNum type="arabicPeriod"/>
            </a:pPr>
            <a:r>
              <a:rPr lang="en-US" sz="2000" dirty="0"/>
              <a:t>Relies on others to provide money to mitigate financial situations caused by gambling.</a:t>
            </a:r>
          </a:p>
          <a:p>
            <a:pPr marL="0" indent="0">
              <a:lnSpc>
                <a:spcPct val="90000"/>
              </a:lnSpc>
              <a:buNone/>
            </a:pPr>
            <a:endParaRPr lang="en-US" sz="1700" dirty="0"/>
          </a:p>
        </p:txBody>
      </p:sp>
      <p:sp>
        <p:nvSpPr>
          <p:cNvPr id="4" name="Slide Number Placeholder 3">
            <a:extLst>
              <a:ext uri="{FF2B5EF4-FFF2-40B4-BE49-F238E27FC236}">
                <a16:creationId xmlns:a16="http://schemas.microsoft.com/office/drawing/2014/main" id="{A2E37CFC-C29D-44EC-A2C9-3626EAB1ECB5}"/>
              </a:ext>
            </a:extLst>
          </p:cNvPr>
          <p:cNvSpPr>
            <a:spLocks noGrp="1"/>
          </p:cNvSpPr>
          <p:nvPr>
            <p:ph type="sldNum" sz="quarter" idx="12"/>
          </p:nvPr>
        </p:nvSpPr>
        <p:spPr>
          <a:xfrm>
            <a:off x="10820401" y="6199631"/>
            <a:ext cx="867102" cy="365125"/>
          </a:xfrm>
        </p:spPr>
        <p:txBody>
          <a:bodyPr>
            <a:normAutofit/>
          </a:bodyPr>
          <a:lstStyle/>
          <a:p>
            <a:pPr>
              <a:spcAft>
                <a:spcPts val="600"/>
              </a:spcAft>
            </a:pPr>
            <a:fld id="{D57F1E4F-1CFF-5643-939E-217C01CDF565}" type="slidenum">
              <a:rPr lang="en-US" b="1" smtClean="0">
                <a:latin typeface="Arial" panose="020B0604020202020204" pitchFamily="34" charset="0"/>
                <a:cs typeface="Arial" panose="020B0604020202020204" pitchFamily="34" charset="0"/>
              </a:rPr>
              <a:pPr>
                <a:spcAft>
                  <a:spcPts val="600"/>
                </a:spcAft>
              </a:pPr>
              <a:t>6</a:t>
            </a:fld>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30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13F1A95-D987-4FD7-A841-928C059502EC}"/>
              </a:ext>
            </a:extLst>
          </p:cNvPr>
          <p:cNvSpPr>
            <a:spLocks noGrp="1"/>
          </p:cNvSpPr>
          <p:nvPr>
            <p:ph type="title"/>
          </p:nvPr>
        </p:nvSpPr>
        <p:spPr>
          <a:xfrm>
            <a:off x="535021" y="685800"/>
            <a:ext cx="2639962" cy="5105400"/>
          </a:xfrm>
        </p:spPr>
        <p:txBody>
          <a:bodyPr>
            <a:normAutofit/>
          </a:bodyPr>
          <a:lstStyle/>
          <a:p>
            <a:r>
              <a:rPr lang="en-US">
                <a:solidFill>
                  <a:srgbClr val="FFFFFF"/>
                </a:solidFill>
              </a:rPr>
              <a:t>Legalized Gambling in Kansas</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a:extLst>
              <a:ext uri="{FF2B5EF4-FFF2-40B4-BE49-F238E27FC236}">
                <a16:creationId xmlns:a16="http://schemas.microsoft.com/office/drawing/2014/main" id="{E78A1DEF-39EA-4631-AEB0-2F59AF3D060F}"/>
              </a:ext>
            </a:extLst>
          </p:cNvPr>
          <p:cNvSpPr>
            <a:spLocks noGrp="1"/>
          </p:cNvSpPr>
          <p:nvPr>
            <p:ph type="sldNum" sz="quarter" idx="12"/>
          </p:nvPr>
        </p:nvSpPr>
        <p:spPr>
          <a:xfrm>
            <a:off x="10951856" y="5867131"/>
            <a:ext cx="551167" cy="365125"/>
          </a:xfrm>
        </p:spPr>
        <p:txBody>
          <a:bodyPr>
            <a:normAutofit/>
          </a:bodyPr>
          <a:lstStyle/>
          <a:p>
            <a:pPr>
              <a:spcAft>
                <a:spcPts val="600"/>
              </a:spcAft>
            </a:pPr>
            <a:fld id="{D57F1E4F-1CFF-5643-939E-217C01CDF565}" type="slidenum">
              <a:rPr lang="en-US" b="1" smtClean="0">
                <a:latin typeface="Arial" panose="020B0604020202020204" pitchFamily="34" charset="0"/>
                <a:cs typeface="Arial" panose="020B0604020202020204" pitchFamily="34" charset="0"/>
              </a:rPr>
              <a:pPr>
                <a:spcAft>
                  <a:spcPts val="600"/>
                </a:spcAft>
              </a:pPr>
              <a:t>7</a:t>
            </a:fld>
            <a:endParaRPr lang="en-US" b="1">
              <a:latin typeface="Arial" panose="020B0604020202020204" pitchFamily="34" charset="0"/>
              <a:cs typeface="Arial" panose="020B0604020202020204" pitchFamily="34" charset="0"/>
            </a:endParaRPr>
          </a:p>
        </p:txBody>
      </p:sp>
      <p:graphicFrame>
        <p:nvGraphicFramePr>
          <p:cNvPr id="25" name="Content Placeholder 2">
            <a:extLst>
              <a:ext uri="{FF2B5EF4-FFF2-40B4-BE49-F238E27FC236}">
                <a16:creationId xmlns:a16="http://schemas.microsoft.com/office/drawing/2014/main" id="{909EF8FF-23AC-31E2-A309-95F0C4E1EAC9}"/>
              </a:ext>
            </a:extLst>
          </p:cNvPr>
          <p:cNvGraphicFramePr>
            <a:graphicFrameLocks noGrp="1"/>
          </p:cNvGraphicFramePr>
          <p:nvPr>
            <p:ph idx="1"/>
            <p:extLst>
              <p:ext uri="{D42A27DB-BD31-4B8C-83A1-F6EECF244321}">
                <p14:modId xmlns:p14="http://schemas.microsoft.com/office/powerpoint/2010/main" val="3803131855"/>
              </p:ext>
            </p:extLst>
          </p:nvPr>
        </p:nvGraphicFramePr>
        <p:xfrm>
          <a:off x="4739280" y="337931"/>
          <a:ext cx="7207555" cy="6142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646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C88B-EB23-4A38-8153-36F4DEBA66C5}"/>
              </a:ext>
            </a:extLst>
          </p:cNvPr>
          <p:cNvSpPr>
            <a:spLocks noGrp="1"/>
          </p:cNvSpPr>
          <p:nvPr>
            <p:ph type="title"/>
          </p:nvPr>
        </p:nvSpPr>
        <p:spPr/>
        <p:txBody>
          <a:bodyPr/>
          <a:lstStyle/>
          <a:p>
            <a:r>
              <a:rPr lang="en-US" dirty="0"/>
              <a:t>Prevalence Rates in Kansas*</a:t>
            </a:r>
          </a:p>
        </p:txBody>
      </p:sp>
      <p:sp>
        <p:nvSpPr>
          <p:cNvPr id="3" name="Content Placeholder 2">
            <a:extLst>
              <a:ext uri="{FF2B5EF4-FFF2-40B4-BE49-F238E27FC236}">
                <a16:creationId xmlns:a16="http://schemas.microsoft.com/office/drawing/2014/main" id="{7C754D08-9E5E-4E82-BCC8-3F3F8D6BD797}"/>
              </a:ext>
            </a:extLst>
          </p:cNvPr>
          <p:cNvSpPr>
            <a:spLocks noGrp="1"/>
          </p:cNvSpPr>
          <p:nvPr>
            <p:ph idx="1"/>
          </p:nvPr>
        </p:nvSpPr>
        <p:spPr/>
        <p:txBody>
          <a:bodyPr>
            <a:normAutofit/>
          </a:bodyPr>
          <a:lstStyle/>
          <a:p>
            <a:r>
              <a:rPr lang="en-US" sz="2800" dirty="0"/>
              <a:t>63,873 problem gamblers</a:t>
            </a:r>
            <a:r>
              <a:rPr lang="en-US" sz="2800" dirty="0">
                <a:solidFill>
                  <a:srgbClr val="FF0000"/>
                </a:solidFill>
              </a:rPr>
              <a:t> </a:t>
            </a:r>
            <a:r>
              <a:rPr lang="en-US" sz="2800" dirty="0"/>
              <a:t>(2.9% of the adult population are at high risk of developing a gambling disorder)</a:t>
            </a:r>
          </a:p>
          <a:p>
            <a:r>
              <a:rPr lang="en-US" sz="2800" dirty="0"/>
              <a:t>27,425</a:t>
            </a:r>
            <a:r>
              <a:rPr lang="en-US" sz="2800" dirty="0">
                <a:solidFill>
                  <a:srgbClr val="FF0000"/>
                </a:solidFill>
              </a:rPr>
              <a:t> </a:t>
            </a:r>
            <a:r>
              <a:rPr lang="en-US" sz="2800" dirty="0"/>
              <a:t>pathological gamblers</a:t>
            </a:r>
            <a:r>
              <a:rPr lang="en-US" sz="2800" dirty="0">
                <a:solidFill>
                  <a:srgbClr val="FF0000"/>
                </a:solidFill>
              </a:rPr>
              <a:t> </a:t>
            </a:r>
            <a:r>
              <a:rPr lang="en-US" sz="2800" dirty="0"/>
              <a:t>(1.17% of the adult population)</a:t>
            </a:r>
          </a:p>
          <a:p>
            <a:pPr marL="0" indent="0">
              <a:buNone/>
            </a:pPr>
            <a:endParaRPr lang="en-US" sz="2800" dirty="0"/>
          </a:p>
          <a:p>
            <a:pPr marL="0" indent="0">
              <a:buNone/>
            </a:pPr>
            <a:r>
              <a:rPr lang="en-US" sz="1600" dirty="0"/>
              <a:t>* (2017 Kansas Gambling Survey, Greenbush/Learning Tree Institute. Rate based on2022census adjustment.)</a:t>
            </a:r>
          </a:p>
        </p:txBody>
      </p:sp>
      <p:sp>
        <p:nvSpPr>
          <p:cNvPr id="4" name="Slide Number Placeholder 3">
            <a:extLst>
              <a:ext uri="{FF2B5EF4-FFF2-40B4-BE49-F238E27FC236}">
                <a16:creationId xmlns:a16="http://schemas.microsoft.com/office/drawing/2014/main" id="{525307AD-AEBE-47F6-86B2-0050E3261F85}"/>
              </a:ext>
            </a:extLst>
          </p:cNvPr>
          <p:cNvSpPr>
            <a:spLocks noGrp="1"/>
          </p:cNvSpPr>
          <p:nvPr>
            <p:ph type="sldNum" sz="quarter" idx="12"/>
          </p:nvPr>
        </p:nvSpPr>
        <p:spPr/>
        <p:txBody>
          <a:bodyPr/>
          <a:lstStyle/>
          <a:p>
            <a:fld id="{D57F1E4F-1CFF-5643-939E-217C01CDF565}" type="slidenum">
              <a:rPr lang="en-US" sz="1400" b="1" smtClean="0">
                <a:latin typeface="Arial" panose="020B0604020202020204" pitchFamily="34" charset="0"/>
                <a:cs typeface="Arial" panose="020B0604020202020204" pitchFamily="34" charset="0"/>
              </a:rPr>
              <a:pPr/>
              <a:t>8</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78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2BE2F36-585D-4463-ADC5-F9436C43F082}"/>
              </a:ext>
            </a:extLst>
          </p:cNvPr>
          <p:cNvSpPr>
            <a:spLocks noGrp="1"/>
          </p:cNvSpPr>
          <p:nvPr>
            <p:ph type="title"/>
          </p:nvPr>
        </p:nvSpPr>
        <p:spPr>
          <a:xfrm>
            <a:off x="535021" y="685800"/>
            <a:ext cx="2639962" cy="5105400"/>
          </a:xfrm>
        </p:spPr>
        <p:txBody>
          <a:bodyPr>
            <a:normAutofit/>
          </a:bodyPr>
          <a:lstStyle/>
          <a:p>
            <a:r>
              <a:rPr lang="en-US">
                <a:solidFill>
                  <a:srgbClr val="FFFFFF"/>
                </a:solidFill>
              </a:rPr>
              <a:t>Historical Perspective</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Slide Number Placeholder 3">
            <a:extLst>
              <a:ext uri="{FF2B5EF4-FFF2-40B4-BE49-F238E27FC236}">
                <a16:creationId xmlns:a16="http://schemas.microsoft.com/office/drawing/2014/main" id="{C2B0065A-1F1B-4482-9860-B700812AF6A5}"/>
              </a:ext>
            </a:extLst>
          </p:cNvPr>
          <p:cNvSpPr>
            <a:spLocks noGrp="1"/>
          </p:cNvSpPr>
          <p:nvPr>
            <p:ph type="sldNum" sz="quarter" idx="12"/>
          </p:nvPr>
        </p:nvSpPr>
        <p:spPr>
          <a:xfrm>
            <a:off x="10951856" y="5867131"/>
            <a:ext cx="551167" cy="365125"/>
          </a:xfrm>
        </p:spPr>
        <p:txBody>
          <a:bodyPr>
            <a:normAutofit/>
          </a:bodyPr>
          <a:lstStyle/>
          <a:p>
            <a:pPr>
              <a:spcAft>
                <a:spcPts val="600"/>
              </a:spcAft>
            </a:pPr>
            <a:fld id="{D57F1E4F-1CFF-5643-939E-217C01CDF565}" type="slidenum">
              <a:rPr lang="en-US" b="1" smtClean="0">
                <a:latin typeface="Arial" panose="020B0604020202020204" pitchFamily="34" charset="0"/>
                <a:cs typeface="Arial" panose="020B0604020202020204" pitchFamily="34" charset="0"/>
              </a:rPr>
              <a:pPr>
                <a:spcAft>
                  <a:spcPts val="600"/>
                </a:spcAft>
              </a:pPr>
              <a:t>9</a:t>
            </a:fld>
            <a:endParaRPr lang="en-US" b="1">
              <a:latin typeface="Arial" panose="020B0604020202020204" pitchFamily="34" charset="0"/>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F666BAA6-9D02-1FF8-237B-115BD1826203}"/>
              </a:ext>
            </a:extLst>
          </p:cNvPr>
          <p:cNvGraphicFramePr>
            <a:graphicFrameLocks noGrp="1"/>
          </p:cNvGraphicFramePr>
          <p:nvPr>
            <p:ph idx="1"/>
            <p:extLst>
              <p:ext uri="{D42A27DB-BD31-4B8C-83A1-F6EECF244321}">
                <p14:modId xmlns:p14="http://schemas.microsoft.com/office/powerpoint/2010/main" val="32862206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0171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1906</TotalTime>
  <Words>2071</Words>
  <Application>Microsoft Office PowerPoint</Application>
  <PresentationFormat>Widescreen</PresentationFormat>
  <Paragraphs>178</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Corbel</vt:lpstr>
      <vt:lpstr>Parallax</vt:lpstr>
      <vt:lpstr>Governor’s Behavioral Health Services Planning Council</vt:lpstr>
      <vt:lpstr>Problem Gambling Sub-Committee Charter</vt:lpstr>
      <vt:lpstr>PowerPoint Presentation</vt:lpstr>
      <vt:lpstr>PowerPoint Presentation</vt:lpstr>
      <vt:lpstr>The Vision for Problem Gambling/ Gaming Services  in Kansas</vt:lpstr>
      <vt:lpstr>Problem gambling is a preventable and treatable public health issue. </vt:lpstr>
      <vt:lpstr>Legalized Gambling in Kansas</vt:lpstr>
      <vt:lpstr>Prevalence Rates in Kansas*</vt:lpstr>
      <vt:lpstr>Historical Perspective</vt:lpstr>
      <vt:lpstr>Legal Sports Betting in Kansas</vt:lpstr>
      <vt:lpstr>Sports Betting Legislation – Revenue Distribution</vt:lpstr>
      <vt:lpstr>The National View of Legal Sports Betting</vt:lpstr>
      <vt:lpstr>PowerPoint Presentation</vt:lpstr>
      <vt:lpstr>PowerPoint Presentation</vt:lpstr>
      <vt:lpstr>Take A Break Campaign</vt:lpstr>
      <vt:lpstr>Problem Gambling and the Military</vt:lpstr>
      <vt:lpstr>Need Help?  Have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Governor’s Behavioral Health Services Planning Committee</dc:title>
  <dc:creator>Carol Spiker [KDADS]</dc:creator>
  <cp:lastModifiedBy>Ronna Corliss [KDADS]</cp:lastModifiedBy>
  <cp:revision>42</cp:revision>
  <cp:lastPrinted>2023-09-11T20:38:45Z</cp:lastPrinted>
  <dcterms:created xsi:type="dcterms:W3CDTF">2021-09-15T16:29:28Z</dcterms:created>
  <dcterms:modified xsi:type="dcterms:W3CDTF">2023-09-14T13:11:23Z</dcterms:modified>
</cp:coreProperties>
</file>