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grandir Wide" pitchFamily="2" charset="77"/>
      <p:regular r:id="rId15"/>
    </p:embeddedFont>
    <p:embeddedFont>
      <p:font typeface="Agrandir Wide Bold" pitchFamily="2" charset="77"/>
      <p:regular r:id="rId16"/>
      <p:bold r:id="rId17"/>
    </p:embeddedFont>
    <p:embeddedFont>
      <p:font typeface="Agrandir Wide Bold Italics" pitchFamily="2" charset="77"/>
      <p:regular r:id="rId18"/>
      <p:bold r:id="rId19"/>
      <p:italic r:id="rId20"/>
      <p:boldItalic r:id="rId21"/>
    </p:embeddedFont>
    <p:embeddedFont>
      <p:font typeface="Agrandir Wide Medium" pitchFamily="2" charset="77"/>
      <p:regular r:id="rId22"/>
    </p:embeddedFont>
    <p:embeddedFont>
      <p:font typeface="Arimo" panose="020B0604020202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 Bold" panose="020B0803030501040103" pitchFamily="34" charset="0"/>
      <p:regular r:id="rId28"/>
      <p:bold r:id="rId29"/>
    </p:embeddedFont>
    <p:embeddedFont>
      <p:font typeface="Frunchy Sage" pitchFamily="2" charset="0"/>
      <p:regular r:id="rId30"/>
    </p:embeddedFont>
    <p:embeddedFont>
      <p:font typeface="Frunchy Sage Italics" pitchFamily="2" charset="0"/>
      <p:regular r:id="rId31"/>
    </p:embeddedFont>
    <p:embeddedFont>
      <p:font typeface="Open Sans" panose="020B0606030504020204" pitchFamily="34" charset="0"/>
      <p:regular r:id="rId32"/>
    </p:embeddedFont>
    <p:embeddedFont>
      <p:font typeface="Open Sans Bold" panose="020B0806030504020204" pitchFamily="34" charset="0"/>
      <p:regular r:id="rId33"/>
      <p:bold r:id="rId34"/>
    </p:embeddedFont>
    <p:embeddedFont>
      <p:font typeface="Public Sans" pitchFamily="2" charset="77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85" autoAdjust="0"/>
  </p:normalViewPr>
  <p:slideViewPr>
    <p:cSldViewPr>
      <p:cViewPr varScale="1">
        <p:scale>
          <a:sx n="59" d="100"/>
          <a:sy n="59" d="100"/>
        </p:scale>
        <p:origin x="9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7179469"/>
          </a:xfrm>
          <a:custGeom>
            <a:avLst/>
            <a:gdLst/>
            <a:ahLst/>
            <a:cxnLst/>
            <a:rect l="l" t="t" r="r" b="b"/>
            <a:pathLst>
              <a:path w="18288000" h="7179469">
                <a:moveTo>
                  <a:pt x="0" y="0"/>
                </a:moveTo>
                <a:lnTo>
                  <a:pt x="18288000" y="0"/>
                </a:lnTo>
                <a:lnTo>
                  <a:pt x="18288000" y="7179469"/>
                </a:lnTo>
                <a:lnTo>
                  <a:pt x="0" y="7179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94" b="-642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580088"/>
            <a:ext cx="16230600" cy="203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5799" spc="-127">
                <a:solidFill>
                  <a:srgbClr val="000000"/>
                </a:solidFill>
                <a:latin typeface="Agrandir Wide Medium"/>
              </a:rPr>
              <a:t>Governor’s Behavioral Health Services Planning Council</a:t>
            </a:r>
          </a:p>
          <a:p>
            <a:pPr marL="0" lvl="0" indent="0" algn="ctr">
              <a:lnSpc>
                <a:spcPts val="4139"/>
              </a:lnSpc>
              <a:spcBef>
                <a:spcPct val="0"/>
              </a:spcBef>
            </a:pPr>
            <a:r>
              <a:rPr lang="en-US" sz="4599" spc="-101">
                <a:solidFill>
                  <a:srgbClr val="000000"/>
                </a:solidFill>
                <a:latin typeface="Agrandir Wide Medium"/>
              </a:rPr>
              <a:t>Prevention Subcommittee 2023 Annual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778181"/>
            <a:ext cx="7910156" cy="7150781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1"/>
                  </a:cubicBezTo>
                  <a:lnTo>
                    <a:pt x="6177280" y="3553461"/>
                  </a:lnTo>
                  <a:cubicBezTo>
                    <a:pt x="6287770" y="3450591"/>
                    <a:pt x="6351270" y="3307081"/>
                    <a:pt x="6351270" y="3155951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2"/>
              <a:stretch>
                <a:fillRect t="-42417" b="-2392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3878051" y="5976871"/>
            <a:ext cx="6385618" cy="3281429"/>
            <a:chOff x="0" y="0"/>
            <a:chExt cx="1681809" cy="8642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81809" cy="864245"/>
            </a:xfrm>
            <a:custGeom>
              <a:avLst/>
              <a:gdLst/>
              <a:ahLst/>
              <a:cxnLst/>
              <a:rect l="l" t="t" r="r" b="b"/>
              <a:pathLst>
                <a:path w="1681809" h="864245">
                  <a:moveTo>
                    <a:pt x="30310" y="0"/>
                  </a:moveTo>
                  <a:lnTo>
                    <a:pt x="1651499" y="0"/>
                  </a:lnTo>
                  <a:cubicBezTo>
                    <a:pt x="1659538" y="0"/>
                    <a:pt x="1667247" y="3193"/>
                    <a:pt x="1672931" y="8878"/>
                  </a:cubicBezTo>
                  <a:cubicBezTo>
                    <a:pt x="1678616" y="14562"/>
                    <a:pt x="1681809" y="22271"/>
                    <a:pt x="1681809" y="30310"/>
                  </a:cubicBezTo>
                  <a:lnTo>
                    <a:pt x="1681809" y="833935"/>
                  </a:lnTo>
                  <a:cubicBezTo>
                    <a:pt x="1681809" y="841973"/>
                    <a:pt x="1678616" y="849683"/>
                    <a:pt x="1672931" y="855367"/>
                  </a:cubicBezTo>
                  <a:cubicBezTo>
                    <a:pt x="1667247" y="861051"/>
                    <a:pt x="1659538" y="864245"/>
                    <a:pt x="1651499" y="864245"/>
                  </a:cubicBezTo>
                  <a:lnTo>
                    <a:pt x="30310" y="864245"/>
                  </a:lnTo>
                  <a:cubicBezTo>
                    <a:pt x="22271" y="864245"/>
                    <a:pt x="14562" y="861051"/>
                    <a:pt x="8878" y="855367"/>
                  </a:cubicBezTo>
                  <a:cubicBezTo>
                    <a:pt x="3193" y="849683"/>
                    <a:pt x="0" y="841973"/>
                    <a:pt x="0" y="833935"/>
                  </a:cubicBezTo>
                  <a:lnTo>
                    <a:pt x="0" y="30310"/>
                  </a:lnTo>
                  <a:cubicBezTo>
                    <a:pt x="0" y="22271"/>
                    <a:pt x="3193" y="14562"/>
                    <a:pt x="8878" y="8878"/>
                  </a:cubicBezTo>
                  <a:cubicBezTo>
                    <a:pt x="14562" y="3193"/>
                    <a:pt x="22271" y="0"/>
                    <a:pt x="30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91218" y="-1876602"/>
            <a:ext cx="6385618" cy="3281429"/>
            <a:chOff x="0" y="0"/>
            <a:chExt cx="1681809" cy="8642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1809" cy="864245"/>
            </a:xfrm>
            <a:custGeom>
              <a:avLst/>
              <a:gdLst/>
              <a:ahLst/>
              <a:cxnLst/>
              <a:rect l="l" t="t" r="r" b="b"/>
              <a:pathLst>
                <a:path w="1681809" h="864245">
                  <a:moveTo>
                    <a:pt x="30310" y="0"/>
                  </a:moveTo>
                  <a:lnTo>
                    <a:pt x="1651499" y="0"/>
                  </a:lnTo>
                  <a:cubicBezTo>
                    <a:pt x="1659538" y="0"/>
                    <a:pt x="1667247" y="3193"/>
                    <a:pt x="1672931" y="8878"/>
                  </a:cubicBezTo>
                  <a:cubicBezTo>
                    <a:pt x="1678616" y="14562"/>
                    <a:pt x="1681809" y="22271"/>
                    <a:pt x="1681809" y="30310"/>
                  </a:cubicBezTo>
                  <a:lnTo>
                    <a:pt x="1681809" y="833935"/>
                  </a:lnTo>
                  <a:cubicBezTo>
                    <a:pt x="1681809" y="841973"/>
                    <a:pt x="1678616" y="849683"/>
                    <a:pt x="1672931" y="855367"/>
                  </a:cubicBezTo>
                  <a:cubicBezTo>
                    <a:pt x="1667247" y="861051"/>
                    <a:pt x="1659538" y="864245"/>
                    <a:pt x="1651499" y="864245"/>
                  </a:cubicBezTo>
                  <a:lnTo>
                    <a:pt x="30310" y="864245"/>
                  </a:lnTo>
                  <a:cubicBezTo>
                    <a:pt x="22271" y="864245"/>
                    <a:pt x="14562" y="861051"/>
                    <a:pt x="8878" y="855367"/>
                  </a:cubicBezTo>
                  <a:cubicBezTo>
                    <a:pt x="3193" y="849683"/>
                    <a:pt x="0" y="841973"/>
                    <a:pt x="0" y="833935"/>
                  </a:cubicBezTo>
                  <a:lnTo>
                    <a:pt x="0" y="30310"/>
                  </a:lnTo>
                  <a:cubicBezTo>
                    <a:pt x="0" y="22271"/>
                    <a:pt x="3193" y="14562"/>
                    <a:pt x="8878" y="8878"/>
                  </a:cubicBezTo>
                  <a:cubicBezTo>
                    <a:pt x="14562" y="3193"/>
                    <a:pt x="22271" y="0"/>
                    <a:pt x="30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9867" y="206375"/>
            <a:ext cx="9171890" cy="154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>
                <a:solidFill>
                  <a:srgbClr val="000000"/>
                </a:solidFill>
                <a:latin typeface="Agrandir Wide Bold Italics"/>
              </a:rPr>
              <a:t>Recommendations for the future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2533598"/>
            <a:ext cx="7548282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8940437" y="-452879"/>
            <a:ext cx="8528193" cy="9383422"/>
            <a:chOff x="-4835" y="-57150"/>
            <a:chExt cx="2457075" cy="2471354"/>
          </a:xfrm>
        </p:grpSpPr>
        <p:sp>
          <p:nvSpPr>
            <p:cNvPr id="13" name="Freeform 13"/>
            <p:cNvSpPr/>
            <p:nvPr/>
          </p:nvSpPr>
          <p:spPr>
            <a:xfrm>
              <a:off x="-4835" y="13966"/>
              <a:ext cx="2457075" cy="2400238"/>
            </a:xfrm>
            <a:custGeom>
              <a:avLst/>
              <a:gdLst/>
              <a:ahLst/>
              <a:cxnLst/>
              <a:rect l="l" t="t" r="r" b="b"/>
              <a:pathLst>
                <a:path w="2457075" h="2400238">
                  <a:moveTo>
                    <a:pt x="20746" y="0"/>
                  </a:moveTo>
                  <a:lnTo>
                    <a:pt x="2436328" y="0"/>
                  </a:lnTo>
                  <a:cubicBezTo>
                    <a:pt x="2447786" y="0"/>
                    <a:pt x="2457075" y="9289"/>
                    <a:pt x="2457075" y="20746"/>
                  </a:cubicBezTo>
                  <a:lnTo>
                    <a:pt x="2457075" y="2379492"/>
                  </a:lnTo>
                  <a:cubicBezTo>
                    <a:pt x="2457075" y="2390950"/>
                    <a:pt x="2447786" y="2400238"/>
                    <a:pt x="2436328" y="2400238"/>
                  </a:cubicBezTo>
                  <a:lnTo>
                    <a:pt x="20746" y="2400238"/>
                  </a:lnTo>
                  <a:cubicBezTo>
                    <a:pt x="9289" y="2400238"/>
                    <a:pt x="0" y="2390950"/>
                    <a:pt x="0" y="2379492"/>
                  </a:cubicBezTo>
                  <a:lnTo>
                    <a:pt x="0" y="20746"/>
                  </a:lnTo>
                  <a:cubicBezTo>
                    <a:pt x="0" y="9289"/>
                    <a:pt x="9289" y="0"/>
                    <a:pt x="20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17475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 Bold"/>
              </a:endParaRP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 Bold"/>
                </a:rPr>
                <a:t>Data-sharing and Access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Support improved data-sharing among State Agencies and Subcommittees.​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Share and promote the Kansas Behavioral &amp; Mental Health Profile at an all-subcommittee meeting.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 Bold"/>
                </a:rPr>
                <a:t>Transitions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Expand approved providers for SBIRT by changing the language to include community health workers and other health education providers.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Consider sustainable resources for initiatives that improve access to behavioral healthcare to support an environment that is amenable to prevention.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 Bold"/>
                </a:rPr>
                <a:t>Collaboration​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Hold quarterly GBHSPC Subcommittee Chairs’ meetings for increased awareness and opportunities for collaboration. ​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ns"/>
                </a:rPr>
                <a:t>Hold annual all-subcommittee meetings to identify opportunities for coordination of goal development and alignment. </a:t>
              </a:r>
            </a:p>
            <a:p>
              <a:pPr algn="ctr">
                <a:lnSpc>
                  <a:spcPts val="3150"/>
                </a:lnSpc>
              </a:pPr>
              <a:endParaRPr lang="en-US" sz="2100" dirty="0">
                <a:solidFill>
                  <a:srgbClr val="000000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260157"/>
            <a:ext cx="8342304" cy="7766685"/>
            <a:chOff x="0" y="0"/>
            <a:chExt cx="6350000" cy="59118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lnTo>
                    <a:pt x="353060" y="861060"/>
                  </a:ln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lnTo>
                    <a:pt x="354330" y="5077460"/>
                  </a:ln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2"/>
              <a:stretch>
                <a:fillRect l="-19855" r="-1985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-4078753" y="9524319"/>
            <a:ext cx="10926105" cy="2730844"/>
            <a:chOff x="0" y="0"/>
            <a:chExt cx="2877657" cy="7192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502658" y="1947228"/>
            <a:ext cx="6785342" cy="80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5"/>
              </a:lnSpc>
            </a:pPr>
            <a:r>
              <a:rPr lang="en-US" sz="2363" dirty="0">
                <a:solidFill>
                  <a:srgbClr val="000000"/>
                </a:solidFill>
                <a:latin typeface="Agrandir Wide Bold"/>
              </a:rPr>
              <a:t>Support </a:t>
            </a:r>
            <a:r>
              <a:rPr lang="en-US" sz="2363" dirty="0">
                <a:solidFill>
                  <a:srgbClr val="000000"/>
                </a:solidFill>
                <a:latin typeface="Agrandir Wide"/>
              </a:rPr>
              <a:t>broader evidence-based universal prevention strategies for community and statewide implementation around Prevention Subcommittee behavioral health priorities (suicide, depression, youth alcohol, marijuana, vaping, family attachment) at $500,000.</a:t>
            </a:r>
          </a:p>
          <a:p>
            <a:pPr>
              <a:lnSpc>
                <a:spcPts val="3095"/>
              </a:lnSpc>
            </a:pPr>
            <a:endParaRPr lang="en-US" sz="2363" dirty="0">
              <a:solidFill>
                <a:srgbClr val="000000"/>
              </a:solidFill>
              <a:latin typeface="Agrandir Wide"/>
            </a:endParaRPr>
          </a:p>
          <a:p>
            <a:pPr marL="0" lvl="0" indent="0">
              <a:lnSpc>
                <a:spcPts val="3545"/>
              </a:lnSpc>
              <a:spcBef>
                <a:spcPct val="0"/>
              </a:spcBef>
            </a:pPr>
            <a:r>
              <a:rPr lang="en-US" sz="2363" dirty="0">
                <a:solidFill>
                  <a:srgbClr val="000000"/>
                </a:solidFill>
                <a:latin typeface="Agrandir Wide Bold"/>
              </a:rPr>
              <a:t>Hire and employ </a:t>
            </a:r>
            <a:r>
              <a:rPr lang="en-US" sz="2363" dirty="0">
                <a:solidFill>
                  <a:srgbClr val="000000"/>
                </a:solidFill>
                <a:latin typeface="Agrandir Wide"/>
              </a:rPr>
              <a:t>a centralized Epidemiologist to gather, compile, and compare behavioral health needs assessment data from all State Departments and Subcommittees and to support and maintain a Behavioral Health Data Source Inventory at a rate of $80,000 or higher in consideration of fair market rate.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35220" y="942975"/>
            <a:ext cx="79527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Canva Sans Bold"/>
              </a:rPr>
              <a:t>Resource &amp; Funding Request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72253" y="6951040"/>
            <a:ext cx="50401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-3298932" y="5133975"/>
            <a:ext cx="867431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912852" y="578944"/>
            <a:ext cx="2651927" cy="1390813"/>
          </a:xfrm>
          <a:custGeom>
            <a:avLst/>
            <a:gdLst/>
            <a:ahLst/>
            <a:cxnLst/>
            <a:rect l="l" t="t" r="r" b="b"/>
            <a:pathLst>
              <a:path w="2651927" h="1390813">
                <a:moveTo>
                  <a:pt x="0" y="0"/>
                </a:moveTo>
                <a:lnTo>
                  <a:pt x="2651927" y="0"/>
                </a:lnTo>
                <a:lnTo>
                  <a:pt x="2651927" y="1390813"/>
                </a:lnTo>
                <a:lnTo>
                  <a:pt x="0" y="1390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45217" y="6066574"/>
            <a:ext cx="6828166" cy="6828166"/>
          </a:xfrm>
          <a:custGeom>
            <a:avLst/>
            <a:gdLst/>
            <a:ahLst/>
            <a:cxnLst/>
            <a:rect l="l" t="t" r="r" b="b"/>
            <a:pathLst>
              <a:path w="6828166" h="6828166">
                <a:moveTo>
                  <a:pt x="0" y="0"/>
                </a:moveTo>
                <a:lnTo>
                  <a:pt x="6828166" y="0"/>
                </a:lnTo>
                <a:lnTo>
                  <a:pt x="6828166" y="6828166"/>
                </a:lnTo>
                <a:lnTo>
                  <a:pt x="0" y="6828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5400000">
            <a:off x="-376263" y="6533803"/>
            <a:ext cx="4891880" cy="81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0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Frunchy Sage"/>
              </a:rPr>
              <a:t>Prevention Subcommittee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7672" y="4512049"/>
            <a:ext cx="1389854" cy="33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Liason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37672" y="5012014"/>
            <a:ext cx="1389854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Chair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37672" y="5511979"/>
            <a:ext cx="1389854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Vice Chair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37672" y="6028474"/>
            <a:ext cx="1389854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Secretary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37672" y="6511910"/>
            <a:ext cx="1389854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Secretaty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96230" y="4512049"/>
            <a:ext cx="8450598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Stephanie Rhinehart - Kansas Department for Aging &amp; Disability Services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55577" y="1121630"/>
            <a:ext cx="2002349" cy="53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29"/>
              </a:lnSpc>
              <a:spcBef>
                <a:spcPct val="0"/>
              </a:spcBef>
            </a:pPr>
            <a:r>
              <a:rPr lang="en-US" sz="1592" spc="251">
                <a:solidFill>
                  <a:srgbClr val="000000"/>
                </a:solidFill>
                <a:latin typeface="Public Sans"/>
              </a:rPr>
              <a:t>SEPTEMBER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96230" y="5012014"/>
            <a:ext cx="8450598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Callie Dyer - LiveWell Finney County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6230" y="5511979"/>
            <a:ext cx="8450598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Aonya Barnett - Safe Streets Wichita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96230" y="6011945"/>
            <a:ext cx="8450598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The Center for Counseling &amp; Consultation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96230" y="6511910"/>
            <a:ext cx="8450598" cy="6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Liz Hamor - Center of Daring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96230" y="7011875"/>
            <a:ext cx="8450598" cy="306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endParaRPr/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Bailey Balir - KSPC </a:t>
            </a:r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Georgina LaFoe - WSU CEI</a:t>
            </a:r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Monica Kurz - HQ </a:t>
            </a:r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Chrissy Mayer - DCCCA</a:t>
            </a:r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Jerry Schultz - University of Kansas Center for Community Health and Development </a:t>
            </a:r>
          </a:p>
          <a:p>
            <a:pPr>
              <a:lnSpc>
                <a:spcPts val="2787"/>
              </a:lnSpc>
            </a:pPr>
            <a:r>
              <a:rPr lang="en-US" sz="1990">
                <a:solidFill>
                  <a:srgbClr val="000000"/>
                </a:solidFill>
                <a:latin typeface="Public Sans"/>
              </a:rPr>
              <a:t>Gary Henault- Kansas Department for Aging &amp; disability Services </a:t>
            </a:r>
          </a:p>
          <a:p>
            <a:pPr>
              <a:lnSpc>
                <a:spcPts val="2787"/>
              </a:lnSpc>
              <a:spcBef>
                <a:spcPct val="0"/>
              </a:spcBef>
            </a:pPr>
            <a:endParaRPr lang="en-US" sz="199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81809" y="702055"/>
            <a:ext cx="11284659" cy="223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86"/>
              </a:lnSpc>
              <a:spcBef>
                <a:spcPct val="0"/>
              </a:spcBef>
            </a:pPr>
            <a:r>
              <a:rPr lang="en-US" sz="11776">
                <a:solidFill>
                  <a:srgbClr val="000000"/>
                </a:solidFill>
                <a:latin typeface="Frunchy Sage Italics"/>
              </a:rPr>
              <a:t>Current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5474" y="1940391"/>
            <a:ext cx="11160995" cy="214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80"/>
              </a:lnSpc>
              <a:spcBef>
                <a:spcPct val="0"/>
              </a:spcBef>
            </a:pPr>
            <a:r>
              <a:rPr lang="en-US" sz="11343">
                <a:solidFill>
                  <a:srgbClr val="000000"/>
                </a:solidFill>
                <a:latin typeface="Frunchy Sage"/>
              </a:rPr>
              <a:t>Membership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538" y="348599"/>
            <a:ext cx="12077695" cy="9589801"/>
            <a:chOff x="0" y="0"/>
            <a:chExt cx="3180957" cy="2525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0957" cy="2525709"/>
            </a:xfrm>
            <a:custGeom>
              <a:avLst/>
              <a:gdLst/>
              <a:ahLst/>
              <a:cxnLst/>
              <a:rect l="l" t="t" r="r" b="b"/>
              <a:pathLst>
                <a:path w="3180957" h="2525709">
                  <a:moveTo>
                    <a:pt x="16025" y="0"/>
                  </a:moveTo>
                  <a:lnTo>
                    <a:pt x="3164931" y="0"/>
                  </a:lnTo>
                  <a:cubicBezTo>
                    <a:pt x="3169182" y="0"/>
                    <a:pt x="3173258" y="1688"/>
                    <a:pt x="3176263" y="4694"/>
                  </a:cubicBezTo>
                  <a:cubicBezTo>
                    <a:pt x="3179268" y="7699"/>
                    <a:pt x="3180957" y="11775"/>
                    <a:pt x="3180957" y="16025"/>
                  </a:cubicBezTo>
                  <a:lnTo>
                    <a:pt x="3180957" y="2509684"/>
                  </a:lnTo>
                  <a:cubicBezTo>
                    <a:pt x="3180957" y="2518534"/>
                    <a:pt x="3173782" y="2525709"/>
                    <a:pt x="3164931" y="2525709"/>
                  </a:cubicBezTo>
                  <a:lnTo>
                    <a:pt x="16025" y="2525709"/>
                  </a:lnTo>
                  <a:cubicBezTo>
                    <a:pt x="11775" y="2525709"/>
                    <a:pt x="7699" y="2524021"/>
                    <a:pt x="4694" y="2521015"/>
                  </a:cubicBezTo>
                  <a:cubicBezTo>
                    <a:pt x="1688" y="2518010"/>
                    <a:pt x="0" y="2513934"/>
                    <a:pt x="0" y="2509684"/>
                  </a:cubicBezTo>
                  <a:lnTo>
                    <a:pt x="0" y="16025"/>
                  </a:lnTo>
                  <a:cubicBezTo>
                    <a:pt x="0" y="11775"/>
                    <a:pt x="1688" y="7699"/>
                    <a:pt x="4694" y="4694"/>
                  </a:cubicBezTo>
                  <a:cubicBezTo>
                    <a:pt x="7699" y="1688"/>
                    <a:pt x="11775" y="0"/>
                    <a:pt x="160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9600" y="58236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2406" y="1028700"/>
            <a:ext cx="9705959" cy="842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73"/>
              </a:lnSpc>
              <a:spcBef>
                <a:spcPct val="0"/>
              </a:spcBef>
            </a:pPr>
            <a:r>
              <a:rPr lang="en-US" sz="9303" u="none" strike="noStrike" spc="-204">
                <a:solidFill>
                  <a:srgbClr val="000000"/>
                </a:solidFill>
                <a:latin typeface="Agrandir Wide Medium"/>
              </a:rPr>
              <a:t>Thank you for your dedication to improving behavioral health in our community!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538" y="348599"/>
            <a:ext cx="13023062" cy="9589801"/>
            <a:chOff x="0" y="0"/>
            <a:chExt cx="3429942" cy="2525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942" cy="2525709"/>
            </a:xfrm>
            <a:custGeom>
              <a:avLst/>
              <a:gdLst/>
              <a:ahLst/>
              <a:cxnLst/>
              <a:rect l="l" t="t" r="r" b="b"/>
              <a:pathLst>
                <a:path w="3429942" h="2525709">
                  <a:moveTo>
                    <a:pt x="14862" y="0"/>
                  </a:moveTo>
                  <a:lnTo>
                    <a:pt x="3415080" y="0"/>
                  </a:lnTo>
                  <a:cubicBezTo>
                    <a:pt x="3423288" y="0"/>
                    <a:pt x="3429942" y="6654"/>
                    <a:pt x="3429942" y="14862"/>
                  </a:cubicBezTo>
                  <a:lnTo>
                    <a:pt x="3429942" y="2510847"/>
                  </a:lnTo>
                  <a:cubicBezTo>
                    <a:pt x="3429942" y="2519055"/>
                    <a:pt x="3423288" y="2525709"/>
                    <a:pt x="3415080" y="2525709"/>
                  </a:cubicBezTo>
                  <a:lnTo>
                    <a:pt x="14862" y="2525709"/>
                  </a:lnTo>
                  <a:cubicBezTo>
                    <a:pt x="10920" y="2525709"/>
                    <a:pt x="7140" y="2524143"/>
                    <a:pt x="4353" y="2521356"/>
                  </a:cubicBezTo>
                  <a:cubicBezTo>
                    <a:pt x="1566" y="2518569"/>
                    <a:pt x="0" y="2514789"/>
                    <a:pt x="0" y="2510847"/>
                  </a:cubicBezTo>
                  <a:lnTo>
                    <a:pt x="0" y="14862"/>
                  </a:lnTo>
                  <a:cubicBezTo>
                    <a:pt x="0" y="6654"/>
                    <a:pt x="6654" y="0"/>
                    <a:pt x="148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9600" y="58236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55586"/>
            <a:ext cx="11534312" cy="717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5"/>
              </a:lnSpc>
            </a:pPr>
            <a:r>
              <a:rPr lang="en-US" sz="4606" spc="-101">
                <a:solidFill>
                  <a:srgbClr val="000000"/>
                </a:solidFill>
                <a:latin typeface="Agrandir Wide Bold"/>
              </a:rPr>
              <a:t>VISION:</a:t>
            </a:r>
          </a:p>
          <a:p>
            <a:pPr>
              <a:lnSpc>
                <a:spcPts val="4066"/>
              </a:lnSpc>
            </a:pPr>
            <a:r>
              <a:rPr lang="en-US" sz="4518" spc="-99">
                <a:solidFill>
                  <a:srgbClr val="000000"/>
                </a:solidFill>
                <a:latin typeface="Agrandir Wide"/>
              </a:rPr>
              <a:t>To ensure that key representatives and stakeholders are involved in the process of reflection, feedback,</a:t>
            </a:r>
          </a:p>
          <a:p>
            <a:pPr>
              <a:lnSpc>
                <a:spcPts val="4698"/>
              </a:lnSpc>
            </a:pPr>
            <a:r>
              <a:rPr lang="en-US" sz="5220" spc="-114">
                <a:solidFill>
                  <a:srgbClr val="000000"/>
                </a:solidFill>
                <a:latin typeface="Agrandir Wide"/>
              </a:rPr>
              <a:t>and guidance relating to initiatives within Kansas Behavioral Health Prevention Initiatives to ensure</a:t>
            </a:r>
          </a:p>
          <a:p>
            <a:pPr>
              <a:lnSpc>
                <a:spcPts val="4066"/>
              </a:lnSpc>
            </a:pPr>
            <a:r>
              <a:rPr lang="en-US" sz="4518" spc="-99">
                <a:solidFill>
                  <a:srgbClr val="000000"/>
                </a:solidFill>
                <a:latin typeface="Agrandir Wide"/>
              </a:rPr>
              <a:t>enhanced collaboration, effectiveness, and impact on State and local level prevention and behavioral</a:t>
            </a:r>
          </a:p>
          <a:p>
            <a:pPr marL="0" lvl="0" indent="0" algn="l">
              <a:lnSpc>
                <a:spcPts val="4066"/>
              </a:lnSpc>
              <a:spcBef>
                <a:spcPct val="0"/>
              </a:spcBef>
            </a:pPr>
            <a:r>
              <a:rPr lang="en-US" sz="4518" spc="-99">
                <a:solidFill>
                  <a:srgbClr val="000000"/>
                </a:solidFill>
                <a:latin typeface="Agrandir Wide"/>
              </a:rPr>
              <a:t>health outcomes.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538" y="348599"/>
            <a:ext cx="13023062" cy="9589801"/>
            <a:chOff x="0" y="0"/>
            <a:chExt cx="3429942" cy="2525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942" cy="2525709"/>
            </a:xfrm>
            <a:custGeom>
              <a:avLst/>
              <a:gdLst/>
              <a:ahLst/>
              <a:cxnLst/>
              <a:rect l="l" t="t" r="r" b="b"/>
              <a:pathLst>
                <a:path w="3429942" h="2525709">
                  <a:moveTo>
                    <a:pt x="14862" y="0"/>
                  </a:moveTo>
                  <a:lnTo>
                    <a:pt x="3415080" y="0"/>
                  </a:lnTo>
                  <a:cubicBezTo>
                    <a:pt x="3423288" y="0"/>
                    <a:pt x="3429942" y="6654"/>
                    <a:pt x="3429942" y="14862"/>
                  </a:cubicBezTo>
                  <a:lnTo>
                    <a:pt x="3429942" y="2510847"/>
                  </a:lnTo>
                  <a:cubicBezTo>
                    <a:pt x="3429942" y="2519055"/>
                    <a:pt x="3423288" y="2525709"/>
                    <a:pt x="3415080" y="2525709"/>
                  </a:cubicBezTo>
                  <a:lnTo>
                    <a:pt x="14862" y="2525709"/>
                  </a:lnTo>
                  <a:cubicBezTo>
                    <a:pt x="10920" y="2525709"/>
                    <a:pt x="7140" y="2524143"/>
                    <a:pt x="4353" y="2521356"/>
                  </a:cubicBezTo>
                  <a:cubicBezTo>
                    <a:pt x="1566" y="2518569"/>
                    <a:pt x="0" y="2514789"/>
                    <a:pt x="0" y="2510847"/>
                  </a:cubicBezTo>
                  <a:lnTo>
                    <a:pt x="0" y="14862"/>
                  </a:lnTo>
                  <a:cubicBezTo>
                    <a:pt x="0" y="6654"/>
                    <a:pt x="6654" y="0"/>
                    <a:pt x="148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9600" y="58236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4815" y="1429881"/>
            <a:ext cx="11751472" cy="514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1"/>
              </a:lnSpc>
            </a:pPr>
            <a:r>
              <a:rPr lang="en-US" sz="4868" spc="-107">
                <a:solidFill>
                  <a:srgbClr val="000000"/>
                </a:solidFill>
                <a:latin typeface="Agrandir Wide Bold"/>
              </a:rPr>
              <a:t>MISSION:</a:t>
            </a:r>
          </a:p>
          <a:p>
            <a:pPr>
              <a:lnSpc>
                <a:spcPts val="4381"/>
              </a:lnSpc>
            </a:pPr>
            <a:r>
              <a:rPr lang="en-US" sz="4868" spc="-107">
                <a:solidFill>
                  <a:srgbClr val="000000"/>
                </a:solidFill>
                <a:latin typeface="Agrandir Wide"/>
              </a:rPr>
              <a:t>To provide engagement, feedback, guidance, and advocacy at the State level for related behavioral</a:t>
            </a:r>
          </a:p>
          <a:p>
            <a:pPr>
              <a:lnSpc>
                <a:spcPts val="4381"/>
              </a:lnSpc>
            </a:pPr>
            <a:r>
              <a:rPr lang="en-US" sz="4868" spc="-107">
                <a:solidFill>
                  <a:srgbClr val="000000"/>
                </a:solidFill>
                <a:latin typeface="Agrandir Wide"/>
              </a:rPr>
              <a:t>health prevention outcomes and identification of systems changes to address challenges, barriers,</a:t>
            </a:r>
          </a:p>
          <a:p>
            <a:pPr marL="0" lvl="0" indent="0" algn="l">
              <a:lnSpc>
                <a:spcPts val="4381"/>
              </a:lnSpc>
              <a:spcBef>
                <a:spcPct val="0"/>
              </a:spcBef>
            </a:pPr>
            <a:r>
              <a:rPr lang="en-US" sz="4868" spc="-107">
                <a:solidFill>
                  <a:srgbClr val="000000"/>
                </a:solidFill>
                <a:latin typeface="Agrandir Wide"/>
              </a:rPr>
              <a:t>issues, and needs at the State, regional, or community level.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08640" y="1163920"/>
            <a:ext cx="7959160" cy="795916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60176" r="-1681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948476" y="1163920"/>
            <a:ext cx="10595988" cy="7959160"/>
            <a:chOff x="0" y="0"/>
            <a:chExt cx="2790713" cy="2096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0713" cy="2096240"/>
            </a:xfrm>
            <a:custGeom>
              <a:avLst/>
              <a:gdLst/>
              <a:ahLst/>
              <a:cxnLst/>
              <a:rect l="l" t="t" r="r" b="b"/>
              <a:pathLst>
                <a:path w="2790713" h="2096240">
                  <a:moveTo>
                    <a:pt x="18266" y="0"/>
                  </a:moveTo>
                  <a:lnTo>
                    <a:pt x="2772447" y="0"/>
                  </a:lnTo>
                  <a:cubicBezTo>
                    <a:pt x="2782535" y="0"/>
                    <a:pt x="2790713" y="8178"/>
                    <a:pt x="2790713" y="18266"/>
                  </a:cubicBezTo>
                  <a:lnTo>
                    <a:pt x="2790713" y="2077974"/>
                  </a:lnTo>
                  <a:cubicBezTo>
                    <a:pt x="2790713" y="2082818"/>
                    <a:pt x="2788788" y="2087464"/>
                    <a:pt x="2785363" y="2090890"/>
                  </a:cubicBezTo>
                  <a:cubicBezTo>
                    <a:pt x="2781937" y="2094315"/>
                    <a:pt x="2777291" y="2096240"/>
                    <a:pt x="2772447" y="2096240"/>
                  </a:cubicBezTo>
                  <a:lnTo>
                    <a:pt x="18266" y="2096240"/>
                  </a:lnTo>
                  <a:cubicBezTo>
                    <a:pt x="8178" y="2096240"/>
                    <a:pt x="0" y="2088062"/>
                    <a:pt x="0" y="2077974"/>
                  </a:cubicBezTo>
                  <a:lnTo>
                    <a:pt x="0" y="18266"/>
                  </a:lnTo>
                  <a:cubicBezTo>
                    <a:pt x="0" y="8178"/>
                    <a:pt x="8178" y="0"/>
                    <a:pt x="182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956282" y="1370956"/>
            <a:ext cx="7331718" cy="6920903"/>
            <a:chOff x="0" y="0"/>
            <a:chExt cx="9775624" cy="9227871"/>
          </a:xfrm>
        </p:grpSpPr>
        <p:sp>
          <p:nvSpPr>
            <p:cNvPr id="8" name="TextBox 8"/>
            <p:cNvSpPr txBox="1"/>
            <p:nvPr/>
          </p:nvSpPr>
          <p:spPr>
            <a:xfrm>
              <a:off x="0" y="1164163"/>
              <a:ext cx="9775624" cy="8063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1"/>
                </a:lnSpc>
              </a:pPr>
              <a:endParaRPr/>
            </a:p>
            <a:p>
              <a:pPr marL="647692" lvl="1" indent="-323846">
                <a:lnSpc>
                  <a:spcPts val="44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Arimo"/>
                </a:rPr>
                <a:t>Created a new Diversity, Equity, and Inclusion Workgroup</a:t>
              </a:r>
            </a:p>
            <a:p>
              <a:pPr marL="647692" lvl="1" indent="-323846">
                <a:lnSpc>
                  <a:spcPts val="44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Arimo"/>
                </a:rPr>
                <a:t>Adopted SAMHSA Health Equity statement </a:t>
              </a:r>
            </a:p>
            <a:p>
              <a:pPr marL="647692" lvl="1" indent="-323846">
                <a:lnSpc>
                  <a:spcPts val="44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Arimo"/>
                </a:rPr>
                <a:t>Developed internal systems to improve collaboration and streamline work processes</a:t>
              </a:r>
            </a:p>
            <a:p>
              <a:pPr marL="647692" lvl="1" indent="-323846">
                <a:lnSpc>
                  <a:spcPts val="44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Arimo"/>
                </a:rPr>
                <a:t>Supported and advocated for key Behavioral Health Prevention programs and policies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9775624" cy="1123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50"/>
                </a:lnSpc>
                <a:spcBef>
                  <a:spcPct val="0"/>
                </a:spcBef>
              </a:pPr>
              <a:r>
                <a:rPr lang="en-US" sz="4875">
                  <a:solidFill>
                    <a:srgbClr val="000000"/>
                  </a:solidFill>
                  <a:latin typeface="Agrandir Wide"/>
                </a:rPr>
                <a:t>2023 Highlights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260157"/>
            <a:ext cx="8342304" cy="7766685"/>
            <a:chOff x="0" y="0"/>
            <a:chExt cx="6350000" cy="59118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lnTo>
                    <a:pt x="353060" y="861060"/>
                  </a:ln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lnTo>
                    <a:pt x="354330" y="5077460"/>
                  </a:ln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2"/>
              <a:stretch>
                <a:fillRect l="-11037" r="-1103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9389405" y="-803170"/>
            <a:ext cx="10926105" cy="2730844"/>
            <a:chOff x="0" y="0"/>
            <a:chExt cx="2877657" cy="7192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078753" y="9524319"/>
            <a:ext cx="10926105" cy="2730844"/>
            <a:chOff x="0" y="0"/>
            <a:chExt cx="2877657" cy="7192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960100" y="-128761"/>
            <a:ext cx="6299200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40"/>
              </a:lnSpc>
            </a:pPr>
            <a:r>
              <a:rPr lang="en-US" sz="4950">
                <a:solidFill>
                  <a:srgbClr val="000000"/>
                </a:solidFill>
                <a:latin typeface="Agrandir Wide Medium"/>
              </a:rPr>
              <a:t>Behavioral Health Priorities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43980" y="1507807"/>
            <a:ext cx="5918702" cy="751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endParaRPr/>
          </a:p>
          <a:p>
            <a:pPr algn="ctr">
              <a:lnSpc>
                <a:spcPts val="4049"/>
              </a:lnSpc>
            </a:pPr>
            <a:endParaRPr/>
          </a:p>
          <a:p>
            <a:pPr algn="just"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1) Alcohol</a:t>
            </a:r>
          </a:p>
          <a:p>
            <a:pPr algn="just">
              <a:lnSpc>
                <a:spcPts val="4049"/>
              </a:lnSpc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  <a:p>
            <a:pPr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2) DUI</a:t>
            </a:r>
          </a:p>
          <a:p>
            <a:pPr>
              <a:lnSpc>
                <a:spcPts val="4049"/>
              </a:lnSpc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  <a:p>
            <a:pPr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3) Marijuana</a:t>
            </a:r>
          </a:p>
          <a:p>
            <a:pPr>
              <a:lnSpc>
                <a:spcPts val="4049"/>
              </a:lnSpc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  <a:p>
            <a:pPr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4) Illicit drug use (youth, young adults, adults)</a:t>
            </a:r>
          </a:p>
          <a:p>
            <a:pPr>
              <a:lnSpc>
                <a:spcPts val="4049"/>
              </a:lnSpc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  <a:p>
            <a:pPr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5) Suicide</a:t>
            </a:r>
          </a:p>
          <a:p>
            <a:pPr>
              <a:lnSpc>
                <a:spcPts val="4049"/>
              </a:lnSpc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  <a:p>
            <a:pPr>
              <a:lnSpc>
                <a:spcPts val="4049"/>
              </a:lnSpc>
            </a:pPr>
            <a:r>
              <a:rPr lang="en-US" sz="2699">
                <a:solidFill>
                  <a:srgbClr val="000000"/>
                </a:solidFill>
                <a:latin typeface="Agrandir Wide Bold"/>
              </a:rPr>
              <a:t>6) Depression</a:t>
            </a:r>
          </a:p>
          <a:p>
            <a:pPr marL="0" lvl="0" indent="0">
              <a:lnSpc>
                <a:spcPts val="314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Agrandir Wid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28546"/>
            <a:ext cx="4543700" cy="6429908"/>
          </a:xfrm>
          <a:custGeom>
            <a:avLst/>
            <a:gdLst/>
            <a:ahLst/>
            <a:cxnLst/>
            <a:rect l="l" t="t" r="r" b="b"/>
            <a:pathLst>
              <a:path w="4543700" h="6429908">
                <a:moveTo>
                  <a:pt x="0" y="0"/>
                </a:moveTo>
                <a:lnTo>
                  <a:pt x="4543700" y="0"/>
                </a:lnTo>
                <a:lnTo>
                  <a:pt x="4543700" y="6429908"/>
                </a:lnTo>
                <a:lnTo>
                  <a:pt x="0" y="6429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2150" y="1928546"/>
            <a:ext cx="4543700" cy="6429908"/>
          </a:xfrm>
          <a:custGeom>
            <a:avLst/>
            <a:gdLst/>
            <a:ahLst/>
            <a:cxnLst/>
            <a:rect l="l" t="t" r="r" b="b"/>
            <a:pathLst>
              <a:path w="4543700" h="6429908">
                <a:moveTo>
                  <a:pt x="0" y="0"/>
                </a:moveTo>
                <a:lnTo>
                  <a:pt x="4543700" y="0"/>
                </a:lnTo>
                <a:lnTo>
                  <a:pt x="4543700" y="6429908"/>
                </a:lnTo>
                <a:lnTo>
                  <a:pt x="0" y="6429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4300" y="1928546"/>
            <a:ext cx="4543700" cy="6429908"/>
          </a:xfrm>
          <a:custGeom>
            <a:avLst/>
            <a:gdLst/>
            <a:ahLst/>
            <a:cxnLst/>
            <a:rect l="l" t="t" r="r" b="b"/>
            <a:pathLst>
              <a:path w="4543700" h="6429908">
                <a:moveTo>
                  <a:pt x="0" y="0"/>
                </a:moveTo>
                <a:lnTo>
                  <a:pt x="4543700" y="0"/>
                </a:lnTo>
                <a:lnTo>
                  <a:pt x="4543700" y="6429908"/>
                </a:lnTo>
                <a:lnTo>
                  <a:pt x="0" y="6429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58071" y="7316142"/>
            <a:ext cx="1229929" cy="1042312"/>
          </a:xfrm>
          <a:custGeom>
            <a:avLst/>
            <a:gdLst/>
            <a:ahLst/>
            <a:cxnLst/>
            <a:rect l="l" t="t" r="r" b="b"/>
            <a:pathLst>
              <a:path w="1229929" h="1042312">
                <a:moveTo>
                  <a:pt x="0" y="0"/>
                </a:moveTo>
                <a:lnTo>
                  <a:pt x="1229929" y="0"/>
                </a:lnTo>
                <a:lnTo>
                  <a:pt x="1229929" y="1042312"/>
                </a:lnTo>
                <a:lnTo>
                  <a:pt x="0" y="1042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0656" y="-49518"/>
            <a:ext cx="15406688" cy="107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000000"/>
                </a:solidFill>
                <a:latin typeface="Canva Sans Bold"/>
              </a:rPr>
              <a:t>Trends in Behavioral Health Prioririties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260157"/>
            <a:ext cx="8342304" cy="7766685"/>
            <a:chOff x="0" y="0"/>
            <a:chExt cx="6350000" cy="59118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lnTo>
                    <a:pt x="353060" y="861060"/>
                  </a:ln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lnTo>
                    <a:pt x="354330" y="5077460"/>
                  </a:ln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2"/>
              <a:stretch>
                <a:fillRect l="-19855" r="-1985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9389405" y="-803170"/>
            <a:ext cx="10926105" cy="2730844"/>
            <a:chOff x="0" y="0"/>
            <a:chExt cx="2877657" cy="7192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078753" y="9524319"/>
            <a:ext cx="10926105" cy="2730844"/>
            <a:chOff x="0" y="0"/>
            <a:chExt cx="2877657" cy="7192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79778" y="617220"/>
            <a:ext cx="629920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124">
                <a:solidFill>
                  <a:srgbClr val="000000"/>
                </a:solidFill>
                <a:latin typeface="Agrandir Wide Medium"/>
              </a:rPr>
              <a:t>Goals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38817" y="2114065"/>
            <a:ext cx="7381123" cy="556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263" lvl="1" indent="-265631">
              <a:lnSpc>
                <a:spcPts val="3691"/>
              </a:lnSpc>
              <a:buFont typeface="Arial"/>
              <a:buChar char="•"/>
            </a:pPr>
            <a:r>
              <a:rPr lang="en-US" sz="2460">
                <a:solidFill>
                  <a:srgbClr val="000000"/>
                </a:solidFill>
                <a:latin typeface="Open Sans"/>
              </a:rPr>
              <a:t>Support shared access to data resource. </a:t>
            </a:r>
          </a:p>
          <a:p>
            <a:pPr marL="531263" lvl="1" indent="-265631">
              <a:lnSpc>
                <a:spcPts val="3691"/>
              </a:lnSpc>
              <a:buFont typeface="Arial"/>
              <a:buChar char="•"/>
            </a:pPr>
            <a:r>
              <a:rPr lang="en-US" sz="2460">
                <a:solidFill>
                  <a:srgbClr val="000000"/>
                </a:solidFill>
                <a:latin typeface="Open Sans"/>
              </a:rPr>
              <a:t>Empower state entities to provide synergy for local partners at all points on the prevention continuum. </a:t>
            </a:r>
          </a:p>
          <a:p>
            <a:pPr marL="531263" lvl="1" indent="-265631">
              <a:lnSpc>
                <a:spcPts val="3691"/>
              </a:lnSpc>
              <a:buFont typeface="Arial"/>
              <a:buChar char="•"/>
            </a:pPr>
            <a:r>
              <a:rPr lang="en-US" sz="2460">
                <a:solidFill>
                  <a:srgbClr val="000000"/>
                </a:solidFill>
                <a:latin typeface="Open Sans"/>
              </a:rPr>
              <a:t>Allocate resources to data-driven priorities. </a:t>
            </a:r>
          </a:p>
          <a:p>
            <a:pPr marL="531263" lvl="1" indent="-265631">
              <a:lnSpc>
                <a:spcPts val="3691"/>
              </a:lnSpc>
              <a:buFont typeface="Arial"/>
              <a:buChar char="•"/>
            </a:pPr>
            <a:r>
              <a:rPr lang="en-US" sz="2460">
                <a:solidFill>
                  <a:srgbClr val="000000"/>
                </a:solidFill>
                <a:latin typeface="Open Sans"/>
              </a:rPr>
              <a:t>Update the subcommittee prevention plan annually.</a:t>
            </a:r>
          </a:p>
          <a:p>
            <a:pPr marL="531263" lvl="1" indent="-265631">
              <a:lnSpc>
                <a:spcPts val="3691"/>
              </a:lnSpc>
              <a:buFont typeface="Arial"/>
              <a:buChar char="•"/>
            </a:pPr>
            <a:r>
              <a:rPr lang="en-US" sz="2460">
                <a:solidFill>
                  <a:srgbClr val="000000"/>
                </a:solidFill>
                <a:latin typeface="Open Sans"/>
              </a:rPr>
              <a:t>Advocate for equity across the continuum if care with services available to people of diverse populations reflective of their identity and community specific to their needs.</a:t>
            </a:r>
          </a:p>
          <a:p>
            <a:pPr algn="ctr">
              <a:lnSpc>
                <a:spcPts val="3691"/>
              </a:lnSpc>
            </a:pPr>
            <a:endParaRPr lang="en-US" sz="246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41473" y="8710789"/>
            <a:ext cx="10926105" cy="2730844"/>
            <a:chOff x="0" y="0"/>
            <a:chExt cx="2877657" cy="7192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F0BF7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381063"/>
            <a:ext cx="9144000" cy="5524873"/>
          </a:xfrm>
          <a:custGeom>
            <a:avLst/>
            <a:gdLst/>
            <a:ahLst/>
            <a:cxnLst/>
            <a:rect l="l" t="t" r="r" b="b"/>
            <a:pathLst>
              <a:path w="9144000" h="5524873">
                <a:moveTo>
                  <a:pt x="0" y="0"/>
                </a:moveTo>
                <a:lnTo>
                  <a:pt x="9144000" y="0"/>
                </a:lnTo>
                <a:lnTo>
                  <a:pt x="9144000" y="5524874"/>
                </a:lnTo>
                <a:lnTo>
                  <a:pt x="0" y="5524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99" b="-34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57024" y="2381063"/>
            <a:ext cx="8330976" cy="5562214"/>
          </a:xfrm>
          <a:custGeom>
            <a:avLst/>
            <a:gdLst/>
            <a:ahLst/>
            <a:cxnLst/>
            <a:rect l="l" t="t" r="r" b="b"/>
            <a:pathLst>
              <a:path w="8330976" h="5562214">
                <a:moveTo>
                  <a:pt x="0" y="0"/>
                </a:moveTo>
                <a:lnTo>
                  <a:pt x="8330976" y="0"/>
                </a:lnTo>
                <a:lnTo>
                  <a:pt x="8330976" y="5562214"/>
                </a:lnTo>
                <a:lnTo>
                  <a:pt x="0" y="556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4" b="-20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219997" y="-1159791"/>
            <a:ext cx="10926105" cy="2730844"/>
            <a:chOff x="0" y="0"/>
            <a:chExt cx="2877657" cy="7192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7657" cy="719235"/>
            </a:xfrm>
            <a:custGeom>
              <a:avLst/>
              <a:gdLst/>
              <a:ahLst/>
              <a:cxnLst/>
              <a:rect l="l" t="t" r="r" b="b"/>
              <a:pathLst>
                <a:path w="2877657" h="719235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701520"/>
                  </a:lnTo>
                  <a:cubicBezTo>
                    <a:pt x="2877657" y="711304"/>
                    <a:pt x="2869726" y="719235"/>
                    <a:pt x="2859943" y="719235"/>
                  </a:cubicBezTo>
                  <a:lnTo>
                    <a:pt x="17714" y="719235"/>
                  </a:lnTo>
                  <a:cubicBezTo>
                    <a:pt x="7931" y="719235"/>
                    <a:pt x="0" y="711304"/>
                    <a:pt x="0" y="7015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F0BF7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493"/>
            <a:ext cx="8474409" cy="5527379"/>
          </a:xfrm>
          <a:custGeom>
            <a:avLst/>
            <a:gdLst/>
            <a:ahLst/>
            <a:cxnLst/>
            <a:rect l="l" t="t" r="r" b="b"/>
            <a:pathLst>
              <a:path w="8474409" h="5527379">
                <a:moveTo>
                  <a:pt x="0" y="0"/>
                </a:moveTo>
                <a:lnTo>
                  <a:pt x="8474409" y="0"/>
                </a:lnTo>
                <a:lnTo>
                  <a:pt x="8474409" y="5527379"/>
                </a:lnTo>
                <a:lnTo>
                  <a:pt x="0" y="55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97514" y="0"/>
            <a:ext cx="8390486" cy="5539872"/>
          </a:xfrm>
          <a:custGeom>
            <a:avLst/>
            <a:gdLst/>
            <a:ahLst/>
            <a:cxnLst/>
            <a:rect l="l" t="t" r="r" b="b"/>
            <a:pathLst>
              <a:path w="8390486" h="5539872">
                <a:moveTo>
                  <a:pt x="0" y="0"/>
                </a:moveTo>
                <a:lnTo>
                  <a:pt x="8390486" y="0"/>
                </a:lnTo>
                <a:lnTo>
                  <a:pt x="8390486" y="5539872"/>
                </a:lnTo>
                <a:lnTo>
                  <a:pt x="0" y="5539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0956" y="4947404"/>
            <a:ext cx="8188112" cy="5228261"/>
          </a:xfrm>
          <a:custGeom>
            <a:avLst/>
            <a:gdLst/>
            <a:ahLst/>
            <a:cxnLst/>
            <a:rect l="l" t="t" r="r" b="b"/>
            <a:pathLst>
              <a:path w="8188112" h="5228261">
                <a:moveTo>
                  <a:pt x="0" y="0"/>
                </a:moveTo>
                <a:lnTo>
                  <a:pt x="8188112" y="0"/>
                </a:lnTo>
                <a:lnTo>
                  <a:pt x="8188112" y="5228261"/>
                </a:lnTo>
                <a:lnTo>
                  <a:pt x="0" y="5228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849068" y="9127683"/>
            <a:ext cx="8438932" cy="6304997"/>
            <a:chOff x="0" y="0"/>
            <a:chExt cx="2222599" cy="16605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2599" cy="1660575"/>
            </a:xfrm>
            <a:custGeom>
              <a:avLst/>
              <a:gdLst/>
              <a:ahLst/>
              <a:cxnLst/>
              <a:rect l="l" t="t" r="r" b="b"/>
              <a:pathLst>
                <a:path w="2222599" h="1660575">
                  <a:moveTo>
                    <a:pt x="22935" y="0"/>
                  </a:moveTo>
                  <a:lnTo>
                    <a:pt x="2199664" y="0"/>
                  </a:lnTo>
                  <a:cubicBezTo>
                    <a:pt x="2212331" y="0"/>
                    <a:pt x="2222599" y="10268"/>
                    <a:pt x="2222599" y="22935"/>
                  </a:cubicBezTo>
                  <a:lnTo>
                    <a:pt x="2222599" y="1637640"/>
                  </a:lnTo>
                  <a:cubicBezTo>
                    <a:pt x="2222599" y="1643723"/>
                    <a:pt x="2220183" y="1649557"/>
                    <a:pt x="2215882" y="1653858"/>
                  </a:cubicBezTo>
                  <a:cubicBezTo>
                    <a:pt x="2211581" y="1658159"/>
                    <a:pt x="2205747" y="1660575"/>
                    <a:pt x="2199664" y="1660575"/>
                  </a:cubicBezTo>
                  <a:lnTo>
                    <a:pt x="22935" y="1660575"/>
                  </a:lnTo>
                  <a:cubicBezTo>
                    <a:pt x="10268" y="1660575"/>
                    <a:pt x="0" y="1650307"/>
                    <a:pt x="0" y="1637640"/>
                  </a:cubicBezTo>
                  <a:lnTo>
                    <a:pt x="0" y="22935"/>
                  </a:lnTo>
                  <a:cubicBezTo>
                    <a:pt x="0" y="10268"/>
                    <a:pt x="10268" y="0"/>
                    <a:pt x="22935" y="0"/>
                  </a:cubicBezTo>
                  <a:close/>
                </a:path>
              </a:pathLst>
            </a:custGeom>
            <a:solidFill>
              <a:srgbClr val="F0BF7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502385" y="5143500"/>
            <a:ext cx="10926105" cy="5307022"/>
            <a:chOff x="0" y="0"/>
            <a:chExt cx="2877657" cy="13977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77657" cy="1397734"/>
            </a:xfrm>
            <a:custGeom>
              <a:avLst/>
              <a:gdLst/>
              <a:ahLst/>
              <a:cxnLst/>
              <a:rect l="l" t="t" r="r" b="b"/>
              <a:pathLst>
                <a:path w="2877657" h="1397734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1380020"/>
                  </a:lnTo>
                  <a:cubicBezTo>
                    <a:pt x="2877657" y="1389803"/>
                    <a:pt x="2869726" y="1397734"/>
                    <a:pt x="2859943" y="1397734"/>
                  </a:cubicBezTo>
                  <a:lnTo>
                    <a:pt x="17714" y="1397734"/>
                  </a:lnTo>
                  <a:cubicBezTo>
                    <a:pt x="7931" y="1397734"/>
                    <a:pt x="0" y="1389803"/>
                    <a:pt x="0" y="1380020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F0BF7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74409" y="39092"/>
            <a:ext cx="10926105" cy="222461"/>
            <a:chOff x="0" y="0"/>
            <a:chExt cx="2877657" cy="585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77657" cy="58590"/>
            </a:xfrm>
            <a:custGeom>
              <a:avLst/>
              <a:gdLst/>
              <a:ahLst/>
              <a:cxnLst/>
              <a:rect l="l" t="t" r="r" b="b"/>
              <a:pathLst>
                <a:path w="2877657" h="58590">
                  <a:moveTo>
                    <a:pt x="17714" y="0"/>
                  </a:moveTo>
                  <a:lnTo>
                    <a:pt x="2859943" y="0"/>
                  </a:lnTo>
                  <a:cubicBezTo>
                    <a:pt x="2869726" y="0"/>
                    <a:pt x="2877657" y="7931"/>
                    <a:pt x="2877657" y="17714"/>
                  </a:cubicBezTo>
                  <a:lnTo>
                    <a:pt x="2877657" y="40876"/>
                  </a:lnTo>
                  <a:cubicBezTo>
                    <a:pt x="2877657" y="50660"/>
                    <a:pt x="2869726" y="58590"/>
                    <a:pt x="2859943" y="58590"/>
                  </a:cubicBezTo>
                  <a:lnTo>
                    <a:pt x="17714" y="58590"/>
                  </a:lnTo>
                  <a:cubicBezTo>
                    <a:pt x="7931" y="58590"/>
                    <a:pt x="0" y="50660"/>
                    <a:pt x="0" y="40876"/>
                  </a:cubicBezTo>
                  <a:lnTo>
                    <a:pt x="0" y="17714"/>
                  </a:lnTo>
                  <a:cubicBezTo>
                    <a:pt x="0" y="7931"/>
                    <a:pt x="7931" y="0"/>
                    <a:pt x="17714" y="0"/>
                  </a:cubicBezTo>
                  <a:close/>
                </a:path>
              </a:pathLst>
            </a:custGeom>
            <a:solidFill>
              <a:srgbClr val="F0BF7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540</Words>
  <Application>Microsoft Macintosh PowerPoint</Application>
  <PresentationFormat>Custom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Calibri</vt:lpstr>
      <vt:lpstr>Frunchy Sage Italics</vt:lpstr>
      <vt:lpstr>Frunchy Sage</vt:lpstr>
      <vt:lpstr>Public Sans</vt:lpstr>
      <vt:lpstr>Agrandir Wide</vt:lpstr>
      <vt:lpstr>Open Sans Bold</vt:lpstr>
      <vt:lpstr>Agrandir Wide Bold</vt:lpstr>
      <vt:lpstr>Arial</vt:lpstr>
      <vt:lpstr>Agrandir Wide Medium</vt:lpstr>
      <vt:lpstr>Open Sans</vt:lpstr>
      <vt:lpstr>Agrandir Wide Bold Italics</vt:lpstr>
      <vt:lpstr>Arimo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Governor's Behavioral Health Prevention Subcommittee Annual Report</dc:title>
  <cp:lastModifiedBy>Cheyenne N. Barnett</cp:lastModifiedBy>
  <cp:revision>2</cp:revision>
  <dcterms:created xsi:type="dcterms:W3CDTF">2006-08-16T00:00:00Z</dcterms:created>
  <dcterms:modified xsi:type="dcterms:W3CDTF">2023-09-19T19:22:37Z</dcterms:modified>
  <dc:identifier>DAFu1ue_90o</dc:identifier>
</cp:coreProperties>
</file>