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56" r:id="rId2"/>
    <p:sldId id="257" r:id="rId3"/>
    <p:sldId id="258" r:id="rId4"/>
    <p:sldId id="260" r:id="rId5"/>
    <p:sldId id="259"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CE00EB9-0ED3-47F9-ABD9-E41FA90CB0E0}" v="5" dt="2023-09-15T03:25:58.62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4" d="100"/>
          <a:sy n="64" d="100"/>
        </p:scale>
        <p:origin x="74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9/14/2023</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404306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9/14/2023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5903231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9/14/2023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705728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9/14/2023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178576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9/14/2023</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1853875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9/14/2023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532760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A7F15D8-96D1-4781-BC50-CA8A088B2FE4}" type="datetime1">
              <a:rPr lang="en-US" smtClean="0"/>
              <a:t>9/14/2023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615530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9/14/2023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890599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9/14/2023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9919368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9/14/2023</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31581761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9/14/2023</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93453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F6FA2B21-3FCD-4721-B95C-427943F61125}" type="datetime1">
              <a:rPr lang="en-US" smtClean="0"/>
              <a:t>9/14/2023</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10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769013818"/>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67" r:id="rId5"/>
    <p:sldLayoutId id="2147483662" r:id="rId6"/>
    <p:sldLayoutId id="2147483663" r:id="rId7"/>
    <p:sldLayoutId id="2147483664" r:id="rId8"/>
    <p:sldLayoutId id="2147483665" r:id="rId9"/>
    <p:sldLayoutId id="2147483666" r:id="rId10"/>
    <p:sldLayoutId id="2147483668" r:id="rId11"/>
  </p:sldLayoutIdLst>
  <p:hf sldNum="0" hdr="0" ftr="0" dt="0"/>
  <p:txStyles>
    <p:titleStyle>
      <a:lvl1pPr algn="l" defTabSz="914400" rtl="0" eaLnBrk="1" latinLnBrk="0" hangingPunct="1">
        <a:lnSpc>
          <a:spcPct val="90000"/>
        </a:lnSpc>
        <a:spcBef>
          <a:spcPct val="0"/>
        </a:spcBef>
        <a:buNone/>
        <a:defRPr lang="en-US" sz="42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F40FBDA-CEB1-40F0-9AB9-BD9C402D70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Colored pencils inside a pencil holder which is on top of a wood table">
            <a:extLst>
              <a:ext uri="{FF2B5EF4-FFF2-40B4-BE49-F238E27FC236}">
                <a16:creationId xmlns:a16="http://schemas.microsoft.com/office/drawing/2014/main" id="{0BC95026-ABDD-F051-A412-1F8AB35FDAD5}"/>
              </a:ext>
            </a:extLst>
          </p:cNvPr>
          <p:cNvPicPr>
            <a:picLocks noChangeAspect="1"/>
          </p:cNvPicPr>
          <p:nvPr/>
        </p:nvPicPr>
        <p:blipFill rotWithShape="1">
          <a:blip r:embed="rId2">
            <a:alphaModFix amt="45000"/>
          </a:blip>
          <a:srcRect t="15730"/>
          <a:stretch/>
        </p:blipFill>
        <p:spPr>
          <a:xfrm>
            <a:off x="20" y="10"/>
            <a:ext cx="12191980" cy="6857990"/>
          </a:xfrm>
          <a:prstGeom prst="rect">
            <a:avLst/>
          </a:prstGeom>
        </p:spPr>
      </p:pic>
      <p:sp>
        <p:nvSpPr>
          <p:cNvPr id="11" name="Rectangle 10">
            <a:extLst>
              <a:ext uri="{FF2B5EF4-FFF2-40B4-BE49-F238E27FC236}">
                <a16:creationId xmlns:a16="http://schemas.microsoft.com/office/drawing/2014/main" id="{0344D4FE-ABEF-4230-9E4E-AD5782FC7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noFill/>
          <a:ln w="9525" cap="sq" cmpd="sng" algn="ctr">
            <a:solidFill>
              <a:schemeClr val="tx1">
                <a:lumMod val="75000"/>
                <a:lumOff val="25000"/>
              </a:schemeClr>
            </a:solidFill>
            <a:prstDash val="solid"/>
            <a:miter lim="800000"/>
          </a:ln>
          <a:effectLst>
            <a:softEdge rad="0"/>
          </a:effectLst>
        </p:spPr>
        <p:txBody>
          <a:bodyPr/>
          <a:lstStyle/>
          <a:p>
            <a:endParaRPr lang="en-US"/>
          </a:p>
        </p:txBody>
      </p:sp>
      <p:sp>
        <p:nvSpPr>
          <p:cNvPr id="2" name="Title 1">
            <a:extLst>
              <a:ext uri="{FF2B5EF4-FFF2-40B4-BE49-F238E27FC236}">
                <a16:creationId xmlns:a16="http://schemas.microsoft.com/office/drawing/2014/main" id="{5702CB32-759E-A76C-1F57-DFE52366A58B}"/>
              </a:ext>
            </a:extLst>
          </p:cNvPr>
          <p:cNvSpPr>
            <a:spLocks noGrp="1"/>
          </p:cNvSpPr>
          <p:nvPr>
            <p:ph type="ctrTitle"/>
          </p:nvPr>
        </p:nvSpPr>
        <p:spPr>
          <a:xfrm>
            <a:off x="1769532" y="2091263"/>
            <a:ext cx="8652938" cy="2461504"/>
          </a:xfrm>
        </p:spPr>
        <p:txBody>
          <a:bodyPr>
            <a:normAutofit/>
          </a:bodyPr>
          <a:lstStyle/>
          <a:p>
            <a:r>
              <a:rPr lang="en-US" dirty="0"/>
              <a:t>Peer Support </a:t>
            </a:r>
            <a:br>
              <a:rPr lang="en-US" dirty="0"/>
            </a:br>
            <a:r>
              <a:rPr lang="en-US" dirty="0"/>
              <a:t>Sub Committee</a:t>
            </a:r>
          </a:p>
        </p:txBody>
      </p:sp>
      <p:sp>
        <p:nvSpPr>
          <p:cNvPr id="3" name="Subtitle 2">
            <a:extLst>
              <a:ext uri="{FF2B5EF4-FFF2-40B4-BE49-F238E27FC236}">
                <a16:creationId xmlns:a16="http://schemas.microsoft.com/office/drawing/2014/main" id="{3756C54F-6C5D-B2C1-3188-828F0C8B0791}"/>
              </a:ext>
            </a:extLst>
          </p:cNvPr>
          <p:cNvSpPr>
            <a:spLocks noGrp="1"/>
          </p:cNvSpPr>
          <p:nvPr>
            <p:ph type="subTitle" idx="1"/>
          </p:nvPr>
        </p:nvSpPr>
        <p:spPr>
          <a:xfrm>
            <a:off x="1769532" y="4623127"/>
            <a:ext cx="8655200" cy="457201"/>
          </a:xfrm>
        </p:spPr>
        <p:txBody>
          <a:bodyPr>
            <a:normAutofit/>
          </a:bodyPr>
          <a:lstStyle/>
          <a:p>
            <a:r>
              <a:rPr lang="en-US" dirty="0">
                <a:solidFill>
                  <a:schemeClr val="tx1"/>
                </a:solidFill>
              </a:rPr>
              <a:t>A Sub Committee of the GBHSPC</a:t>
            </a:r>
          </a:p>
        </p:txBody>
      </p:sp>
      <p:sp>
        <p:nvSpPr>
          <p:cNvPr id="13" name="Rectangle 12">
            <a:extLst>
              <a:ext uri="{FF2B5EF4-FFF2-40B4-BE49-F238E27FC236}">
                <a16:creationId xmlns:a16="http://schemas.microsoft.com/office/drawing/2014/main" id="{9325F979-D3F9-4926-81B7-7ACCB31A50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9525" cap="sq" cmpd="sng" algn="ctr">
            <a:solidFill>
              <a:schemeClr val="tx1">
                <a:lumMod val="75000"/>
                <a:lumOff val="25000"/>
                <a:alpha val="80000"/>
              </a:schemeClr>
            </a:solidFill>
            <a:prstDash val="solid"/>
            <a:miter lim="800000"/>
          </a:ln>
          <a:effectLst/>
        </p:spPr>
        <p:txBody>
          <a:bodyPr/>
          <a:lstStyle/>
          <a:p>
            <a:endParaRPr lang="en-US"/>
          </a:p>
        </p:txBody>
      </p:sp>
    </p:spTree>
    <p:extLst>
      <p:ext uri="{BB962C8B-B14F-4D97-AF65-F5344CB8AC3E}">
        <p14:creationId xmlns:p14="http://schemas.microsoft.com/office/powerpoint/2010/main" val="1813241144"/>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1419E3D9-C5FB-41A9-B6D2-DFB210BB62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txBody>
          <a:bodyPr/>
          <a:lstStyle/>
          <a:p>
            <a:endParaRPr lang="en-US"/>
          </a:p>
        </p:txBody>
      </p:sp>
      <p:sp>
        <p:nvSpPr>
          <p:cNvPr id="13" name="Rectangle 12">
            <a:extLst>
              <a:ext uri="{FF2B5EF4-FFF2-40B4-BE49-F238E27FC236}">
                <a16:creationId xmlns:a16="http://schemas.microsoft.com/office/drawing/2014/main" id="{367909BF-1DF7-4ACE-8F58-6CF719BB27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txBody>
          <a:bodyPr/>
          <a:lstStyle/>
          <a:p>
            <a:endParaRPr lang="en-US"/>
          </a:p>
        </p:txBody>
      </p:sp>
      <p:sp>
        <p:nvSpPr>
          <p:cNvPr id="15" name="Rectangle 14">
            <a:extLst>
              <a:ext uri="{FF2B5EF4-FFF2-40B4-BE49-F238E27FC236}">
                <a16:creationId xmlns:a16="http://schemas.microsoft.com/office/drawing/2014/main" id="{89E8BEDB-0BBC-4F21-9CFB-8530D664C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grpSp>
        <p:nvGrpSpPr>
          <p:cNvPr id="17" name="Group 16">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18" name="Straight Connector 17">
              <a:extLst>
                <a:ext uri="{FF2B5EF4-FFF2-40B4-BE49-F238E27FC236}">
                  <a16:creationId xmlns:a16="http://schemas.microsoft.com/office/drawing/2014/main" id="{51D6D676-6F2F-4446-9935-2D8D0382147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E9BAEA2B-9C25-4B43-8C9A-A9D0C3E9B15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1FC5F3A-7F1A-4EE8-A913-C8E96ACC3C5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2" name="Rectangle 21">
            <a:extLst>
              <a:ext uri="{FF2B5EF4-FFF2-40B4-BE49-F238E27FC236}">
                <a16:creationId xmlns:a16="http://schemas.microsoft.com/office/drawing/2014/main" id="{420551B3-B4DA-48EE-988C-4FAEAEB5CE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White paper ships being led by a yellow ship">
            <a:extLst>
              <a:ext uri="{FF2B5EF4-FFF2-40B4-BE49-F238E27FC236}">
                <a16:creationId xmlns:a16="http://schemas.microsoft.com/office/drawing/2014/main" id="{FC08045A-08E8-CE9D-A53E-0914CF149D49}"/>
              </a:ext>
            </a:extLst>
          </p:cNvPr>
          <p:cNvPicPr>
            <a:picLocks noChangeAspect="1"/>
          </p:cNvPicPr>
          <p:nvPr/>
        </p:nvPicPr>
        <p:blipFill rotWithShape="1">
          <a:blip r:embed="rId2"/>
          <a:srcRect t="14943" b="787"/>
          <a:stretch/>
        </p:blipFill>
        <p:spPr>
          <a:xfrm>
            <a:off x="20" y="-22"/>
            <a:ext cx="12191977" cy="6858022"/>
          </a:xfrm>
          <a:prstGeom prst="rect">
            <a:avLst/>
          </a:prstGeom>
        </p:spPr>
      </p:pic>
      <p:sp>
        <p:nvSpPr>
          <p:cNvPr id="24" name="Rectangle 23">
            <a:extLst>
              <a:ext uri="{FF2B5EF4-FFF2-40B4-BE49-F238E27FC236}">
                <a16:creationId xmlns:a16="http://schemas.microsoft.com/office/drawing/2014/main" id="{D5B012D8-7F27-4758-9AC6-C889B154BD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103377" y="1100316"/>
            <a:ext cx="6858003" cy="4657347"/>
          </a:xfrm>
          <a:prstGeom prst="rect">
            <a:avLst/>
          </a:prstGeom>
          <a:gradFill flip="none" rotWithShape="1">
            <a:gsLst>
              <a:gs pos="48000">
                <a:schemeClr val="tx1">
                  <a:alpha val="24000"/>
                </a:schemeClr>
              </a:gs>
              <a:gs pos="85000">
                <a:schemeClr val="tx1">
                  <a:alpha val="45000"/>
                </a:schemeClr>
              </a:gs>
              <a:gs pos="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BA89A80-EF0A-1CAA-7333-53963201C73F}"/>
              </a:ext>
            </a:extLst>
          </p:cNvPr>
          <p:cNvSpPr>
            <a:spLocks noGrp="1"/>
          </p:cNvSpPr>
          <p:nvPr>
            <p:ph type="title"/>
          </p:nvPr>
        </p:nvSpPr>
        <p:spPr>
          <a:xfrm>
            <a:off x="643466" y="643467"/>
            <a:ext cx="5452529" cy="3569242"/>
          </a:xfrm>
        </p:spPr>
        <p:txBody>
          <a:bodyPr vert="horz" lIns="91440" tIns="45720" rIns="91440" bIns="45720" rtlCol="0" anchor="t">
            <a:normAutofit/>
          </a:bodyPr>
          <a:lstStyle/>
          <a:p>
            <a:pPr>
              <a:lnSpc>
                <a:spcPct val="83000"/>
              </a:lnSpc>
            </a:pPr>
            <a:r>
              <a:rPr lang="en-US" sz="3800" cap="all" spc="-100">
                <a:solidFill>
                  <a:schemeClr val="bg1"/>
                </a:solidFill>
              </a:rPr>
              <a:t>Charter Presentation and Recommendation</a:t>
            </a:r>
          </a:p>
        </p:txBody>
      </p:sp>
      <p:sp>
        <p:nvSpPr>
          <p:cNvPr id="26" name="Rectangle 25">
            <a:extLst>
              <a:ext uri="{FF2B5EF4-FFF2-40B4-BE49-F238E27FC236}">
                <a16:creationId xmlns:a16="http://schemas.microsoft.com/office/drawing/2014/main" id="{4063B759-00FC-46D1-9898-8E8625268F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731935" y="1397930"/>
            <a:ext cx="6858003" cy="4062128"/>
          </a:xfrm>
          <a:prstGeom prst="rect">
            <a:avLst/>
          </a:prstGeom>
          <a:gradFill flip="none" rotWithShape="1">
            <a:gsLst>
              <a:gs pos="48000">
                <a:schemeClr val="tx1">
                  <a:alpha val="24000"/>
                </a:schemeClr>
              </a:gs>
              <a:gs pos="85000">
                <a:schemeClr val="tx1">
                  <a:alpha val="45000"/>
                </a:schemeClr>
              </a:gs>
              <a:gs pos="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138365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6387F1B-11C2-B764-6C94-E7810DD31C90}"/>
              </a:ext>
            </a:extLst>
          </p:cNvPr>
          <p:cNvSpPr txBox="1"/>
          <p:nvPr/>
        </p:nvSpPr>
        <p:spPr>
          <a:xfrm>
            <a:off x="3048828" y="1510879"/>
            <a:ext cx="6097656" cy="4823052"/>
          </a:xfrm>
          <a:prstGeom prst="rect">
            <a:avLst/>
          </a:prstGeom>
          <a:noFill/>
        </p:spPr>
        <p:txBody>
          <a:bodyPr wrap="square">
            <a:spAutoFit/>
          </a:bodyPr>
          <a:lstStyle/>
          <a:p>
            <a:pPr marL="0" marR="0" algn="ctr">
              <a:lnSpc>
                <a:spcPct val="107000"/>
              </a:lnSpc>
              <a:spcBef>
                <a:spcPts val="0"/>
              </a:spcBef>
              <a:spcAft>
                <a:spcPts val="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Charter of the Peer Support Subcommittee</a:t>
            </a:r>
          </a:p>
          <a:p>
            <a:pPr marL="0" marR="0" algn="ctr">
              <a:lnSpc>
                <a:spcPct val="107000"/>
              </a:lnSpc>
              <a:spcBef>
                <a:spcPts val="0"/>
              </a:spcBef>
              <a:spcAft>
                <a:spcPts val="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of the Governor’s Behavioral Health Services Planning Council</a:t>
            </a:r>
          </a:p>
          <a:p>
            <a:pPr marL="0" marR="0" algn="ctr">
              <a:lnSpc>
                <a:spcPct val="107000"/>
              </a:lnSpc>
              <a:spcBef>
                <a:spcPts val="0"/>
              </a:spcBef>
              <a:spcAft>
                <a:spcPts val="0"/>
              </a:spcAft>
            </a:pPr>
            <a:r>
              <a:rPr lang="en-US" sz="1600" b="1" i="1" dirty="0">
                <a:effectLst/>
                <a:latin typeface="Calibri" panose="020F0502020204030204" pitchFamily="34" charset="0"/>
                <a:ea typeface="Calibri" panose="020F0502020204030204" pitchFamily="34" charset="0"/>
                <a:cs typeface="Times New Roman" panose="02020603050405020304" pitchFamily="18" charset="0"/>
              </a:rPr>
              <a:t>(A Subcommittee hereafter known in this document as the PSSC)</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Mission: </a:t>
            </a:r>
          </a:p>
          <a:p>
            <a:pPr marL="0" marR="0">
              <a:lnSpc>
                <a:spcPct val="107000"/>
              </a:lnSpc>
              <a:spcBef>
                <a:spcPts val="0"/>
              </a:spcBef>
              <a:spcAft>
                <a:spcPts val="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To provide engagement, feedback, guidance, and advocacy at the State level for related peer support education and professional development of the peer support workforce.  To identify system changes by addressing barriers and needs at the State, regional, and community level to promote recovery. </a:t>
            </a:r>
          </a:p>
          <a:p>
            <a:pPr marL="0" marR="0">
              <a:lnSpc>
                <a:spcPct val="107000"/>
              </a:lnSpc>
              <a:spcBef>
                <a:spcPts val="0"/>
              </a:spcBef>
              <a:spcAft>
                <a:spcPts val="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Vision: </a:t>
            </a:r>
          </a:p>
          <a:p>
            <a:pPr marL="0" marR="0">
              <a:lnSpc>
                <a:spcPct val="107000"/>
              </a:lnSpc>
              <a:spcBef>
                <a:spcPts val="0"/>
              </a:spcBef>
              <a:spcAft>
                <a:spcPts val="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Certified peer professionals are involved in the process of enhancement and positive outcomes relating to the initiatives of Kansas peer support education, training, and professionalism.  In a collaborative effort with our behavioral health colleagues and stakeholders working to enhance a professional peer workforce on a national, State, and local level.</a:t>
            </a:r>
          </a:p>
        </p:txBody>
      </p:sp>
    </p:spTree>
    <p:extLst>
      <p:ext uri="{BB962C8B-B14F-4D97-AF65-F5344CB8AC3E}">
        <p14:creationId xmlns:p14="http://schemas.microsoft.com/office/powerpoint/2010/main" val="1624894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1419E3D9-C5FB-41A9-B6D2-DFB210BB62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txBody>
          <a:bodyPr/>
          <a:lstStyle/>
          <a:p>
            <a:endParaRPr lang="en-US"/>
          </a:p>
        </p:txBody>
      </p:sp>
      <p:sp>
        <p:nvSpPr>
          <p:cNvPr id="13" name="Rectangle 12">
            <a:extLst>
              <a:ext uri="{FF2B5EF4-FFF2-40B4-BE49-F238E27FC236}">
                <a16:creationId xmlns:a16="http://schemas.microsoft.com/office/drawing/2014/main" id="{367909BF-1DF7-4ACE-8F58-6CF719BB27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txBody>
          <a:bodyPr/>
          <a:lstStyle/>
          <a:p>
            <a:endParaRPr lang="en-US"/>
          </a:p>
        </p:txBody>
      </p:sp>
      <p:sp>
        <p:nvSpPr>
          <p:cNvPr id="15" name="Rectangle 14">
            <a:extLst>
              <a:ext uri="{FF2B5EF4-FFF2-40B4-BE49-F238E27FC236}">
                <a16:creationId xmlns:a16="http://schemas.microsoft.com/office/drawing/2014/main" id="{89E8BEDB-0BBC-4F21-9CFB-8530D664C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grpSp>
        <p:nvGrpSpPr>
          <p:cNvPr id="17" name="Group 16">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18" name="Straight Connector 17">
              <a:extLst>
                <a:ext uri="{FF2B5EF4-FFF2-40B4-BE49-F238E27FC236}">
                  <a16:creationId xmlns:a16="http://schemas.microsoft.com/office/drawing/2014/main" id="{51D6D676-6F2F-4446-9935-2D8D0382147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E9BAEA2B-9C25-4B43-8C9A-A9D0C3E9B15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1FC5F3A-7F1A-4EE8-A913-C8E96ACC3C5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2" name="Rectangle 21">
            <a:extLst>
              <a:ext uri="{FF2B5EF4-FFF2-40B4-BE49-F238E27FC236}">
                <a16:creationId xmlns:a16="http://schemas.microsoft.com/office/drawing/2014/main" id="{420551B3-B4DA-48EE-988C-4FAEAEB5CE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White paper ships being led by a yellow ship">
            <a:extLst>
              <a:ext uri="{FF2B5EF4-FFF2-40B4-BE49-F238E27FC236}">
                <a16:creationId xmlns:a16="http://schemas.microsoft.com/office/drawing/2014/main" id="{FC08045A-08E8-CE9D-A53E-0914CF149D49}"/>
              </a:ext>
            </a:extLst>
          </p:cNvPr>
          <p:cNvPicPr>
            <a:picLocks noChangeAspect="1"/>
          </p:cNvPicPr>
          <p:nvPr/>
        </p:nvPicPr>
        <p:blipFill rotWithShape="1">
          <a:blip r:embed="rId2"/>
          <a:srcRect t="14943" b="787"/>
          <a:stretch/>
        </p:blipFill>
        <p:spPr>
          <a:xfrm>
            <a:off x="20" y="-22"/>
            <a:ext cx="12191977" cy="6858022"/>
          </a:xfrm>
          <a:prstGeom prst="rect">
            <a:avLst/>
          </a:prstGeom>
        </p:spPr>
      </p:pic>
      <p:sp>
        <p:nvSpPr>
          <p:cNvPr id="24" name="Rectangle 23">
            <a:extLst>
              <a:ext uri="{FF2B5EF4-FFF2-40B4-BE49-F238E27FC236}">
                <a16:creationId xmlns:a16="http://schemas.microsoft.com/office/drawing/2014/main" id="{D5B012D8-7F27-4758-9AC6-C889B154BD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103377" y="1100316"/>
            <a:ext cx="6858003" cy="4657347"/>
          </a:xfrm>
          <a:prstGeom prst="rect">
            <a:avLst/>
          </a:prstGeom>
          <a:gradFill flip="none" rotWithShape="1">
            <a:gsLst>
              <a:gs pos="48000">
                <a:schemeClr val="tx1">
                  <a:alpha val="24000"/>
                </a:schemeClr>
              </a:gs>
              <a:gs pos="85000">
                <a:schemeClr val="tx1">
                  <a:alpha val="45000"/>
                </a:schemeClr>
              </a:gs>
              <a:gs pos="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BA89A80-EF0A-1CAA-7333-53963201C73F}"/>
              </a:ext>
            </a:extLst>
          </p:cNvPr>
          <p:cNvSpPr>
            <a:spLocks noGrp="1"/>
          </p:cNvSpPr>
          <p:nvPr>
            <p:ph type="title"/>
          </p:nvPr>
        </p:nvSpPr>
        <p:spPr>
          <a:xfrm>
            <a:off x="643466" y="643467"/>
            <a:ext cx="5452529" cy="3569242"/>
          </a:xfrm>
        </p:spPr>
        <p:txBody>
          <a:bodyPr vert="horz" lIns="91440" tIns="45720" rIns="91440" bIns="45720" rtlCol="0" anchor="t">
            <a:normAutofit/>
          </a:bodyPr>
          <a:lstStyle/>
          <a:p>
            <a:pPr>
              <a:lnSpc>
                <a:spcPct val="83000"/>
              </a:lnSpc>
            </a:pPr>
            <a:r>
              <a:rPr lang="en-US" sz="3800" b="1" cap="all" spc="-100" dirty="0">
                <a:solidFill>
                  <a:schemeClr val="bg1"/>
                </a:solidFill>
              </a:rPr>
              <a:t>Recommendation</a:t>
            </a:r>
          </a:p>
        </p:txBody>
      </p:sp>
      <p:sp>
        <p:nvSpPr>
          <p:cNvPr id="26" name="Rectangle 25">
            <a:extLst>
              <a:ext uri="{FF2B5EF4-FFF2-40B4-BE49-F238E27FC236}">
                <a16:creationId xmlns:a16="http://schemas.microsoft.com/office/drawing/2014/main" id="{4063B759-00FC-46D1-9898-8E8625268F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731935" y="1397930"/>
            <a:ext cx="6858003" cy="4062128"/>
          </a:xfrm>
          <a:prstGeom prst="rect">
            <a:avLst/>
          </a:prstGeom>
          <a:gradFill flip="none" rotWithShape="1">
            <a:gsLst>
              <a:gs pos="48000">
                <a:schemeClr val="tx1">
                  <a:alpha val="24000"/>
                </a:schemeClr>
              </a:gs>
              <a:gs pos="85000">
                <a:schemeClr val="tx1">
                  <a:alpha val="45000"/>
                </a:schemeClr>
              </a:gs>
              <a:gs pos="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38095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03940D1-48DF-72DA-2AE2-A95D93FA34B5}"/>
              </a:ext>
            </a:extLst>
          </p:cNvPr>
          <p:cNvSpPr txBox="1"/>
          <p:nvPr/>
        </p:nvSpPr>
        <p:spPr>
          <a:xfrm>
            <a:off x="2780472" y="1217474"/>
            <a:ext cx="6097656" cy="3733971"/>
          </a:xfrm>
          <a:prstGeom prst="rect">
            <a:avLst/>
          </a:prstGeom>
          <a:noFill/>
        </p:spPr>
        <p:txBody>
          <a:bodyPr wrap="square">
            <a:spAutoFit/>
          </a:bodyPr>
          <a:lstStyle/>
          <a:p>
            <a:pPr marL="0" marR="0">
              <a:lnSpc>
                <a:spcPct val="107000"/>
              </a:lnSpc>
              <a:spcBef>
                <a:spcPts val="0"/>
              </a:spcBef>
              <a:spcAft>
                <a:spcPts val="800"/>
              </a:spcAft>
            </a:pP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The PSSC recommends that KDADS, as the administrator of the </a:t>
            </a:r>
            <a:r>
              <a:rPr lang="en-US" sz="2400" b="1" kern="100" dirty="0" err="1">
                <a:effectLst/>
                <a:latin typeface="Calibri" panose="020F0502020204030204" pitchFamily="34" charset="0"/>
                <a:ea typeface="Calibri" panose="020F0502020204030204" pitchFamily="34" charset="0"/>
                <a:cs typeface="Times New Roman" panose="02020603050405020304" pitchFamily="18" charset="0"/>
              </a:rPr>
              <a:t>Larned</a:t>
            </a: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 and Osawatomie State Hospitals, investigate and determine if there is a need for more Peer Support Professionals in those facilities.</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This recommendation is in alignment with the PSSC Mission and Vision statements, to provide engagement and feedback on a State and local level to enhance recovery outcomes.</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476663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B600947-689F-D18D-E6D7-B771FE40C1D9}"/>
              </a:ext>
            </a:extLst>
          </p:cNvPr>
          <p:cNvSpPr txBox="1"/>
          <p:nvPr/>
        </p:nvSpPr>
        <p:spPr>
          <a:xfrm>
            <a:off x="3048828" y="1936700"/>
            <a:ext cx="6097656" cy="3576107"/>
          </a:xfrm>
          <a:prstGeom prst="rect">
            <a:avLst/>
          </a:prstGeom>
          <a:noFill/>
        </p:spPr>
        <p:txBody>
          <a:bodyPr wrap="square">
            <a:spAutoFit/>
          </a:bodyPr>
          <a:lstStyle/>
          <a:p>
            <a:pPr marL="0" marR="0">
              <a:lnSpc>
                <a:spcPct val="107000"/>
              </a:lnSpc>
              <a:spcBef>
                <a:spcPts val="0"/>
              </a:spcBef>
              <a:spcAft>
                <a:spcPts val="800"/>
              </a:spcAft>
            </a:pPr>
            <a:r>
              <a:rPr lang="en-US" sz="2000" b="1" kern="100" dirty="0">
                <a:effectLst/>
                <a:latin typeface="Calibri" panose="020F0502020204030204" pitchFamily="34" charset="0"/>
                <a:ea typeface="Calibri" panose="020F0502020204030204" pitchFamily="34" charset="0"/>
                <a:cs typeface="Times New Roman" panose="02020603050405020304" pitchFamily="18" charset="0"/>
              </a:rPr>
              <a:t>Peer Support Sub Committee 2024 Goals and Initiatives</a:t>
            </a:r>
          </a:p>
          <a:p>
            <a:pPr marL="0" marR="0">
              <a:lnSpc>
                <a:spcPct val="107000"/>
              </a:lnSpc>
              <a:spcBef>
                <a:spcPts val="0"/>
              </a:spcBef>
              <a:spcAft>
                <a:spcPts val="800"/>
              </a:spcAft>
            </a:pPr>
            <a:r>
              <a:rPr lang="en-US" sz="2000" b="1" kern="10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lnSpc>
                <a:spcPct val="107000"/>
              </a:lnSpc>
              <a:spcBef>
                <a:spcPts val="0"/>
              </a:spcBef>
              <a:spcAft>
                <a:spcPts val="0"/>
              </a:spcAft>
              <a:buFont typeface="+mj-lt"/>
              <a:buAutoNum type="arabicParenR"/>
            </a:pPr>
            <a:r>
              <a:rPr lang="en-US" sz="2000" b="1" kern="100" dirty="0">
                <a:effectLst/>
                <a:latin typeface="Calibri" panose="020F0502020204030204" pitchFamily="34" charset="0"/>
                <a:ea typeface="Calibri" panose="020F0502020204030204" pitchFamily="34" charset="0"/>
                <a:cs typeface="Times New Roman" panose="02020603050405020304" pitchFamily="18" charset="0"/>
              </a:rPr>
              <a:t>Continue to recruit members to gain 24 active members as stated in our Charter.</a:t>
            </a:r>
          </a:p>
          <a:p>
            <a:pPr marL="342900" marR="0" lvl="0" indent="-342900">
              <a:lnSpc>
                <a:spcPct val="107000"/>
              </a:lnSpc>
              <a:spcBef>
                <a:spcPts val="0"/>
              </a:spcBef>
              <a:spcAft>
                <a:spcPts val="0"/>
              </a:spcAft>
              <a:buFont typeface="+mj-lt"/>
              <a:buAutoNum type="arabicParenR"/>
            </a:pPr>
            <a:r>
              <a:rPr lang="en-US" sz="2000" b="1" kern="100" dirty="0">
                <a:effectLst/>
                <a:latin typeface="Calibri" panose="020F0502020204030204" pitchFamily="34" charset="0"/>
                <a:ea typeface="Calibri" panose="020F0502020204030204" pitchFamily="34" charset="0"/>
                <a:cs typeface="Times New Roman" panose="02020603050405020304" pitchFamily="18" charset="0"/>
              </a:rPr>
              <a:t>Collaborate with and support other Sub Committee’s to gain information and knowledge to continue to build the foundation of the PSSC.</a:t>
            </a:r>
          </a:p>
          <a:p>
            <a:pPr marL="342900" marR="0" lvl="0" indent="-342900">
              <a:lnSpc>
                <a:spcPct val="107000"/>
              </a:lnSpc>
              <a:spcBef>
                <a:spcPts val="0"/>
              </a:spcBef>
              <a:spcAft>
                <a:spcPts val="800"/>
              </a:spcAft>
              <a:buFont typeface="+mj-lt"/>
              <a:buAutoNum type="arabicParenR"/>
            </a:pPr>
            <a:r>
              <a:rPr lang="en-US" sz="2000" b="1" kern="100" dirty="0">
                <a:effectLst/>
                <a:latin typeface="Calibri" panose="020F0502020204030204" pitchFamily="34" charset="0"/>
                <a:ea typeface="Calibri" panose="020F0502020204030204" pitchFamily="34" charset="0"/>
                <a:cs typeface="Times New Roman" panose="02020603050405020304" pitchFamily="18" charset="0"/>
              </a:rPr>
              <a:t>Begin to assemble work groups to focus on continuing education, ethics review and professional development.</a:t>
            </a:r>
          </a:p>
        </p:txBody>
      </p:sp>
    </p:spTree>
    <p:extLst>
      <p:ext uri="{BB962C8B-B14F-4D97-AF65-F5344CB8AC3E}">
        <p14:creationId xmlns:p14="http://schemas.microsoft.com/office/powerpoint/2010/main" val="20210145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AnalogousFromRegularSeed_2SEEDS">
      <a:dk1>
        <a:srgbClr val="000000"/>
      </a:dk1>
      <a:lt1>
        <a:srgbClr val="FFFFFF"/>
      </a:lt1>
      <a:dk2>
        <a:srgbClr val="1B2F2E"/>
      </a:dk2>
      <a:lt2>
        <a:srgbClr val="F3F1F0"/>
      </a:lt2>
      <a:accent1>
        <a:srgbClr val="3B9EB1"/>
      </a:accent1>
      <a:accent2>
        <a:srgbClr val="46B196"/>
      </a:accent2>
      <a:accent3>
        <a:srgbClr val="4D7EC3"/>
      </a:accent3>
      <a:accent4>
        <a:srgbClr val="B13B3E"/>
      </a:accent4>
      <a:accent5>
        <a:srgbClr val="C37B4D"/>
      </a:accent5>
      <a:accent6>
        <a:srgbClr val="B19A3B"/>
      </a:accent6>
      <a:hlink>
        <a:srgbClr val="C05944"/>
      </a:hlink>
      <a:folHlink>
        <a:srgbClr val="7F7F7F"/>
      </a:folHlink>
    </a:clrScheme>
    <a:fontScheme name="Savon">
      <a:majorFont>
        <a:latin typeface="Century Schoolbook"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docProps/app.xml><?xml version="1.0" encoding="utf-8"?>
<Properties xmlns="http://schemas.openxmlformats.org/officeDocument/2006/extended-properties" xmlns:vt="http://schemas.openxmlformats.org/officeDocument/2006/docPropsVTypes">
  <TotalTime>90</TotalTime>
  <Words>280</Words>
  <Application>Microsoft Office PowerPoint</Application>
  <PresentationFormat>Widescreen</PresentationFormat>
  <Paragraphs>20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Calibri</vt:lpstr>
      <vt:lpstr>Century Schoolbook</vt:lpstr>
      <vt:lpstr>Franklin Gothic Book</vt:lpstr>
      <vt:lpstr>Garamond</vt:lpstr>
      <vt:lpstr>SavonVTI</vt:lpstr>
      <vt:lpstr>Peer Support  Sub Committee</vt:lpstr>
      <vt:lpstr>Charter Presentation and Recommendation</vt:lpstr>
      <vt:lpstr>PowerPoint Presentation</vt:lpstr>
      <vt:lpstr>Recommendation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Peer Support  Sub Committee</dc:title>
  <dc:creator>John Agnew</dc:creator>
  <cp:lastModifiedBy>John Agnew</cp:lastModifiedBy>
  <cp:revision>2</cp:revision>
  <dcterms:created xsi:type="dcterms:W3CDTF">2023-09-15T03:01:28Z</dcterms:created>
  <dcterms:modified xsi:type="dcterms:W3CDTF">2023-09-15T04:31:31Z</dcterms:modified>
</cp:coreProperties>
</file>