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B0CC9-F4F9-47DB-9E9D-AF15FD0B6603}" v="65" dt="2023-09-11T20:14:37.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w Faulk" userId="a2aa3916-af1c-4ddf-847a-816d516f1323" providerId="ADAL" clId="{D2AB0CC9-F4F9-47DB-9E9D-AF15FD0B6603}"/>
    <pc:docChg chg="custSel addSld modSld sldOrd">
      <pc:chgData name="Mathew Faulk" userId="a2aa3916-af1c-4ddf-847a-816d516f1323" providerId="ADAL" clId="{D2AB0CC9-F4F9-47DB-9E9D-AF15FD0B6603}" dt="2023-09-15T16:17:42.840" v="394" actId="5793"/>
      <pc:docMkLst>
        <pc:docMk/>
      </pc:docMkLst>
      <pc:sldChg chg="modSp mod">
        <pc:chgData name="Mathew Faulk" userId="a2aa3916-af1c-4ddf-847a-816d516f1323" providerId="ADAL" clId="{D2AB0CC9-F4F9-47DB-9E9D-AF15FD0B6603}" dt="2023-09-13T13:29:55.722" v="360" actId="20577"/>
        <pc:sldMkLst>
          <pc:docMk/>
          <pc:sldMk cId="641590451" sldId="256"/>
        </pc:sldMkLst>
        <pc:spChg chg="mod">
          <ac:chgData name="Mathew Faulk" userId="a2aa3916-af1c-4ddf-847a-816d516f1323" providerId="ADAL" clId="{D2AB0CC9-F4F9-47DB-9E9D-AF15FD0B6603}" dt="2023-09-13T13:29:55.722" v="360" actId="20577"/>
          <ac:spMkLst>
            <pc:docMk/>
            <pc:sldMk cId="641590451" sldId="256"/>
            <ac:spMk id="6" creationId="{8165C013-2B05-3CEA-A94D-58660B7F3018}"/>
          </ac:spMkLst>
        </pc:spChg>
      </pc:sldChg>
      <pc:sldChg chg="modSp mod setBg">
        <pc:chgData name="Mathew Faulk" userId="a2aa3916-af1c-4ddf-847a-816d516f1323" providerId="ADAL" clId="{D2AB0CC9-F4F9-47DB-9E9D-AF15FD0B6603}" dt="2023-09-13T13:31:40.581" v="367" actId="1076"/>
        <pc:sldMkLst>
          <pc:docMk/>
          <pc:sldMk cId="2238502736" sldId="257"/>
        </pc:sldMkLst>
        <pc:spChg chg="mod">
          <ac:chgData name="Mathew Faulk" userId="a2aa3916-af1c-4ddf-847a-816d516f1323" providerId="ADAL" clId="{D2AB0CC9-F4F9-47DB-9E9D-AF15FD0B6603}" dt="2023-09-13T13:31:40.581" v="367" actId="1076"/>
          <ac:spMkLst>
            <pc:docMk/>
            <pc:sldMk cId="2238502736" sldId="257"/>
            <ac:spMk id="3" creationId="{3CFB585C-A696-40D6-2A7B-DBF8715C0506}"/>
          </ac:spMkLst>
        </pc:spChg>
        <pc:spChg chg="mod">
          <ac:chgData name="Mathew Faulk" userId="a2aa3916-af1c-4ddf-847a-816d516f1323" providerId="ADAL" clId="{D2AB0CC9-F4F9-47DB-9E9D-AF15FD0B6603}" dt="2023-09-13T13:30:46.217" v="361" actId="1076"/>
          <ac:spMkLst>
            <pc:docMk/>
            <pc:sldMk cId="2238502736" sldId="257"/>
            <ac:spMk id="5" creationId="{8CE085B5-C0BF-D502-2EA7-CAFB2562B243}"/>
          </ac:spMkLst>
        </pc:spChg>
      </pc:sldChg>
      <pc:sldChg chg="addSp modSp mod setBg">
        <pc:chgData name="Mathew Faulk" userId="a2aa3916-af1c-4ddf-847a-816d516f1323" providerId="ADAL" clId="{D2AB0CC9-F4F9-47DB-9E9D-AF15FD0B6603}" dt="2023-09-15T16:17:06.650" v="380" actId="5793"/>
        <pc:sldMkLst>
          <pc:docMk/>
          <pc:sldMk cId="1282997098" sldId="258"/>
        </pc:sldMkLst>
        <pc:spChg chg="add mod">
          <ac:chgData name="Mathew Faulk" userId="a2aa3916-af1c-4ddf-847a-816d516f1323" providerId="ADAL" clId="{D2AB0CC9-F4F9-47DB-9E9D-AF15FD0B6603}" dt="2023-09-11T13:23:14.693" v="130" actId="1076"/>
          <ac:spMkLst>
            <pc:docMk/>
            <pc:sldMk cId="1282997098" sldId="258"/>
            <ac:spMk id="2" creationId="{4FCBA380-C326-CB20-D1E5-E58E26C5E39F}"/>
          </ac:spMkLst>
        </pc:spChg>
        <pc:spChg chg="add mod">
          <ac:chgData name="Mathew Faulk" userId="a2aa3916-af1c-4ddf-847a-816d516f1323" providerId="ADAL" clId="{D2AB0CC9-F4F9-47DB-9E9D-AF15FD0B6603}" dt="2023-09-15T16:17:06.650" v="380" actId="5793"/>
          <ac:spMkLst>
            <pc:docMk/>
            <pc:sldMk cId="1282997098" sldId="258"/>
            <ac:spMk id="4" creationId="{1B08B82A-7F16-2C32-E418-C43881CF43E1}"/>
          </ac:spMkLst>
        </pc:spChg>
      </pc:sldChg>
      <pc:sldChg chg="addSp modSp new mod setBg">
        <pc:chgData name="Mathew Faulk" userId="a2aa3916-af1c-4ddf-847a-816d516f1323" providerId="ADAL" clId="{D2AB0CC9-F4F9-47DB-9E9D-AF15FD0B6603}" dt="2023-09-15T16:17:42.840" v="394" actId="5793"/>
        <pc:sldMkLst>
          <pc:docMk/>
          <pc:sldMk cId="1179725033" sldId="259"/>
        </pc:sldMkLst>
        <pc:spChg chg="add mod">
          <ac:chgData name="Mathew Faulk" userId="a2aa3916-af1c-4ddf-847a-816d516f1323" providerId="ADAL" clId="{D2AB0CC9-F4F9-47DB-9E9D-AF15FD0B6603}" dt="2023-09-15T16:17:42.840" v="394" actId="5793"/>
          <ac:spMkLst>
            <pc:docMk/>
            <pc:sldMk cId="1179725033" sldId="259"/>
            <ac:spMk id="3" creationId="{9E597E83-2B1C-A618-EA69-8F9A159B61CD}"/>
          </ac:spMkLst>
        </pc:spChg>
        <pc:spChg chg="add mod">
          <ac:chgData name="Mathew Faulk" userId="a2aa3916-af1c-4ddf-847a-816d516f1323" providerId="ADAL" clId="{D2AB0CC9-F4F9-47DB-9E9D-AF15FD0B6603}" dt="2023-09-11T13:22:38.004" v="106" actId="1076"/>
          <ac:spMkLst>
            <pc:docMk/>
            <pc:sldMk cId="1179725033" sldId="259"/>
            <ac:spMk id="4" creationId="{2A3362E1-6A6F-4EDC-EF80-45285D4E27FA}"/>
          </ac:spMkLst>
        </pc:spChg>
      </pc:sldChg>
      <pc:sldChg chg="addSp modSp new mod ord setBg">
        <pc:chgData name="Mathew Faulk" userId="a2aa3916-af1c-4ddf-847a-816d516f1323" providerId="ADAL" clId="{D2AB0CC9-F4F9-47DB-9E9D-AF15FD0B6603}" dt="2023-09-11T19:54:28.876" v="183" actId="1076"/>
        <pc:sldMkLst>
          <pc:docMk/>
          <pc:sldMk cId="1017342025" sldId="260"/>
        </pc:sldMkLst>
        <pc:spChg chg="add mod">
          <ac:chgData name="Mathew Faulk" userId="a2aa3916-af1c-4ddf-847a-816d516f1323" providerId="ADAL" clId="{D2AB0CC9-F4F9-47DB-9E9D-AF15FD0B6603}" dt="2023-09-11T13:26:39.273" v="165" actId="1076"/>
          <ac:spMkLst>
            <pc:docMk/>
            <pc:sldMk cId="1017342025" sldId="260"/>
            <ac:spMk id="2" creationId="{59AFCB56-CC31-2EFC-67C4-4567B05D8EA5}"/>
          </ac:spMkLst>
        </pc:spChg>
        <pc:spChg chg="add mod">
          <ac:chgData name="Mathew Faulk" userId="a2aa3916-af1c-4ddf-847a-816d516f1323" providerId="ADAL" clId="{D2AB0CC9-F4F9-47DB-9E9D-AF15FD0B6603}" dt="2023-09-11T19:54:28.876" v="183" actId="1076"/>
          <ac:spMkLst>
            <pc:docMk/>
            <pc:sldMk cId="1017342025" sldId="260"/>
            <ac:spMk id="4" creationId="{42291F3F-9368-42DB-DFD6-7AF3DA9BC91A}"/>
          </ac:spMkLst>
        </pc:spChg>
      </pc:sldChg>
      <pc:sldChg chg="addSp modSp new mod setBg">
        <pc:chgData name="Mathew Faulk" userId="a2aa3916-af1c-4ddf-847a-816d516f1323" providerId="ADAL" clId="{D2AB0CC9-F4F9-47DB-9E9D-AF15FD0B6603}" dt="2023-09-11T20:14:37.496" v="242"/>
        <pc:sldMkLst>
          <pc:docMk/>
          <pc:sldMk cId="1199604567" sldId="261"/>
        </pc:sldMkLst>
        <pc:spChg chg="add mod">
          <ac:chgData name="Mathew Faulk" userId="a2aa3916-af1c-4ddf-847a-816d516f1323" providerId="ADAL" clId="{D2AB0CC9-F4F9-47DB-9E9D-AF15FD0B6603}" dt="2023-09-11T19:58:46.787" v="226" actId="1076"/>
          <ac:spMkLst>
            <pc:docMk/>
            <pc:sldMk cId="1199604567" sldId="261"/>
            <ac:spMk id="2" creationId="{A9A06155-2973-9BFD-4CFA-8BF874CEFE79}"/>
          </ac:spMkLst>
        </pc:spChg>
        <pc:spChg chg="add mod">
          <ac:chgData name="Mathew Faulk" userId="a2aa3916-af1c-4ddf-847a-816d516f1323" providerId="ADAL" clId="{D2AB0CC9-F4F9-47DB-9E9D-AF15FD0B6603}" dt="2023-09-11T19:59:24.262" v="239" actId="1076"/>
          <ac:spMkLst>
            <pc:docMk/>
            <pc:sldMk cId="1199604567" sldId="261"/>
            <ac:spMk id="4" creationId="{F5507968-6079-04A3-1C0A-35BDB5B9CC2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2412-EDC0-8DBB-B10A-09D8437AC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AEF261-B079-883F-E39F-C0B185BA3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182DA-084B-D7A2-7BF3-27F142802F97}"/>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5" name="Footer Placeholder 4">
            <a:extLst>
              <a:ext uri="{FF2B5EF4-FFF2-40B4-BE49-F238E27FC236}">
                <a16:creationId xmlns:a16="http://schemas.microsoft.com/office/drawing/2014/main" id="{6D6E3463-F225-A99C-BC44-5F2DA9EF4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8840D-627D-1F11-33B0-125FD939161F}"/>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357822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975F-BB57-5055-0FCD-1B6491232C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7A8837-887C-1921-8A0A-E54161D89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82C4D-6E57-A049-C4AA-7AE14CF3C0E3}"/>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5" name="Footer Placeholder 4">
            <a:extLst>
              <a:ext uri="{FF2B5EF4-FFF2-40B4-BE49-F238E27FC236}">
                <a16:creationId xmlns:a16="http://schemas.microsoft.com/office/drawing/2014/main" id="{6DE26B57-DBC6-07D6-2986-24B9D3136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5F353-A5DB-B686-1673-1C6A6B6B3541}"/>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894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9A742-1C7D-E3E8-C8C1-6990103A67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2DDD2-F0C2-21C2-4C16-EE2605E583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A931D-32A9-420C-F9A1-27C400862FB7}"/>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5" name="Footer Placeholder 4">
            <a:extLst>
              <a:ext uri="{FF2B5EF4-FFF2-40B4-BE49-F238E27FC236}">
                <a16:creationId xmlns:a16="http://schemas.microsoft.com/office/drawing/2014/main" id="{7652C20E-308F-67D2-772D-EE0C3D0E5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6DF58-2260-4559-62F3-5FA26826AC6B}"/>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124515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D3A9-4E9E-5977-C827-E6EEA6486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3965C-E187-A560-97BD-7BE22B422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83981-7236-9EB8-60C3-C6A8FB9058A3}"/>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5" name="Footer Placeholder 4">
            <a:extLst>
              <a:ext uri="{FF2B5EF4-FFF2-40B4-BE49-F238E27FC236}">
                <a16:creationId xmlns:a16="http://schemas.microsoft.com/office/drawing/2014/main" id="{9890982C-96B1-4D82-0201-4001397AF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3ABE2-FFF6-9A0D-83BA-C06D529F389B}"/>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24747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70B8-55A6-1BF1-2EF8-95B9AE0678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320CDC-A4C0-18DA-2580-D05BAEADF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31B19-C2BD-F8D8-A1BA-AC72A5D3901D}"/>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5" name="Footer Placeholder 4">
            <a:extLst>
              <a:ext uri="{FF2B5EF4-FFF2-40B4-BE49-F238E27FC236}">
                <a16:creationId xmlns:a16="http://schemas.microsoft.com/office/drawing/2014/main" id="{8D4E4243-E781-B71E-6087-156699E98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F5A63-266C-23D6-B783-7628983F3728}"/>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198537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EA2C-ECD0-8B44-8B91-F32EF5CF6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2E368-6B5A-0070-8F72-0EE2704E1A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83C06-903B-FC8A-1FC1-B883638E9C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190BD-DE6D-498C-EC5D-76F96187EC9A}"/>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6" name="Footer Placeholder 5">
            <a:extLst>
              <a:ext uri="{FF2B5EF4-FFF2-40B4-BE49-F238E27FC236}">
                <a16:creationId xmlns:a16="http://schemas.microsoft.com/office/drawing/2014/main" id="{7C1D54A8-A571-4AEC-AF97-1BFA2B311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C0369-2D3A-58AA-0BA0-B741E8F3F393}"/>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278226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EA79-26C6-9517-760D-81BF2B98C8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3C1A5-C588-055F-8FE6-7A08234C9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FF908-D4C0-8128-CE80-54F79C022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5AFDEF-778C-D896-C500-DE6541B10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AFA7-1A79-717A-51B1-7F63F5F11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394621-A0AC-89D2-AD43-AB994B3F19E3}"/>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8" name="Footer Placeholder 7">
            <a:extLst>
              <a:ext uri="{FF2B5EF4-FFF2-40B4-BE49-F238E27FC236}">
                <a16:creationId xmlns:a16="http://schemas.microsoft.com/office/drawing/2014/main" id="{64B83AD8-4F5B-1D9A-E51A-62D0194CC6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083B0-E23A-4753-7C06-DB16F6A5BEF2}"/>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301259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781-8D87-AF0D-A457-8D3DCF8AD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83FDD-692B-AAF5-2DAB-494911E1F963}"/>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4" name="Footer Placeholder 3">
            <a:extLst>
              <a:ext uri="{FF2B5EF4-FFF2-40B4-BE49-F238E27FC236}">
                <a16:creationId xmlns:a16="http://schemas.microsoft.com/office/drawing/2014/main" id="{4CFEC4DD-3E31-1C18-C348-7B8D2C560B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D9DD21-C550-14DF-D404-E5AAB0CF7371}"/>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304043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012C0-4F0F-F65E-4821-2388C34979E0}"/>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3" name="Footer Placeholder 2">
            <a:extLst>
              <a:ext uri="{FF2B5EF4-FFF2-40B4-BE49-F238E27FC236}">
                <a16:creationId xmlns:a16="http://schemas.microsoft.com/office/drawing/2014/main" id="{0BF17B2C-F583-BE03-1371-9853464409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9FE96D-90B9-148E-4D38-B2A9BCDB140D}"/>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2148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EECC-A6A4-96DA-C906-3C7D6E16C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38997-2407-BBEE-4568-1D5337210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B8C05A-24B8-0350-A809-35948A2F1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D5507-2737-415C-A0C7-8610483DACA2}"/>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6" name="Footer Placeholder 5">
            <a:extLst>
              <a:ext uri="{FF2B5EF4-FFF2-40B4-BE49-F238E27FC236}">
                <a16:creationId xmlns:a16="http://schemas.microsoft.com/office/drawing/2014/main" id="{9A6AA164-5674-8B6E-67E2-66588B560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60F4A-9DB7-BCCB-7423-54643B5639BD}"/>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345924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AAF9-0AFE-5E3A-D36C-6EBC0B260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8807B1-BF30-5F14-BA2C-4D694C4C1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E3DBE-3215-460B-63DD-3165DDEC6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F2DBC-95B1-FF2E-D753-D7FFEC5EA84F}"/>
              </a:ext>
            </a:extLst>
          </p:cNvPr>
          <p:cNvSpPr>
            <a:spLocks noGrp="1"/>
          </p:cNvSpPr>
          <p:nvPr>
            <p:ph type="dt" sz="half" idx="10"/>
          </p:nvPr>
        </p:nvSpPr>
        <p:spPr/>
        <p:txBody>
          <a:bodyPr/>
          <a:lstStyle/>
          <a:p>
            <a:fld id="{5C656317-8C28-4890-8336-16ABEFA7903A}" type="datetimeFigureOut">
              <a:rPr lang="en-US" smtClean="0"/>
              <a:t>9/11/2023</a:t>
            </a:fld>
            <a:endParaRPr lang="en-US"/>
          </a:p>
        </p:txBody>
      </p:sp>
      <p:sp>
        <p:nvSpPr>
          <p:cNvPr id="6" name="Footer Placeholder 5">
            <a:extLst>
              <a:ext uri="{FF2B5EF4-FFF2-40B4-BE49-F238E27FC236}">
                <a16:creationId xmlns:a16="http://schemas.microsoft.com/office/drawing/2014/main" id="{888632E3-5BB9-1B48-BD21-14AC72992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CF0C9-915A-DCCB-D438-157591990E25}"/>
              </a:ext>
            </a:extLst>
          </p:cNvPr>
          <p:cNvSpPr>
            <a:spLocks noGrp="1"/>
          </p:cNvSpPr>
          <p:nvPr>
            <p:ph type="sldNum" sz="quarter" idx="12"/>
          </p:nvPr>
        </p:nvSpPr>
        <p:spPr/>
        <p:txBody>
          <a:bodyPr/>
          <a:lstStyle/>
          <a:p>
            <a:fld id="{ABFAC7AC-6FBE-4719-BD08-2B65C18AA57A}" type="slidenum">
              <a:rPr lang="en-US" smtClean="0"/>
              <a:t>‹#›</a:t>
            </a:fld>
            <a:endParaRPr lang="en-US"/>
          </a:p>
        </p:txBody>
      </p:sp>
    </p:spTree>
    <p:extLst>
      <p:ext uri="{BB962C8B-B14F-4D97-AF65-F5344CB8AC3E}">
        <p14:creationId xmlns:p14="http://schemas.microsoft.com/office/powerpoint/2010/main" val="394545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58FA6-3908-4F89-E18E-C5497ECB4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6BB09-15B8-C1C2-ED2C-67C73C9FF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39510-7D12-01F0-0DA1-59FA8D12C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56317-8C28-4890-8336-16ABEFA7903A}" type="datetimeFigureOut">
              <a:rPr lang="en-US" smtClean="0"/>
              <a:t>9/11/2023</a:t>
            </a:fld>
            <a:endParaRPr lang="en-US"/>
          </a:p>
        </p:txBody>
      </p:sp>
      <p:sp>
        <p:nvSpPr>
          <p:cNvPr id="5" name="Footer Placeholder 4">
            <a:extLst>
              <a:ext uri="{FF2B5EF4-FFF2-40B4-BE49-F238E27FC236}">
                <a16:creationId xmlns:a16="http://schemas.microsoft.com/office/drawing/2014/main" id="{47007D34-0CC8-66C3-5CDE-2EC9A8007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C83D9F-51CE-4576-74C1-79EA3A5F2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AC7AC-6FBE-4719-BD08-2B65C18AA57A}" type="slidenum">
              <a:rPr lang="en-US" smtClean="0"/>
              <a:t>‹#›</a:t>
            </a:fld>
            <a:endParaRPr lang="en-US"/>
          </a:p>
        </p:txBody>
      </p:sp>
    </p:spTree>
    <p:extLst>
      <p:ext uri="{BB962C8B-B14F-4D97-AF65-F5344CB8AC3E}">
        <p14:creationId xmlns:p14="http://schemas.microsoft.com/office/powerpoint/2010/main" val="415464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quote.org/wiki/Sunflow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214358&amp;picture=sunflower-detai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335081&amp;picture=sonnenblumenfeld"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85262&amp;picture=full-sunflower"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988023"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sunflower-the-morning-flower-garden-2992159/"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48000" b="-4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65C013-2B05-3CEA-A94D-58660B7F3018}"/>
              </a:ext>
            </a:extLst>
          </p:cNvPr>
          <p:cNvSpPr/>
          <p:nvPr/>
        </p:nvSpPr>
        <p:spPr>
          <a:xfrm>
            <a:off x="292167" y="2028616"/>
            <a:ext cx="11607666" cy="2554545"/>
          </a:xfrm>
          <a:prstGeom prst="rect">
            <a:avLst/>
          </a:prstGeom>
          <a:noFill/>
          <a:ln>
            <a:noFill/>
          </a:ln>
        </p:spPr>
        <p:txBody>
          <a:bodyPr wrap="none" lIns="91440" tIns="45720" rIns="91440" bIns="45720">
            <a:spAutoFit/>
          </a:bodyPr>
          <a:lstStyle/>
          <a:p>
            <a:pPr algn="ctr"/>
            <a:r>
              <a:rPr lang="en-US" sz="4000" b="1" spc="50" dirty="0">
                <a:ln w="15875" cmpd="sng">
                  <a:solidFill>
                    <a:schemeClr val="tx1"/>
                  </a:solidFill>
                  <a:prstDash val="solid"/>
                  <a:round/>
                </a:ln>
                <a:solidFill>
                  <a:schemeClr val="bg1"/>
                </a:solidFill>
                <a:effectLst>
                  <a:glow rad="38100">
                    <a:schemeClr val="accent1">
                      <a:alpha val="40000"/>
                    </a:schemeClr>
                  </a:glow>
                </a:effectLst>
                <a:latin typeface="Franklin Gothic Heavy" panose="020B0903020102020204" pitchFamily="34" charset="0"/>
              </a:rPr>
              <a:t>GOVERNOR’S BEHAVIORAL HEALTH SERVICES </a:t>
            </a:r>
          </a:p>
          <a:p>
            <a:pPr algn="ctr"/>
            <a:r>
              <a:rPr lang="en-US" sz="4000" b="1" spc="50" dirty="0">
                <a:ln w="15875" cmpd="sng">
                  <a:solidFill>
                    <a:schemeClr val="tx1"/>
                  </a:solidFill>
                  <a:prstDash val="solid"/>
                  <a:round/>
                </a:ln>
                <a:solidFill>
                  <a:schemeClr val="bg1"/>
                </a:solidFill>
                <a:effectLst>
                  <a:glow rad="38100">
                    <a:schemeClr val="accent1">
                      <a:alpha val="40000"/>
                    </a:schemeClr>
                  </a:glow>
                </a:effectLst>
                <a:latin typeface="Franklin Gothic Heavy" panose="020B0903020102020204" pitchFamily="34" charset="0"/>
              </a:rPr>
              <a:t>PLANNING COUNCIL </a:t>
            </a:r>
          </a:p>
          <a:p>
            <a:pPr algn="ctr"/>
            <a:r>
              <a:rPr lang="en-US" sz="4000" b="1" spc="50" dirty="0">
                <a:ln w="15875" cmpd="sng">
                  <a:solidFill>
                    <a:schemeClr val="tx1"/>
                  </a:solidFill>
                  <a:prstDash val="solid"/>
                  <a:round/>
                </a:ln>
                <a:solidFill>
                  <a:schemeClr val="bg1"/>
                </a:solidFill>
                <a:effectLst>
                  <a:glow rad="38100">
                    <a:schemeClr val="accent1">
                      <a:alpha val="40000"/>
                    </a:schemeClr>
                  </a:glow>
                </a:effectLst>
                <a:latin typeface="Franklin Gothic Heavy" panose="020B0903020102020204" pitchFamily="34" charset="0"/>
              </a:rPr>
              <a:t>HOUSING and HOMELESSNESS SUBCOMMITTEE</a:t>
            </a:r>
          </a:p>
          <a:p>
            <a:pPr algn="ctr"/>
            <a:r>
              <a:rPr lang="en-US" sz="4000" b="1" spc="50" dirty="0">
                <a:ln w="15875" cmpd="sng">
                  <a:solidFill>
                    <a:schemeClr val="tx1"/>
                  </a:solidFill>
                  <a:prstDash val="solid"/>
                  <a:round/>
                </a:ln>
                <a:solidFill>
                  <a:schemeClr val="bg1"/>
                </a:solidFill>
                <a:effectLst>
                  <a:glow rad="38100">
                    <a:schemeClr val="accent1">
                      <a:alpha val="40000"/>
                    </a:schemeClr>
                  </a:glow>
                </a:effectLst>
                <a:latin typeface="Franklin Gothic Heavy" panose="020B0903020102020204" pitchFamily="34" charset="0"/>
              </a:rPr>
              <a:t>2023 ANNUAL REPORT</a:t>
            </a:r>
          </a:p>
        </p:txBody>
      </p:sp>
    </p:spTree>
    <p:extLst>
      <p:ext uri="{BB962C8B-B14F-4D97-AF65-F5344CB8AC3E}">
        <p14:creationId xmlns:p14="http://schemas.microsoft.com/office/powerpoint/2010/main" val="64159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B585C-A696-40D6-2A7B-DBF8715C0506}"/>
              </a:ext>
            </a:extLst>
          </p:cNvPr>
          <p:cNvSpPr txBox="1"/>
          <p:nvPr/>
        </p:nvSpPr>
        <p:spPr>
          <a:xfrm>
            <a:off x="6094446" y="3729499"/>
            <a:ext cx="6097554" cy="2031325"/>
          </a:xfrm>
          <a:prstGeom prst="rect">
            <a:avLst/>
          </a:prstGeom>
          <a:noFill/>
        </p:spPr>
        <p:txBody>
          <a:bodyPr wrap="square">
            <a:spAutoFit/>
          </a:bodyPr>
          <a:lstStyle/>
          <a:p>
            <a:pPr algn="ctr" rtl="0" fontAlgn="base"/>
            <a:r>
              <a:rPr lang="en-US" sz="1800" b="0" i="0" dirty="0">
                <a:effectLst/>
                <a:latin typeface="Calibri" panose="020F0502020204030204" pitchFamily="34" charset="0"/>
              </a:rPr>
              <a:t> </a:t>
            </a:r>
            <a:endParaRPr lang="en-US" b="0" i="0" dirty="0">
              <a:effectLst/>
            </a:endParaRPr>
          </a:p>
          <a:p>
            <a:pPr algn="ctr" rtl="0" fontAlgn="base"/>
            <a:r>
              <a:rPr lang="en-US" sz="1800" b="1" i="0" dirty="0">
                <a:effectLst/>
                <a:latin typeface="Times New Roman" panose="02020603050405020304" pitchFamily="18" charset="0"/>
              </a:rPr>
              <a:t>Mission</a:t>
            </a:r>
            <a:r>
              <a:rPr lang="en-US" sz="1800" b="0" i="0" dirty="0">
                <a:effectLst/>
                <a:latin typeface="Times New Roman" panose="02020603050405020304" pitchFamily="18" charset="0"/>
              </a:rPr>
              <a:t> </a:t>
            </a:r>
            <a:endParaRPr lang="en-US" b="0" i="0" dirty="0">
              <a:effectLst/>
            </a:endParaRPr>
          </a:p>
          <a:p>
            <a:pPr algn="ctr" rtl="0" fontAlgn="base"/>
            <a:r>
              <a:rPr lang="en-US" sz="1800" b="0" i="0" dirty="0">
                <a:effectLst/>
                <a:latin typeface="Calibri" panose="020F0502020204030204" pitchFamily="34" charset="0"/>
              </a:rPr>
              <a:t>Our mission is to develop state, regional, and local strategies in accordance with evidence-based practices and principles of diversity, equity, and inclusion for the expansion of safe and accessible, quality, affordable housing options and supportive services for all Kansans experiencing Behavioral Health Issues. </a:t>
            </a:r>
            <a:endParaRPr lang="en-US" b="0" i="0" dirty="0">
              <a:effectLst/>
            </a:endParaRPr>
          </a:p>
        </p:txBody>
      </p:sp>
      <p:sp>
        <p:nvSpPr>
          <p:cNvPr id="5" name="TextBox 4">
            <a:extLst>
              <a:ext uri="{FF2B5EF4-FFF2-40B4-BE49-F238E27FC236}">
                <a16:creationId xmlns:a16="http://schemas.microsoft.com/office/drawing/2014/main" id="{8CE085B5-C0BF-D502-2EA7-CAFB2562B243}"/>
              </a:ext>
            </a:extLst>
          </p:cNvPr>
          <p:cNvSpPr txBox="1"/>
          <p:nvPr/>
        </p:nvSpPr>
        <p:spPr>
          <a:xfrm>
            <a:off x="0" y="402045"/>
            <a:ext cx="6096000" cy="1200329"/>
          </a:xfrm>
          <a:prstGeom prst="rect">
            <a:avLst/>
          </a:prstGeom>
          <a:noFill/>
        </p:spPr>
        <p:txBody>
          <a:bodyPr wrap="square">
            <a:spAutoFit/>
          </a:bodyPr>
          <a:lstStyle/>
          <a:p>
            <a:pPr algn="ctr" rtl="0" fontAlgn="base"/>
            <a:r>
              <a:rPr lang="en-US" sz="1800" b="1" i="0" dirty="0">
                <a:effectLst/>
                <a:latin typeface="Times New Roman" panose="02020603050405020304" pitchFamily="18" charset="0"/>
              </a:rPr>
              <a:t>Vision</a:t>
            </a:r>
            <a:r>
              <a:rPr lang="en-US" sz="1800" b="0" i="0" dirty="0">
                <a:effectLst/>
                <a:latin typeface="Times New Roman" panose="02020603050405020304" pitchFamily="18" charset="0"/>
              </a:rPr>
              <a:t> </a:t>
            </a:r>
            <a:endParaRPr lang="en-US" b="0" i="0" dirty="0">
              <a:effectLst/>
            </a:endParaRPr>
          </a:p>
          <a:p>
            <a:pPr algn="ctr" rtl="0" fontAlgn="base"/>
            <a:r>
              <a:rPr lang="en-US" sz="1800" b="0" i="0" dirty="0">
                <a:effectLst/>
                <a:latin typeface="Calibri" panose="020F0502020204030204" pitchFamily="34" charset="0"/>
              </a:rPr>
              <a:t>Our vision is that all Kansans experiencing Behavioral Health Issues have access to safe, decent, affordable housing and supportive services. </a:t>
            </a:r>
            <a:endParaRPr lang="en-US" b="0" i="0" dirty="0">
              <a:effectLst/>
            </a:endParaRPr>
          </a:p>
        </p:txBody>
      </p:sp>
    </p:spTree>
    <p:extLst>
      <p:ext uri="{BB962C8B-B14F-4D97-AF65-F5344CB8AC3E}">
        <p14:creationId xmlns:p14="http://schemas.microsoft.com/office/powerpoint/2010/main" val="223850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AFCB56-CC31-2EFC-67C4-4567B05D8EA5}"/>
              </a:ext>
            </a:extLst>
          </p:cNvPr>
          <p:cNvSpPr txBox="1"/>
          <p:nvPr/>
        </p:nvSpPr>
        <p:spPr>
          <a:xfrm>
            <a:off x="2676410" y="242596"/>
            <a:ext cx="6839180" cy="707886"/>
          </a:xfrm>
          <a:prstGeom prst="rect">
            <a:avLst/>
          </a:prstGeom>
          <a:noFill/>
        </p:spPr>
        <p:txBody>
          <a:bodyPr wrap="none" rtlCol="0">
            <a:spAutoFit/>
          </a:bodyPr>
          <a:lstStyle/>
          <a:p>
            <a:r>
              <a:rPr lang="en-US" sz="4000" dirty="0"/>
              <a:t>HIGHLITED ACCOMPLISHMENTS</a:t>
            </a:r>
          </a:p>
        </p:txBody>
      </p:sp>
      <p:sp>
        <p:nvSpPr>
          <p:cNvPr id="4" name="TextBox 3">
            <a:extLst>
              <a:ext uri="{FF2B5EF4-FFF2-40B4-BE49-F238E27FC236}">
                <a16:creationId xmlns:a16="http://schemas.microsoft.com/office/drawing/2014/main" id="{42291F3F-9368-42DB-DFD6-7AF3DA9BC91A}"/>
              </a:ext>
            </a:extLst>
          </p:cNvPr>
          <p:cNvSpPr txBox="1"/>
          <p:nvPr/>
        </p:nvSpPr>
        <p:spPr>
          <a:xfrm>
            <a:off x="383098" y="1234655"/>
            <a:ext cx="11425804" cy="5262979"/>
          </a:xfrm>
          <a:prstGeom prst="rect">
            <a:avLst/>
          </a:prstGeom>
          <a:noFill/>
        </p:spPr>
        <p:txBody>
          <a:bodyPr wrap="square">
            <a:spAutoFit/>
          </a:bodyPr>
          <a:lstStyle/>
          <a:p>
            <a:r>
              <a:rPr lang="en-US" sz="1600" b="1" dirty="0">
                <a:effectLst/>
                <a:latin typeface="Calibri" panose="020F0502020204030204" pitchFamily="34" charset="0"/>
              </a:rPr>
              <a:t>HUD Annual and Special NOFO Awards</a:t>
            </a:r>
            <a:r>
              <a:rPr lang="en-US" sz="1600" b="1" i="1" dirty="0">
                <a:effectLst/>
                <a:latin typeface="Calibri" panose="020F0502020204030204" pitchFamily="34" charset="0"/>
              </a:rPr>
              <a:t> </a:t>
            </a:r>
            <a:r>
              <a:rPr lang="en-US" sz="1600" b="1" i="0" dirty="0">
                <a:effectLst/>
                <a:latin typeface="Calibri" panose="020F0502020204030204" pitchFamily="34" charset="0"/>
              </a:rPr>
              <a:t>Success:</a:t>
            </a:r>
            <a:r>
              <a:rPr lang="en-US" sz="1600" b="1" i="1" dirty="0">
                <a:effectLst/>
                <a:latin typeface="Calibri" panose="020F0502020204030204" pitchFamily="34" charset="0"/>
              </a:rPr>
              <a:t> </a:t>
            </a:r>
            <a:r>
              <a:rPr lang="en-US" sz="1600" b="0" i="0" dirty="0">
                <a:effectLst/>
                <a:latin typeface="Calibri" panose="020F0502020204030204" pitchFamily="34" charset="0"/>
              </a:rPr>
              <a:t>In 2022, the U.S. Department of Housing and Urban Development (HUD) awarded the Kansas Continua of Care Communities a total of $8,699,549 as part of its annual Notice of Funding Opportunity (NOFO) competition. The Kansas Statewide Homeless Coalition, on behalf of the Kansas Balance of State Continuum of Care (KS BoS CoC), applied and won $2,601.825 to fund four projects, two projects supporting the KS BoS CoC infrastructure and two permanent supportive housing projects located in rural Kansas</a:t>
            </a:r>
          </a:p>
          <a:p>
            <a:r>
              <a:rPr lang="en-US" sz="1600" b="1" i="0" dirty="0">
                <a:effectLst/>
                <a:latin typeface="Calibri" panose="020F0502020204030204" pitchFamily="34" charset="0"/>
              </a:rPr>
              <a:t>Convened the Statewide Summit on Homelessness and Housing: </a:t>
            </a:r>
            <a:r>
              <a:rPr lang="en-US" sz="1600" b="0" i="0" dirty="0">
                <a:effectLst/>
                <a:latin typeface="Calibri" panose="020F0502020204030204" pitchFamily="34" charset="0"/>
              </a:rPr>
              <a:t>Kansas Statewide Homeless Coalition held its first Statewide Summit of Homelessness and Housing in four years. Over 150 homeless service providers, state and city officials, housing providers, landlords, transitional-aged youth and formerly homeless persons attended. Keynote speakers were national experts, HUD technical assistance contractors and local and regional homeless service providers. </a:t>
            </a:r>
          </a:p>
          <a:p>
            <a:r>
              <a:rPr lang="en-US" sz="1600" b="1" i="0" dirty="0">
                <a:effectLst/>
                <a:latin typeface="Calibri" panose="020F0502020204030204" pitchFamily="34" charset="0"/>
              </a:rPr>
              <a:t>United Political Advocacy in response to HB 2430 and Other Harmful Legislative Processes:</a:t>
            </a:r>
            <a:r>
              <a:rPr lang="en-US" sz="1600" b="0" i="0" dirty="0">
                <a:effectLst/>
                <a:latin typeface="Calibri" panose="020F0502020204030204" pitchFamily="34" charset="0"/>
              </a:rPr>
              <a:t> Kansas advocates from across the state united and organized for effective change in response to House Bill 2430, if passed would have criminalized homelessness. This specific bill was under review by the House Special Committee on Welfare Reform. In response, 1 proponent and 30 opponents appeared in person. 36 testimonies were submitted consisting of 1 proponent and 35 in opposition. </a:t>
            </a:r>
          </a:p>
          <a:p>
            <a:pPr algn="just" rtl="0" fontAlgn="base"/>
            <a:r>
              <a:rPr lang="en-US" sz="1600" b="1" i="0" dirty="0">
                <a:effectLst/>
                <a:latin typeface="Calibri" panose="020F0502020204030204" pitchFamily="34" charset="0"/>
              </a:rPr>
              <a:t>Expanded KDADS staffing: </a:t>
            </a:r>
            <a:r>
              <a:rPr lang="en-US" sz="1600" b="0" i="0" dirty="0">
                <a:effectLst/>
                <a:latin typeface="Calibri" panose="020F0502020204030204" pitchFamily="34" charset="0"/>
              </a:rPr>
              <a:t>Kansas Department for Aging and Disability Services (KDADS) expanded its staff in the form of a Housing First Project Coordinator, Olmstead Navigators, Destination HOME Program Manager (hired by the Kansas Statewide Homeless Coalition). These additional positions will provide crucially needed help to further and execute existing initiatives across the state. </a:t>
            </a:r>
          </a:p>
          <a:p>
            <a:pPr algn="just" rtl="0" fontAlgn="base"/>
            <a:r>
              <a:rPr lang="en-US" sz="1600" b="1" i="0" dirty="0">
                <a:effectLst/>
                <a:latin typeface="Calibri" panose="020F0502020204030204" pitchFamily="34" charset="0"/>
              </a:rPr>
              <a:t>CCBHC Initiation: </a:t>
            </a:r>
            <a:r>
              <a:rPr lang="en-US" sz="1600" b="0" i="0" dirty="0">
                <a:effectLst/>
                <a:latin typeface="Calibri" panose="020F0502020204030204" pitchFamily="34" charset="0"/>
              </a:rPr>
              <a:t>The transition of the state’s Community Mental Health system to the Certified Community Behavioral Health Clinic (CCBHC) operational model will significantly enhance the state’s mental health care system. Implementing this transition has been a significant undertaking and accomplishment on behalf of KDADS, the state of Kansas, and the network of CMHC’s. </a:t>
            </a:r>
          </a:p>
          <a:p>
            <a:endParaRPr lang="en-US" sz="1600" b="0" i="0" dirty="0">
              <a:effectLst/>
              <a:latin typeface="Calibri" panose="020F0502020204030204" pitchFamily="34" charset="0"/>
            </a:endParaRPr>
          </a:p>
          <a:p>
            <a:endParaRPr lang="en-US" sz="1600" dirty="0"/>
          </a:p>
        </p:txBody>
      </p:sp>
    </p:spTree>
    <p:extLst>
      <p:ext uri="{BB962C8B-B14F-4D97-AF65-F5344CB8AC3E}">
        <p14:creationId xmlns:p14="http://schemas.microsoft.com/office/powerpoint/2010/main" val="101734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BA380-C326-CB20-D1E5-E58E26C5E39F}"/>
              </a:ext>
            </a:extLst>
          </p:cNvPr>
          <p:cNvSpPr txBox="1"/>
          <p:nvPr/>
        </p:nvSpPr>
        <p:spPr>
          <a:xfrm>
            <a:off x="3686451" y="119304"/>
            <a:ext cx="4819096" cy="707886"/>
          </a:xfrm>
          <a:prstGeom prst="rect">
            <a:avLst/>
          </a:prstGeom>
          <a:noFill/>
        </p:spPr>
        <p:txBody>
          <a:bodyPr wrap="square" rtlCol="0">
            <a:spAutoFit/>
          </a:bodyPr>
          <a:lstStyle/>
          <a:p>
            <a:r>
              <a:rPr lang="en-US" sz="4000" dirty="0"/>
              <a:t>RECOMMENDATIONS </a:t>
            </a:r>
          </a:p>
        </p:txBody>
      </p:sp>
      <p:sp>
        <p:nvSpPr>
          <p:cNvPr id="4" name="TextBox 3">
            <a:extLst>
              <a:ext uri="{FF2B5EF4-FFF2-40B4-BE49-F238E27FC236}">
                <a16:creationId xmlns:a16="http://schemas.microsoft.com/office/drawing/2014/main" id="{1B08B82A-7F16-2C32-E418-C43881CF43E1}"/>
              </a:ext>
            </a:extLst>
          </p:cNvPr>
          <p:cNvSpPr txBox="1"/>
          <p:nvPr/>
        </p:nvSpPr>
        <p:spPr>
          <a:xfrm>
            <a:off x="161729" y="1720840"/>
            <a:ext cx="11868539" cy="3970318"/>
          </a:xfrm>
          <a:prstGeom prst="rect">
            <a:avLst/>
          </a:prstGeom>
          <a:noFill/>
        </p:spPr>
        <p:txBody>
          <a:bodyPr wrap="square">
            <a:spAutoFit/>
          </a:bodyPr>
          <a:lstStyle/>
          <a:p>
            <a:pPr algn="l" rtl="0" fontAlgn="base">
              <a:buFont typeface="+mj-lt"/>
              <a:buAutoNum type="arabicPeriod"/>
            </a:pPr>
            <a:r>
              <a:rPr lang="en-US" sz="1800" b="0" i="0" dirty="0">
                <a:effectLst/>
                <a:latin typeface="Calibri" panose="020F0502020204030204" pitchFamily="34" charset="0"/>
              </a:rPr>
              <a:t>Invest in affordable housing development by allocating funds to support new construction and rehabilitation, including the strategy of committing state funds to enhance the affordable housing trust.</a:t>
            </a:r>
          </a:p>
          <a:p>
            <a:pPr algn="l" rtl="0" fontAlgn="base">
              <a:buFont typeface="+mj-lt"/>
              <a:buAutoNum type="arabicPeriod"/>
            </a:pPr>
            <a:endParaRPr lang="en-US" sz="1800" b="0" i="0" dirty="0">
              <a:effectLst/>
              <a:latin typeface="Calibri" panose="020F0502020204030204" pitchFamily="34" charset="0"/>
            </a:endParaRPr>
          </a:p>
          <a:p>
            <a:pPr algn="l" rtl="0" fontAlgn="base">
              <a:buFont typeface="+mj-lt"/>
              <a:buAutoNum type="arabicPeriod" startAt="2"/>
            </a:pPr>
            <a:r>
              <a:rPr lang="en-US" sz="1800" b="0" i="0" dirty="0">
                <a:effectLst/>
                <a:latin typeface="Calibri" panose="020F0502020204030204" pitchFamily="34" charset="0"/>
              </a:rPr>
              <a:t>Re-instate the Kansas Interagency Council on Homelessness to promote greater partnership between all state agencies, health care providers and HUD Continua of Care funded programs. </a:t>
            </a:r>
          </a:p>
          <a:p>
            <a:pPr algn="l" rtl="0" fontAlgn="base">
              <a:buFont typeface="+mj-lt"/>
              <a:buAutoNum type="arabicPeriod" startAt="2"/>
            </a:pPr>
            <a:endParaRPr lang="en-US" sz="1800" b="0" i="0" dirty="0">
              <a:effectLst/>
              <a:latin typeface="Calibri" panose="020F0502020204030204" pitchFamily="34" charset="0"/>
            </a:endParaRPr>
          </a:p>
          <a:p>
            <a:pPr algn="l" rtl="0" fontAlgn="base">
              <a:buFont typeface="+mj-lt"/>
              <a:buAutoNum type="arabicPeriod" startAt="3"/>
            </a:pPr>
            <a:r>
              <a:rPr lang="en-US" sz="1800" b="0" i="0" dirty="0">
                <a:effectLst/>
                <a:latin typeface="Calibri" panose="020F0502020204030204" pitchFamily="34" charset="0"/>
              </a:rPr>
              <a:t>Increase Supported Housing Funds by $150,000.00, allocating $685,714.00 in total annually.</a:t>
            </a:r>
          </a:p>
          <a:p>
            <a:pPr algn="l" rtl="0" fontAlgn="base"/>
            <a:endParaRPr lang="en-US" sz="1800" b="0" i="0" dirty="0">
              <a:effectLst/>
              <a:latin typeface="Calibri" panose="020F0502020204030204" pitchFamily="34" charset="0"/>
            </a:endParaRPr>
          </a:p>
          <a:p>
            <a:pPr algn="l" rtl="0" fontAlgn="base">
              <a:buFont typeface="+mj-lt"/>
              <a:buAutoNum type="arabicPeriod" startAt="4"/>
            </a:pPr>
            <a:r>
              <a:rPr lang="en-US" sz="1800" b="0" i="0" dirty="0">
                <a:effectLst/>
                <a:latin typeface="Calibri" panose="020F0502020204030204" pitchFamily="34" charset="0"/>
              </a:rPr>
              <a:t>Increase the state contribution to PATH to $300,000.00 and expand PATH grant eligibility to non-CMHC agencies. </a:t>
            </a:r>
          </a:p>
          <a:p>
            <a:pPr algn="l" rtl="0" fontAlgn="base">
              <a:buFont typeface="+mj-lt"/>
              <a:buAutoNum type="arabicPeriod" startAt="4"/>
            </a:pPr>
            <a:endParaRPr lang="en-US" sz="1800" b="0" i="0" dirty="0">
              <a:effectLst/>
              <a:latin typeface="Calibri" panose="020F0502020204030204" pitchFamily="34" charset="0"/>
            </a:endParaRPr>
          </a:p>
          <a:p>
            <a:pPr algn="l" rtl="0" fontAlgn="base">
              <a:buFont typeface="+mj-lt"/>
              <a:buAutoNum type="arabicPeriod" startAt="5"/>
            </a:pPr>
            <a:r>
              <a:rPr lang="en-US" sz="1800" b="0" i="0" dirty="0">
                <a:effectLst/>
                <a:latin typeface="Calibri" panose="020F0502020204030204" pitchFamily="34" charset="0"/>
              </a:rPr>
              <a:t>Continue disseminating Evidence Based Practices, specifically focusing on the further implementation of Pathways Housing 1</a:t>
            </a:r>
            <a:r>
              <a:rPr lang="en-US" sz="1800" b="0" i="0" baseline="30000" dirty="0">
                <a:effectLst/>
                <a:latin typeface="Calibri" panose="020F0502020204030204" pitchFamily="34" charset="0"/>
              </a:rPr>
              <a:t>st</a:t>
            </a:r>
            <a:r>
              <a:rPr lang="en-US" sz="1800" b="0" i="0" dirty="0">
                <a:effectLst/>
                <a:latin typeface="Calibri" panose="020F0502020204030204" pitchFamily="34" charset="0"/>
              </a:rPr>
              <a:t> practices as defined by Dr. Sam Tsemberis.</a:t>
            </a:r>
          </a:p>
          <a:p>
            <a:pPr algn="l" rtl="0" fontAlgn="base"/>
            <a:r>
              <a:rPr lang="en-US" sz="1800" b="0" i="0" dirty="0">
                <a:effectLst/>
                <a:latin typeface="Calibri" panose="020F0502020204030204" pitchFamily="34" charset="0"/>
              </a:rPr>
              <a:t> </a:t>
            </a:r>
          </a:p>
          <a:p>
            <a:pPr algn="l" rtl="0" fontAlgn="base">
              <a:buFont typeface="+mj-lt"/>
              <a:buAutoNum type="arabicPeriod" startAt="6"/>
            </a:pPr>
            <a:r>
              <a:rPr lang="en-US" sz="1800" b="0" i="0" dirty="0">
                <a:effectLst/>
                <a:latin typeface="Calibri" panose="020F0502020204030204" pitchFamily="34" charset="0"/>
              </a:rPr>
              <a:t>Increasing Options housing funds by $100,000.00, allocating $192,500.00 in total annually. </a:t>
            </a:r>
          </a:p>
        </p:txBody>
      </p:sp>
    </p:spTree>
    <p:extLst>
      <p:ext uri="{BB962C8B-B14F-4D97-AF65-F5344CB8AC3E}">
        <p14:creationId xmlns:p14="http://schemas.microsoft.com/office/powerpoint/2010/main" val="128299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97E83-2B1C-A618-EA69-8F9A159B61CD}"/>
              </a:ext>
            </a:extLst>
          </p:cNvPr>
          <p:cNvSpPr txBox="1"/>
          <p:nvPr/>
        </p:nvSpPr>
        <p:spPr>
          <a:xfrm>
            <a:off x="348343" y="1244408"/>
            <a:ext cx="11495314" cy="3970318"/>
          </a:xfrm>
          <a:prstGeom prst="rect">
            <a:avLst/>
          </a:prstGeom>
          <a:noFill/>
        </p:spPr>
        <p:txBody>
          <a:bodyPr wrap="square">
            <a:spAutoFit/>
          </a:bodyPr>
          <a:lstStyle/>
          <a:p>
            <a:pPr algn="l" rtl="0" fontAlgn="base">
              <a:buFont typeface="+mj-lt"/>
              <a:buAutoNum type="arabicPeriod" startAt="7"/>
            </a:pPr>
            <a:r>
              <a:rPr lang="en-US" sz="1800" b="0" i="0" dirty="0">
                <a:effectLst/>
                <a:latin typeface="Calibri" panose="020F0502020204030204" pitchFamily="34" charset="0"/>
              </a:rPr>
              <a:t>Enhance/Expand SOAR services across the state by providing funds to support SOAR staff in non-CMHC organizations.</a:t>
            </a:r>
          </a:p>
          <a:p>
            <a:pPr algn="l" rtl="0" fontAlgn="base"/>
            <a:r>
              <a:rPr lang="en-US" sz="1800" b="0" i="0" dirty="0">
                <a:effectLst/>
                <a:latin typeface="Calibri" panose="020F0502020204030204" pitchFamily="34" charset="0"/>
              </a:rPr>
              <a:t> </a:t>
            </a:r>
          </a:p>
          <a:p>
            <a:pPr algn="l" rtl="0" fontAlgn="base">
              <a:buFont typeface="+mj-lt"/>
              <a:buAutoNum type="arabicPeriod" startAt="8"/>
            </a:pPr>
            <a:r>
              <a:rPr lang="en-US" sz="1800" b="0" i="0" dirty="0">
                <a:effectLst/>
                <a:latin typeface="Calibri" panose="020F0502020204030204" pitchFamily="34" charset="0"/>
              </a:rPr>
              <a:t>Work to create a statewide Housing and Homeless strategy, incorporating existing regional and CoC strategies. </a:t>
            </a:r>
          </a:p>
          <a:p>
            <a:pPr algn="l" rtl="0" fontAlgn="base"/>
            <a:endParaRPr lang="en-US" sz="1800" b="0" i="0" dirty="0">
              <a:effectLst/>
              <a:latin typeface="Calibri" panose="020F0502020204030204" pitchFamily="34" charset="0"/>
            </a:endParaRPr>
          </a:p>
          <a:p>
            <a:pPr algn="l" rtl="0" fontAlgn="base">
              <a:buFont typeface="+mj-lt"/>
              <a:buAutoNum type="arabicPeriod" startAt="9"/>
            </a:pPr>
            <a:r>
              <a:rPr lang="en-US" sz="1800" b="0" i="0" dirty="0">
                <a:effectLst/>
                <a:latin typeface="Calibri" panose="020F0502020204030204" pitchFamily="34" charset="0"/>
              </a:rPr>
              <a:t>Strengthen services to better support households exiting NFMH facilities, for example, by creating a state funded voucher program to support this process.</a:t>
            </a:r>
          </a:p>
          <a:p>
            <a:pPr algn="l" rtl="0" fontAlgn="base"/>
            <a:endParaRPr lang="en-US" sz="1800" b="0" i="0" dirty="0">
              <a:effectLst/>
              <a:latin typeface="Calibri" panose="020F0502020204030204" pitchFamily="34" charset="0"/>
            </a:endParaRPr>
          </a:p>
          <a:p>
            <a:pPr algn="l" rtl="0" fontAlgn="base">
              <a:buFont typeface="+mj-lt"/>
              <a:buAutoNum type="arabicPeriod" startAt="10"/>
            </a:pPr>
            <a:r>
              <a:rPr lang="en-US" sz="1800" b="0" i="0" dirty="0">
                <a:effectLst/>
                <a:latin typeface="Calibri" panose="020F0502020204030204" pitchFamily="34" charset="0"/>
              </a:rPr>
              <a:t>Work with CCBHC’s to participate in the CoC Coordinated Entry System.</a:t>
            </a:r>
          </a:p>
          <a:p>
            <a:pPr algn="l" rtl="0" fontAlgn="base"/>
            <a:r>
              <a:rPr lang="en-US" sz="1800" b="0" i="0" dirty="0">
                <a:effectLst/>
                <a:latin typeface="Calibri" panose="020F0502020204030204" pitchFamily="34" charset="0"/>
              </a:rPr>
              <a:t> </a:t>
            </a:r>
          </a:p>
          <a:p>
            <a:pPr algn="l" rtl="0" fontAlgn="base">
              <a:buFont typeface="+mj-lt"/>
              <a:buAutoNum type="arabicPeriod" startAt="11"/>
            </a:pPr>
            <a:r>
              <a:rPr lang="en-US" sz="1800" b="0" i="0" dirty="0">
                <a:effectLst/>
                <a:latin typeface="Calibri" panose="020F0502020204030204" pitchFamily="34" charset="0"/>
              </a:rPr>
              <a:t>Include homelessness as a consideration in expedited HCBS waiver access.  </a:t>
            </a:r>
          </a:p>
          <a:p>
            <a:pPr algn="l" rtl="0" fontAlgn="base"/>
            <a:endParaRPr lang="en-US" sz="1800" b="0" i="0" dirty="0">
              <a:effectLst/>
              <a:latin typeface="Calibri" panose="020F0502020204030204" pitchFamily="34" charset="0"/>
            </a:endParaRPr>
          </a:p>
          <a:p>
            <a:pPr algn="l" rtl="0" fontAlgn="base">
              <a:buFont typeface="+mj-lt"/>
              <a:buAutoNum type="arabicPeriod" startAt="12"/>
            </a:pPr>
            <a:r>
              <a:rPr lang="en-US" sz="1800" b="0" i="0" dirty="0">
                <a:effectLst/>
                <a:latin typeface="Calibri" panose="020F0502020204030204" pitchFamily="34" charset="0"/>
              </a:rPr>
              <a:t>Fully incorporate OCI into the CCBHC list of qualified services.  </a:t>
            </a:r>
          </a:p>
          <a:p>
            <a:pPr algn="l" rtl="0" fontAlgn="base"/>
            <a:endParaRPr lang="en-US" sz="1800" b="0" i="0" dirty="0">
              <a:effectLst/>
              <a:latin typeface="Calibri" panose="020F0502020204030204" pitchFamily="34" charset="0"/>
            </a:endParaRPr>
          </a:p>
          <a:p>
            <a:pPr algn="l" rtl="0" fontAlgn="base">
              <a:buFont typeface="+mj-lt"/>
              <a:buAutoNum type="arabicPeriod" startAt="13"/>
            </a:pPr>
            <a:r>
              <a:rPr lang="en-US" sz="1800" b="0" i="0" dirty="0">
                <a:effectLst/>
                <a:latin typeface="Calibri" panose="020F0502020204030204" pitchFamily="34" charset="0"/>
              </a:rPr>
              <a:t>Continue working towards a statewide data platform and statewide integration of data. </a:t>
            </a:r>
          </a:p>
        </p:txBody>
      </p:sp>
      <p:sp>
        <p:nvSpPr>
          <p:cNvPr id="4" name="TextBox 3">
            <a:extLst>
              <a:ext uri="{FF2B5EF4-FFF2-40B4-BE49-F238E27FC236}">
                <a16:creationId xmlns:a16="http://schemas.microsoft.com/office/drawing/2014/main" id="{2A3362E1-6A6F-4EDC-EF80-45285D4E27FA}"/>
              </a:ext>
            </a:extLst>
          </p:cNvPr>
          <p:cNvSpPr txBox="1"/>
          <p:nvPr/>
        </p:nvSpPr>
        <p:spPr>
          <a:xfrm>
            <a:off x="2805772" y="223935"/>
            <a:ext cx="6580456" cy="646331"/>
          </a:xfrm>
          <a:prstGeom prst="rect">
            <a:avLst/>
          </a:prstGeom>
          <a:noFill/>
        </p:spPr>
        <p:txBody>
          <a:bodyPr wrap="none" rtlCol="0">
            <a:spAutoFit/>
          </a:bodyPr>
          <a:lstStyle/>
          <a:p>
            <a:r>
              <a:rPr lang="en-US" sz="3600" dirty="0"/>
              <a:t>RECOMMENDATIONS CONTINUED</a:t>
            </a:r>
          </a:p>
        </p:txBody>
      </p:sp>
    </p:spTree>
    <p:extLst>
      <p:ext uri="{BB962C8B-B14F-4D97-AF65-F5344CB8AC3E}">
        <p14:creationId xmlns:p14="http://schemas.microsoft.com/office/powerpoint/2010/main" val="117972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extLst>
              <a:ext uri="{837473B0-CC2E-450A-ABE3-18F120FF3D39}">
                <a1611:picAttrSrcUrl xmlns:a1611="http://schemas.microsoft.com/office/drawing/2016/11/main" r:id="rId3"/>
              </a:ext>
            </a:extLst>
          </a:blip>
          <a:srcRect/>
          <a:stretch>
            <a:fillRect t="-14000" b="-1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06155-2973-9BFD-4CFA-8BF874CEFE79}"/>
              </a:ext>
            </a:extLst>
          </p:cNvPr>
          <p:cNvSpPr txBox="1"/>
          <p:nvPr/>
        </p:nvSpPr>
        <p:spPr>
          <a:xfrm>
            <a:off x="5300429" y="270588"/>
            <a:ext cx="1591141" cy="707886"/>
          </a:xfrm>
          <a:prstGeom prst="rect">
            <a:avLst/>
          </a:prstGeom>
          <a:noFill/>
        </p:spPr>
        <p:txBody>
          <a:bodyPr wrap="none" rtlCol="0">
            <a:spAutoFit/>
          </a:bodyPr>
          <a:lstStyle/>
          <a:p>
            <a:r>
              <a:rPr lang="en-US" sz="4000" dirty="0"/>
              <a:t>GOALS</a:t>
            </a:r>
          </a:p>
        </p:txBody>
      </p:sp>
      <p:sp>
        <p:nvSpPr>
          <p:cNvPr id="4" name="TextBox 3">
            <a:extLst>
              <a:ext uri="{FF2B5EF4-FFF2-40B4-BE49-F238E27FC236}">
                <a16:creationId xmlns:a16="http://schemas.microsoft.com/office/drawing/2014/main" id="{F5507968-6079-04A3-1C0A-35BDB5B9CC28}"/>
              </a:ext>
            </a:extLst>
          </p:cNvPr>
          <p:cNvSpPr txBox="1"/>
          <p:nvPr/>
        </p:nvSpPr>
        <p:spPr>
          <a:xfrm>
            <a:off x="1220754" y="1859339"/>
            <a:ext cx="9750489" cy="3139321"/>
          </a:xfrm>
          <a:prstGeom prst="rect">
            <a:avLst/>
          </a:prstGeom>
          <a:noFill/>
        </p:spPr>
        <p:txBody>
          <a:bodyPr wrap="square">
            <a:spAutoFit/>
          </a:bodyPr>
          <a:lstStyle/>
          <a:p>
            <a:pPr algn="l" rtl="0" fontAlgn="base">
              <a:buFont typeface="+mj-lt"/>
              <a:buAutoNum type="arabicPeriod"/>
            </a:pPr>
            <a:r>
              <a:rPr lang="en-US" sz="1800" b="0" i="0" dirty="0">
                <a:effectLst/>
                <a:latin typeface="Calibri" panose="020F0502020204030204" pitchFamily="34" charset="0"/>
              </a:rPr>
              <a:t>Promote and support annual homeless summit </a:t>
            </a:r>
          </a:p>
          <a:p>
            <a:pPr algn="l" rtl="0" fontAlgn="base"/>
            <a:endParaRPr lang="en-US" sz="1800" b="0" i="0" dirty="0">
              <a:effectLst/>
              <a:latin typeface="Calibri" panose="020F0502020204030204" pitchFamily="34" charset="0"/>
            </a:endParaRPr>
          </a:p>
          <a:p>
            <a:pPr algn="l" rtl="0" fontAlgn="base">
              <a:buFont typeface="+mj-lt"/>
              <a:buAutoNum type="arabicPeriod" startAt="2"/>
            </a:pPr>
            <a:r>
              <a:rPr lang="en-US" sz="1800" b="0" i="0" dirty="0">
                <a:effectLst/>
                <a:latin typeface="Calibri" panose="020F0502020204030204" pitchFamily="34" charset="0"/>
              </a:rPr>
              <a:t>Promote the implementation of Housing First across the state and provide feedback to leadership about necessary changes to improve efficacy  </a:t>
            </a:r>
          </a:p>
          <a:p>
            <a:pPr algn="l" rtl="0" fontAlgn="base"/>
            <a:endParaRPr lang="en-US" sz="1800" b="0" i="0" dirty="0">
              <a:effectLst/>
              <a:latin typeface="Calibri" panose="020F0502020204030204" pitchFamily="34" charset="0"/>
            </a:endParaRPr>
          </a:p>
          <a:p>
            <a:pPr algn="l" rtl="0" fontAlgn="base">
              <a:buFont typeface="+mj-lt"/>
              <a:buAutoNum type="arabicPeriod" startAt="3"/>
            </a:pPr>
            <a:r>
              <a:rPr lang="en-US" sz="1800" b="0" i="0" dirty="0">
                <a:effectLst/>
                <a:latin typeface="Calibri" panose="020F0502020204030204" pitchFamily="34" charset="0"/>
              </a:rPr>
              <a:t>Work to expand support for CoCs at the state-level and beyond KDADS </a:t>
            </a:r>
          </a:p>
          <a:p>
            <a:pPr algn="l" rtl="0" fontAlgn="base"/>
            <a:endParaRPr lang="en-US" sz="1800" b="0" i="0" dirty="0">
              <a:effectLst/>
              <a:latin typeface="Calibri" panose="020F0502020204030204" pitchFamily="34" charset="0"/>
            </a:endParaRPr>
          </a:p>
          <a:p>
            <a:pPr algn="l" rtl="0" fontAlgn="base">
              <a:buFont typeface="+mj-lt"/>
              <a:buAutoNum type="arabicPeriod" startAt="4"/>
            </a:pPr>
            <a:r>
              <a:rPr lang="en-US" sz="1800" b="0" i="0" dirty="0">
                <a:effectLst/>
                <a:latin typeface="Calibri" panose="020F0502020204030204" pitchFamily="34" charset="0"/>
              </a:rPr>
              <a:t>Support the efforts of the Boundary Spanners, review outcomes and make recommendations for program improvement and expansion </a:t>
            </a:r>
          </a:p>
          <a:p>
            <a:pPr algn="l" rtl="0" fontAlgn="base"/>
            <a:endParaRPr lang="en-US" sz="1800" b="0" i="0" dirty="0">
              <a:effectLst/>
              <a:latin typeface="Calibri" panose="020F0502020204030204" pitchFamily="34" charset="0"/>
            </a:endParaRPr>
          </a:p>
          <a:p>
            <a:pPr algn="l" rtl="0" fontAlgn="base">
              <a:buFont typeface="+mj-lt"/>
              <a:buAutoNum type="arabicPeriod" startAt="5"/>
            </a:pPr>
            <a:r>
              <a:rPr lang="en-US" sz="1800" b="0" i="1" dirty="0">
                <a:effectLst/>
                <a:latin typeface="Calibri" panose="020F0502020204030204" pitchFamily="34" charset="0"/>
              </a:rPr>
              <a:t>Work to re-instate the Kansas Interagency Council on Homelessness (KICH)</a:t>
            </a:r>
            <a:r>
              <a:rPr lang="en-US" sz="1800" b="0" i="0" dirty="0">
                <a:effectLst/>
                <a:latin typeface="Calibri" panose="020F0502020204030204" pitchFamily="34" charset="0"/>
              </a:rPr>
              <a:t> </a:t>
            </a:r>
          </a:p>
        </p:txBody>
      </p:sp>
    </p:spTree>
    <p:extLst>
      <p:ext uri="{BB962C8B-B14F-4D97-AF65-F5344CB8AC3E}">
        <p14:creationId xmlns:p14="http://schemas.microsoft.com/office/powerpoint/2010/main" val="119960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7867D4632CF34D83BFAA169E252955" ma:contentTypeVersion="16" ma:contentTypeDescription="Create a new document." ma:contentTypeScope="" ma:versionID="58ea8d736fc143ab69836cc507310299">
  <xsd:schema xmlns:xsd="http://www.w3.org/2001/XMLSchema" xmlns:xs="http://www.w3.org/2001/XMLSchema" xmlns:p="http://schemas.microsoft.com/office/2006/metadata/properties" xmlns:ns2="938e9c4e-9b39-494d-af30-09a44a1d3c01" xmlns:ns3="c225af09-95c4-4ad5-8ebb-2cba74942657" targetNamespace="http://schemas.microsoft.com/office/2006/metadata/properties" ma:root="true" ma:fieldsID="cc869b21eb276ec9fad01c7f19c90050" ns2:_="" ns3:_="">
    <xsd:import namespace="938e9c4e-9b39-494d-af30-09a44a1d3c01"/>
    <xsd:import namespace="c225af09-95c4-4ad5-8ebb-2cba749426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e9c4e-9b39-494d-af30-09a44a1d3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9441ac-2a2b-492b-b342-323621a345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25af09-95c4-4ad5-8ebb-2cba749426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a783c0-85cb-4eaf-b5fe-fdb553be6f58}" ma:internalName="TaxCatchAll" ma:showField="CatchAllData" ma:web="c225af09-95c4-4ad5-8ebb-2cba749426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25af09-95c4-4ad5-8ebb-2cba74942657" xsi:nil="true"/>
    <lcf76f155ced4ddcb4097134ff3c332f xmlns="938e9c4e-9b39-494d-af30-09a44a1d3c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574A04-75B4-4C98-B6EF-E645BD5620D7}"/>
</file>

<file path=customXml/itemProps2.xml><?xml version="1.0" encoding="utf-8"?>
<ds:datastoreItem xmlns:ds="http://schemas.openxmlformats.org/officeDocument/2006/customXml" ds:itemID="{3FE117DD-DE0B-4698-9540-DD227111BEF9}"/>
</file>

<file path=customXml/itemProps3.xml><?xml version="1.0" encoding="utf-8"?>
<ds:datastoreItem xmlns:ds="http://schemas.openxmlformats.org/officeDocument/2006/customXml" ds:itemID="{A37EB694-C2E3-4443-B8D8-CDDD6E6A1AEA}"/>
</file>

<file path=docProps/app.xml><?xml version="1.0" encoding="utf-8"?>
<Properties xmlns="http://schemas.openxmlformats.org/officeDocument/2006/extended-properties" xmlns:vt="http://schemas.openxmlformats.org/officeDocument/2006/docPropsVTypes">
  <TotalTime>10921</TotalTime>
  <Words>773</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Franklin Gothic Heavy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Faulk</dc:creator>
  <cp:lastModifiedBy>Mathew Faulk</cp:lastModifiedBy>
  <cp:revision>1</cp:revision>
  <dcterms:created xsi:type="dcterms:W3CDTF">2023-09-07T14:30:12Z</dcterms:created>
  <dcterms:modified xsi:type="dcterms:W3CDTF">2023-09-15T16:17:46Z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0x0101005D7867D4632CF34D83BFAA169E252955</vt:lpwstr>
  </property>
</Properties>
</file>