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4" r:id="rId2"/>
  </p:sldMasterIdLst>
  <p:notesMasterIdLst>
    <p:notesMasterId r:id="rId14"/>
  </p:notesMasterIdLst>
  <p:sldIdLst>
    <p:sldId id="256" r:id="rId3"/>
    <p:sldId id="257" r:id="rId4"/>
    <p:sldId id="299" r:id="rId5"/>
    <p:sldId id="258" r:id="rId6"/>
    <p:sldId id="259" r:id="rId7"/>
    <p:sldId id="301" r:id="rId8"/>
    <p:sldId id="260" r:id="rId9"/>
    <p:sldId id="262" r:id="rId10"/>
    <p:sldId id="263" r:id="rId11"/>
    <p:sldId id="302"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D3F1"/>
    <a:srgbClr val="161E22"/>
    <a:srgbClr val="286D9F"/>
    <a:srgbClr val="2C3C43"/>
    <a:srgbClr val="2E608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36102-B9A2-4C13-8609-876F1500F090}" v="1" dt="2023-09-15T14:46:00.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04" autoAdjust="0"/>
  </p:normalViewPr>
  <p:slideViewPr>
    <p:cSldViewPr snapToGrid="0">
      <p:cViewPr varScale="1">
        <p:scale>
          <a:sx n="92" d="100"/>
          <a:sy n="92"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AA4EA-AD9A-4966-A255-8EB7FA943298}"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F193A-7D5F-4840-BD9E-16570C486987}" type="slidenum">
              <a:rPr lang="en-US" smtClean="0"/>
              <a:t>‹#›</a:t>
            </a:fld>
            <a:endParaRPr lang="en-US"/>
          </a:p>
        </p:txBody>
      </p:sp>
    </p:spTree>
    <p:extLst>
      <p:ext uri="{BB962C8B-B14F-4D97-AF65-F5344CB8AC3E}">
        <p14:creationId xmlns:p14="http://schemas.microsoft.com/office/powerpoint/2010/main" val="226614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Erick</a:t>
            </a:r>
          </a:p>
        </p:txBody>
      </p:sp>
      <p:sp>
        <p:nvSpPr>
          <p:cNvPr id="4" name="Slide Number Placeholder 3"/>
          <p:cNvSpPr>
            <a:spLocks noGrp="1"/>
          </p:cNvSpPr>
          <p:nvPr>
            <p:ph type="sldNum" sz="quarter" idx="5"/>
          </p:nvPr>
        </p:nvSpPr>
        <p:spPr/>
        <p:txBody>
          <a:bodyPr/>
          <a:lstStyle/>
          <a:p>
            <a:fld id="{528F193A-7D5F-4840-BD9E-16570C486987}" type="slidenum">
              <a:rPr lang="en-US" smtClean="0"/>
              <a:t>2</a:t>
            </a:fld>
            <a:endParaRPr lang="en-US"/>
          </a:p>
        </p:txBody>
      </p:sp>
    </p:spTree>
    <p:extLst>
      <p:ext uri="{BB962C8B-B14F-4D97-AF65-F5344CB8AC3E}">
        <p14:creationId xmlns:p14="http://schemas.microsoft.com/office/powerpoint/2010/main" val="146991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Kelsee</a:t>
            </a:r>
          </a:p>
        </p:txBody>
      </p:sp>
      <p:sp>
        <p:nvSpPr>
          <p:cNvPr id="4" name="Slide Number Placeholder 3"/>
          <p:cNvSpPr>
            <a:spLocks noGrp="1"/>
          </p:cNvSpPr>
          <p:nvPr>
            <p:ph type="sldNum" sz="quarter" idx="5"/>
          </p:nvPr>
        </p:nvSpPr>
        <p:spPr/>
        <p:txBody>
          <a:bodyPr/>
          <a:lstStyle/>
          <a:p>
            <a:fld id="{528F193A-7D5F-4840-BD9E-16570C486987}" type="slidenum">
              <a:rPr lang="en-US" smtClean="0"/>
              <a:t>3</a:t>
            </a:fld>
            <a:endParaRPr lang="en-US"/>
          </a:p>
        </p:txBody>
      </p:sp>
    </p:spTree>
    <p:extLst>
      <p:ext uri="{BB962C8B-B14F-4D97-AF65-F5344CB8AC3E}">
        <p14:creationId xmlns:p14="http://schemas.microsoft.com/office/powerpoint/2010/main" val="201029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Erick</a:t>
            </a:r>
          </a:p>
        </p:txBody>
      </p:sp>
      <p:sp>
        <p:nvSpPr>
          <p:cNvPr id="4" name="Slide Number Placeholder 3"/>
          <p:cNvSpPr>
            <a:spLocks noGrp="1"/>
          </p:cNvSpPr>
          <p:nvPr>
            <p:ph type="sldNum" sz="quarter" idx="5"/>
          </p:nvPr>
        </p:nvSpPr>
        <p:spPr/>
        <p:txBody>
          <a:bodyPr/>
          <a:lstStyle/>
          <a:p>
            <a:fld id="{528F193A-7D5F-4840-BD9E-16570C486987}" type="slidenum">
              <a:rPr lang="en-US" smtClean="0"/>
              <a:t>4</a:t>
            </a:fld>
            <a:endParaRPr lang="en-US"/>
          </a:p>
        </p:txBody>
      </p:sp>
    </p:spTree>
    <p:extLst>
      <p:ext uri="{BB962C8B-B14F-4D97-AF65-F5344CB8AC3E}">
        <p14:creationId xmlns:p14="http://schemas.microsoft.com/office/powerpoint/2010/main" val="325467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Erick</a:t>
            </a:r>
          </a:p>
        </p:txBody>
      </p:sp>
      <p:sp>
        <p:nvSpPr>
          <p:cNvPr id="4" name="Slide Number Placeholder 3"/>
          <p:cNvSpPr>
            <a:spLocks noGrp="1"/>
          </p:cNvSpPr>
          <p:nvPr>
            <p:ph type="sldNum" sz="quarter" idx="5"/>
          </p:nvPr>
        </p:nvSpPr>
        <p:spPr/>
        <p:txBody>
          <a:bodyPr/>
          <a:lstStyle/>
          <a:p>
            <a:fld id="{528F193A-7D5F-4840-BD9E-16570C486987}" type="slidenum">
              <a:rPr lang="en-US" smtClean="0"/>
              <a:t>5</a:t>
            </a:fld>
            <a:endParaRPr lang="en-US"/>
          </a:p>
        </p:txBody>
      </p:sp>
    </p:spTree>
    <p:extLst>
      <p:ext uri="{BB962C8B-B14F-4D97-AF65-F5344CB8AC3E}">
        <p14:creationId xmlns:p14="http://schemas.microsoft.com/office/powerpoint/2010/main" val="164940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Erick</a:t>
            </a:r>
          </a:p>
        </p:txBody>
      </p:sp>
      <p:sp>
        <p:nvSpPr>
          <p:cNvPr id="4" name="Slide Number Placeholder 3"/>
          <p:cNvSpPr>
            <a:spLocks noGrp="1"/>
          </p:cNvSpPr>
          <p:nvPr>
            <p:ph type="sldNum" sz="quarter" idx="5"/>
          </p:nvPr>
        </p:nvSpPr>
        <p:spPr/>
        <p:txBody>
          <a:bodyPr/>
          <a:lstStyle/>
          <a:p>
            <a:fld id="{528F193A-7D5F-4840-BD9E-16570C486987}" type="slidenum">
              <a:rPr lang="en-US" smtClean="0"/>
              <a:t>6</a:t>
            </a:fld>
            <a:endParaRPr lang="en-US"/>
          </a:p>
        </p:txBody>
      </p:sp>
    </p:spTree>
    <p:extLst>
      <p:ext uri="{BB962C8B-B14F-4D97-AF65-F5344CB8AC3E}">
        <p14:creationId xmlns:p14="http://schemas.microsoft.com/office/powerpoint/2010/main" val="173666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Kelsee</a:t>
            </a:r>
          </a:p>
        </p:txBody>
      </p:sp>
      <p:sp>
        <p:nvSpPr>
          <p:cNvPr id="4" name="Slide Number Placeholder 3"/>
          <p:cNvSpPr>
            <a:spLocks noGrp="1"/>
          </p:cNvSpPr>
          <p:nvPr>
            <p:ph type="sldNum" sz="quarter" idx="5"/>
          </p:nvPr>
        </p:nvSpPr>
        <p:spPr/>
        <p:txBody>
          <a:bodyPr/>
          <a:lstStyle/>
          <a:p>
            <a:fld id="{528F193A-7D5F-4840-BD9E-16570C486987}" type="slidenum">
              <a:rPr lang="en-US" smtClean="0"/>
              <a:t>7</a:t>
            </a:fld>
            <a:endParaRPr lang="en-US"/>
          </a:p>
        </p:txBody>
      </p:sp>
    </p:spTree>
    <p:extLst>
      <p:ext uri="{BB962C8B-B14F-4D97-AF65-F5344CB8AC3E}">
        <p14:creationId xmlns:p14="http://schemas.microsoft.com/office/powerpoint/2010/main" val="237483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Kelsee</a:t>
            </a:r>
          </a:p>
        </p:txBody>
      </p:sp>
      <p:sp>
        <p:nvSpPr>
          <p:cNvPr id="4" name="Slide Number Placeholder 3"/>
          <p:cNvSpPr>
            <a:spLocks noGrp="1"/>
          </p:cNvSpPr>
          <p:nvPr>
            <p:ph type="sldNum" sz="quarter" idx="5"/>
          </p:nvPr>
        </p:nvSpPr>
        <p:spPr/>
        <p:txBody>
          <a:bodyPr/>
          <a:lstStyle/>
          <a:p>
            <a:fld id="{528F193A-7D5F-4840-BD9E-16570C486987}" type="slidenum">
              <a:rPr lang="en-US" smtClean="0"/>
              <a:t>8</a:t>
            </a:fld>
            <a:endParaRPr lang="en-US"/>
          </a:p>
        </p:txBody>
      </p:sp>
    </p:spTree>
    <p:extLst>
      <p:ext uri="{BB962C8B-B14F-4D97-AF65-F5344CB8AC3E}">
        <p14:creationId xmlns:p14="http://schemas.microsoft.com/office/powerpoint/2010/main" val="2250948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Kelsee</a:t>
            </a:r>
          </a:p>
        </p:txBody>
      </p:sp>
      <p:sp>
        <p:nvSpPr>
          <p:cNvPr id="4" name="Slide Number Placeholder 3"/>
          <p:cNvSpPr>
            <a:spLocks noGrp="1"/>
          </p:cNvSpPr>
          <p:nvPr>
            <p:ph type="sldNum" sz="quarter" idx="5"/>
          </p:nvPr>
        </p:nvSpPr>
        <p:spPr/>
        <p:txBody>
          <a:bodyPr/>
          <a:lstStyle/>
          <a:p>
            <a:fld id="{528F193A-7D5F-4840-BD9E-16570C486987}" type="slidenum">
              <a:rPr lang="en-US" smtClean="0"/>
              <a:t>9</a:t>
            </a:fld>
            <a:endParaRPr lang="en-US"/>
          </a:p>
        </p:txBody>
      </p:sp>
    </p:spTree>
    <p:extLst>
      <p:ext uri="{BB962C8B-B14F-4D97-AF65-F5344CB8AC3E}">
        <p14:creationId xmlns:p14="http://schemas.microsoft.com/office/powerpoint/2010/main" val="253646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360261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35664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213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5485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34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240609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34710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3111706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6BD7-6C22-476E-9DEB-185BE26306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3E701C-1E82-4AFC-993B-520DAB38D32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F82D4-AB89-456C-80B4-4E34C31DEB7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44544C-BD1C-483D-938F-BF542F124B6F}"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A81226-110B-4C01-A236-40661F5A050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6A4092F-F752-49D3-AE10-F94328F23E9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50E793-5EBB-430E-BB72-6CCFA9B57D3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98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419534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FC3F-55D2-4A19-BEB4-405BA58D13A8}"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319184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0FC3F-55D2-4A19-BEB4-405BA58D13A8}"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307971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0FC3F-55D2-4A19-BEB4-405BA58D13A8}"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93513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0FC3F-55D2-4A19-BEB4-405BA58D13A8}"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625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0FC3F-55D2-4A19-BEB4-405BA58D13A8}"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367611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80FC3F-55D2-4A19-BEB4-405BA58D13A8}"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57AF-C192-47CD-9266-8AF2294D0DCE}" type="slidenum">
              <a:rPr lang="en-US" smtClean="0"/>
              <a:t>‹#›</a:t>
            </a:fld>
            <a:endParaRPr lang="en-US"/>
          </a:p>
        </p:txBody>
      </p:sp>
    </p:spTree>
    <p:extLst>
      <p:ext uri="{BB962C8B-B14F-4D97-AF65-F5344CB8AC3E}">
        <p14:creationId xmlns:p14="http://schemas.microsoft.com/office/powerpoint/2010/main" val="14588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357AF-C192-47CD-9266-8AF2294D0DCE}" type="slidenum">
              <a:rPr lang="en-US" smtClean="0"/>
              <a:t>‹#›</a:t>
            </a:fld>
            <a:endParaRPr lang="en-US"/>
          </a:p>
        </p:txBody>
      </p:sp>
      <p:sp>
        <p:nvSpPr>
          <p:cNvPr id="5" name="Date Placeholder 4"/>
          <p:cNvSpPr>
            <a:spLocks noGrp="1"/>
          </p:cNvSpPr>
          <p:nvPr>
            <p:ph type="dt" sz="half" idx="10"/>
          </p:nvPr>
        </p:nvSpPr>
        <p:spPr/>
        <p:txBody>
          <a:bodyPr/>
          <a:lstStyle/>
          <a:p>
            <a:fld id="{A280FC3F-55D2-4A19-BEB4-405BA58D13A8}" type="datetimeFigureOut">
              <a:rPr lang="en-US" smtClean="0"/>
              <a:t>9/15/2023</a:t>
            </a:fld>
            <a:endParaRPr lang="en-US"/>
          </a:p>
        </p:txBody>
      </p:sp>
    </p:spTree>
    <p:extLst>
      <p:ext uri="{BB962C8B-B14F-4D97-AF65-F5344CB8AC3E}">
        <p14:creationId xmlns:p14="http://schemas.microsoft.com/office/powerpoint/2010/main" val="160507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0FC3F-55D2-4A19-BEB4-405BA58D13A8}" type="datetimeFigureOut">
              <a:rPr lang="en-US" smtClean="0"/>
              <a:t>9/15/2023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E357AF-C192-47CD-9266-8AF2294D0DCE}" type="slidenum">
              <a:rPr lang="en-US" smtClean="0"/>
              <a:t>‹#›</a:t>
            </a:fld>
            <a:endParaRPr lang="en-US"/>
          </a:p>
        </p:txBody>
      </p:sp>
    </p:spTree>
    <p:extLst>
      <p:ext uri="{BB962C8B-B14F-4D97-AF65-F5344CB8AC3E}">
        <p14:creationId xmlns:p14="http://schemas.microsoft.com/office/powerpoint/2010/main" val="241042552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woman, holding, flower&#10;&#10;Description automatically generated">
            <a:extLst>
              <a:ext uri="{FF2B5EF4-FFF2-40B4-BE49-F238E27FC236}">
                <a16:creationId xmlns:a16="http://schemas.microsoft.com/office/drawing/2014/main" id="{5FEAF44A-231A-40D3-8BA7-EB2EAC30E35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163" t="49" r="55490" b="-49"/>
          <a:stretch/>
        </p:blipFill>
        <p:spPr>
          <a:xfrm flipH="1">
            <a:off x="9277349" y="0"/>
            <a:ext cx="2914651" cy="685461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FE9F101-D9E0-4A22-AF34-C22D232208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4483" y="5636727"/>
            <a:ext cx="1268432" cy="849609"/>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4D12EB37-962E-4B97-8953-C5D65ABF4B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23315" y="5662229"/>
            <a:ext cx="1142699" cy="751219"/>
          </a:xfrm>
          <a:prstGeom prst="rect">
            <a:avLst/>
          </a:prstGeom>
        </p:spPr>
      </p:pic>
      <p:pic>
        <p:nvPicPr>
          <p:cNvPr id="17" name="Picture 16" descr="A close up of a logo&#10;&#10;Description automatically generated">
            <a:extLst>
              <a:ext uri="{FF2B5EF4-FFF2-40B4-BE49-F238E27FC236}">
                <a16:creationId xmlns:a16="http://schemas.microsoft.com/office/drawing/2014/main" id="{55CA7562-DA93-44AF-BCF9-EDE3E646ED3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49654" y="5699053"/>
            <a:ext cx="1430518" cy="7740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EE412CC-31CB-4110-BABE-AB688A81BA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7749" y="5714600"/>
            <a:ext cx="1000303" cy="742995"/>
          </a:xfrm>
          <a:prstGeom prst="rect">
            <a:avLst/>
          </a:prstGeom>
        </p:spPr>
      </p:pic>
      <p:sp>
        <p:nvSpPr>
          <p:cNvPr id="22" name="TextBox 21">
            <a:extLst>
              <a:ext uri="{FF2B5EF4-FFF2-40B4-BE49-F238E27FC236}">
                <a16:creationId xmlns:a16="http://schemas.microsoft.com/office/drawing/2014/main" id="{9B72D5E3-0F79-4A4C-9B86-F7E4B8B1EA16}"/>
              </a:ext>
            </a:extLst>
          </p:cNvPr>
          <p:cNvSpPr txBox="1"/>
          <p:nvPr userDrawn="1"/>
        </p:nvSpPr>
        <p:spPr>
          <a:xfrm>
            <a:off x="1047749" y="6486336"/>
            <a:ext cx="7395166" cy="307779"/>
          </a:xfrm>
          <a:prstGeom prst="rect">
            <a:avLst/>
          </a:prstGeom>
          <a:noFill/>
        </p:spPr>
        <p:txBody>
          <a:bodyPr wrap="square" rtlCol="0">
            <a:spAutoFit/>
          </a:bodyPr>
          <a:lstStyle/>
          <a:p>
            <a:pPr algn="ctr"/>
            <a:r>
              <a:rPr lang="en-US" sz="700" dirty="0"/>
              <a:t>This project is supported by the Health Resources and Services Administration (HRSA) of the U.S. Department of Health and Human Services (HHS) as a part of an award totaling $2,134,666 with 20% financed with nongovernmental sources. The contents are those of the authors and do not necessarily represent the official views of, nor an endorsement, by HRSA, HHS, or the U.S. Government. </a:t>
            </a:r>
          </a:p>
        </p:txBody>
      </p:sp>
    </p:spTree>
    <p:extLst>
      <p:ext uri="{BB962C8B-B14F-4D97-AF65-F5344CB8AC3E}">
        <p14:creationId xmlns:p14="http://schemas.microsoft.com/office/powerpoint/2010/main" val="4098049369"/>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chi-hub.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inkculturalhealth.hhs.gov/cl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EA32-0F4E-4C6A-B41F-3E38F97AA3B7}"/>
              </a:ext>
            </a:extLst>
          </p:cNvPr>
          <p:cNvSpPr>
            <a:spLocks noGrp="1"/>
          </p:cNvSpPr>
          <p:nvPr>
            <p:ph type="ctrTitle"/>
          </p:nvPr>
        </p:nvSpPr>
        <p:spPr>
          <a:xfrm>
            <a:off x="1228725" y="2404534"/>
            <a:ext cx="8045278" cy="1646302"/>
          </a:xfrm>
        </p:spPr>
        <p:txBody>
          <a:bodyPr/>
          <a:lstStyle/>
          <a:p>
            <a:r>
              <a:rPr lang="en-US" dirty="0">
                <a:solidFill>
                  <a:schemeClr val="accent2"/>
                </a:solidFill>
              </a:rPr>
              <a:t>Children’s Subcommittee</a:t>
            </a:r>
          </a:p>
        </p:txBody>
      </p:sp>
      <p:sp>
        <p:nvSpPr>
          <p:cNvPr id="3" name="Subtitle 2">
            <a:extLst>
              <a:ext uri="{FF2B5EF4-FFF2-40B4-BE49-F238E27FC236}">
                <a16:creationId xmlns:a16="http://schemas.microsoft.com/office/drawing/2014/main" id="{FEBB8F10-75E6-4CFD-BF52-85CB4E7F7086}"/>
              </a:ext>
            </a:extLst>
          </p:cNvPr>
          <p:cNvSpPr>
            <a:spLocks noGrp="1"/>
          </p:cNvSpPr>
          <p:nvPr>
            <p:ph type="subTitle" idx="1"/>
          </p:nvPr>
        </p:nvSpPr>
        <p:spPr>
          <a:xfrm>
            <a:off x="1228725" y="4050833"/>
            <a:ext cx="8045278" cy="1096899"/>
          </a:xfrm>
        </p:spPr>
        <p:txBody>
          <a:bodyPr/>
          <a:lstStyle/>
          <a:p>
            <a:r>
              <a:rPr lang="en-US" dirty="0">
                <a:solidFill>
                  <a:schemeClr val="accent2">
                    <a:lumMod val="50000"/>
                  </a:schemeClr>
                </a:solidFill>
              </a:rPr>
              <a:t>2022-23 Annual Report</a:t>
            </a:r>
          </a:p>
        </p:txBody>
      </p:sp>
    </p:spTree>
    <p:extLst>
      <p:ext uri="{BB962C8B-B14F-4D97-AF65-F5344CB8AC3E}">
        <p14:creationId xmlns:p14="http://schemas.microsoft.com/office/powerpoint/2010/main" val="111824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5A30-BE45-B8C4-1E5C-7507688413EC}"/>
              </a:ext>
            </a:extLst>
          </p:cNvPr>
          <p:cNvSpPr>
            <a:spLocks noGrp="1"/>
          </p:cNvSpPr>
          <p:nvPr>
            <p:ph type="title"/>
          </p:nvPr>
        </p:nvSpPr>
        <p:spPr/>
        <p:txBody>
          <a:bodyPr/>
          <a:lstStyle/>
          <a:p>
            <a:r>
              <a:rPr lang="en-US" dirty="0"/>
              <a:t>Additional topics</a:t>
            </a:r>
          </a:p>
        </p:txBody>
      </p:sp>
      <p:sp>
        <p:nvSpPr>
          <p:cNvPr id="3" name="Content Placeholder 2">
            <a:extLst>
              <a:ext uri="{FF2B5EF4-FFF2-40B4-BE49-F238E27FC236}">
                <a16:creationId xmlns:a16="http://schemas.microsoft.com/office/drawing/2014/main" id="{7F469560-878A-E901-1B6A-10071FD88A40}"/>
              </a:ext>
            </a:extLst>
          </p:cNvPr>
          <p:cNvSpPr>
            <a:spLocks noGrp="1"/>
          </p:cNvSpPr>
          <p:nvPr>
            <p:ph idx="1"/>
          </p:nvPr>
        </p:nvSpPr>
        <p:spPr>
          <a:xfrm>
            <a:off x="677334" y="1566153"/>
            <a:ext cx="8596668" cy="4475209"/>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Lack of support for adoptive parents.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Childhood mental health services and funding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Substance Use – other groups and systems are looking at this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 cross-system care” or “improve services for children/youth receiving multi-system services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Workforce KDADS strategic plan, CW case managers for DCF/CMPs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Healthy pregnancy/postpartum impact on early development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Prevention and focus on positive childhood experiences to avoid the ACES impact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Transitional age youth – CCBHCs coordination to other resources and supporting them through SDOH, connection in the community, employment,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VocRehab</a:t>
            </a:r>
            <a:r>
              <a:rPr lang="en-US" sz="1800" dirty="0">
                <a:effectLst/>
                <a:latin typeface="Calibri" panose="020F0502020204030204" pitchFamily="34" charset="0"/>
                <a:ea typeface="Calibri" panose="020F0502020204030204" pitchFamily="34" charset="0"/>
                <a:cs typeface="Times New Roman" panose="02020603050405020304" pitchFamily="18" charset="0"/>
              </a:rPr>
              <a:t>, employers who will support this (homelessness for aging out of CW) STEPS</a:t>
            </a:r>
          </a:p>
          <a:p>
            <a:pPr marL="0" indent="0">
              <a:buNone/>
            </a:pPr>
            <a:endParaRPr lang="en-US" dirty="0"/>
          </a:p>
        </p:txBody>
      </p:sp>
    </p:spTree>
    <p:extLst>
      <p:ext uri="{BB962C8B-B14F-4D97-AF65-F5344CB8AC3E}">
        <p14:creationId xmlns:p14="http://schemas.microsoft.com/office/powerpoint/2010/main" val="332971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4"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5" name="Straight Connector 44">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 name="Rectangle 54">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712968-1C72-4490-B8A4-190FAE474F65}"/>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dirty="0"/>
              <a:t>Feedback and Questions</a:t>
            </a:r>
          </a:p>
        </p:txBody>
      </p:sp>
    </p:spTree>
    <p:extLst>
      <p:ext uri="{BB962C8B-B14F-4D97-AF65-F5344CB8AC3E}">
        <p14:creationId xmlns:p14="http://schemas.microsoft.com/office/powerpoint/2010/main" val="34389494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D7FBCC-6794-4C62-B8E3-2F22E398A764}"/>
              </a:ext>
            </a:extLst>
          </p:cNvPr>
          <p:cNvSpPr>
            <a:spLocks noGrp="1"/>
          </p:cNvSpPr>
          <p:nvPr>
            <p:ph type="title"/>
          </p:nvPr>
        </p:nvSpPr>
        <p:spPr>
          <a:xfrm>
            <a:off x="1" y="0"/>
            <a:ext cx="2964872" cy="6858000"/>
          </a:xfrm>
          <a:solidFill>
            <a:srgbClr val="286D9F"/>
          </a:solidFill>
        </p:spPr>
        <p:txBody>
          <a:bodyPr lIns="320040" anchor="ctr" anchorCtr="0">
            <a:noAutofit/>
          </a:bodyPr>
          <a:lstStyle/>
          <a:p>
            <a:pPr algn="ctr"/>
            <a:r>
              <a:rPr lang="en-US" dirty="0">
                <a:solidFill>
                  <a:srgbClr val="77D3F1"/>
                </a:solidFill>
              </a:rPr>
              <a:t>Highlights of Progress</a:t>
            </a:r>
          </a:p>
        </p:txBody>
      </p:sp>
      <p:sp>
        <p:nvSpPr>
          <p:cNvPr id="60" name="Isosceles Triangle 5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D0EB9E61-AA71-4FA1-8F9C-2EDD774EAFA9}"/>
              </a:ext>
            </a:extLst>
          </p:cNvPr>
          <p:cNvSpPr>
            <a:spLocks noGrp="1"/>
          </p:cNvSpPr>
          <p:nvPr>
            <p:ph idx="1"/>
          </p:nvPr>
        </p:nvSpPr>
        <p:spPr>
          <a:xfrm>
            <a:off x="3146598" y="0"/>
            <a:ext cx="8782165" cy="6858000"/>
          </a:xfrm>
        </p:spPr>
        <p:txBody>
          <a:bodyPr anchor="ctr" anchorCtr="0">
            <a:noAutofit/>
          </a:bodyPr>
          <a:lstStyle/>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Kansas was the first state to legislate a requirement to implement Certified Community Behavioral Health Clinics (CCBHCs) statewide and has certified/provisionally certified 20 of the 26 during this report period and by January 2024 all 26 will be certified.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Kansas implemented Youth Mobile Crisis Response in Oct 1, 2021 that provides immediate crisis line support to parents and caregivers and in-person crisis response coordinated at the local level via CMHCs when needed.  Data is being collected to review the efficacy of the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Adult Mobile Crisis Response was implemented along with the CCBHCs.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Mandatory training of mental health first aid for all juvenile KDOC supervision officers.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Kansas implemented the 988 National Suicide Prevention Hotline on July 16,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KDADS implemented Parent Peer Support with 136 individuals registered to complete Level 1 training.  Sixty (60) individuals have completed the Level I online training and there are 9 certified Parent Peer Support Specialists in training that can bill up to 20 hours a week.  Level 2 In Person Training is scheduled for the fall.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PRTF process document was reviewed and approved by the committee.  These processes help to define the roles and responsibilities across the stakeholders involved in assessing, supporting, admitting and discharging from a PRTF.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6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KSKidsMAP’s</a:t>
            </a:r>
            <a:r>
              <a:rPr lang="en-US" sz="1400" dirty="0">
                <a:effectLst/>
                <a:latin typeface="Calibri" panose="020F0502020204030204" pitchFamily="34" charset="0"/>
                <a:ea typeface="Calibri" panose="020F0502020204030204" pitchFamily="34" charset="0"/>
                <a:cs typeface="Times New Roman" panose="02020603050405020304" pitchFamily="18" charset="0"/>
              </a:rPr>
              <a:t> overall enrollment goal is at least 200 PCPs by June 30, 2023. </a:t>
            </a:r>
          </a:p>
          <a:p>
            <a:pPr marL="342900" marR="0" lvl="0" indent="-342900" algn="just">
              <a:lnSpc>
                <a:spcPct val="115000"/>
              </a:lnSpc>
              <a:spcBef>
                <a:spcPts val="0"/>
              </a:spcBef>
              <a:spcAft>
                <a:spcPts val="600"/>
              </a:spcAft>
              <a:buFont typeface="Symbol" panose="05050102010706020507" pitchFamily="18" charset="2"/>
              <a:buChar char=""/>
            </a:pPr>
            <a:r>
              <a:rPr lang="en-US" sz="1400" dirty="0">
                <a:solidFill>
                  <a:schemeClr val="tx1"/>
                </a:solidFill>
                <a:latin typeface="Calibri" panose="020F0502020204030204" pitchFamily="34" charset="0"/>
                <a:cs typeface="Times New Roman" panose="02020603050405020304" pitchFamily="18" charset="0"/>
              </a:rPr>
              <a:t>We lost several members of the committee throughout the year and were able to replace them quickly.  Many of our new members are parents with lived experience.</a:t>
            </a:r>
            <a:endParaRPr lang="en-US" sz="1700" dirty="0">
              <a:solidFill>
                <a:schemeClr val="tx1"/>
              </a:solidFill>
            </a:endParaRPr>
          </a:p>
        </p:txBody>
      </p:sp>
      <p:sp>
        <p:nvSpPr>
          <p:cNvPr id="62" name="Isosceles Triangle 6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ight Triangle 5">
            <a:extLst>
              <a:ext uri="{FF2B5EF4-FFF2-40B4-BE49-F238E27FC236}">
                <a16:creationId xmlns:a16="http://schemas.microsoft.com/office/drawing/2014/main" id="{C6880FD0-868A-49DE-B758-D85BD23E3089}"/>
              </a:ext>
            </a:extLst>
          </p:cNvPr>
          <p:cNvSpPr/>
          <p:nvPr/>
        </p:nvSpPr>
        <p:spPr>
          <a:xfrm flipH="1">
            <a:off x="1939636" y="4696691"/>
            <a:ext cx="1025237" cy="2161309"/>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23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5ACE12-5FAD-4D94-A168-51F9C40A182A}"/>
              </a:ext>
            </a:extLst>
          </p:cNvPr>
          <p:cNvPicPr>
            <a:picLocks noGrp="1" noChangeAspect="1"/>
          </p:cNvPicPr>
          <p:nvPr>
            <p:ph idx="1"/>
          </p:nvPr>
        </p:nvPicPr>
        <p:blipFill>
          <a:blip r:embed="rId3"/>
          <a:stretch>
            <a:fillRect/>
          </a:stretch>
        </p:blipFill>
        <p:spPr>
          <a:xfrm>
            <a:off x="641879" y="171450"/>
            <a:ext cx="7902487" cy="5334179"/>
          </a:xfrm>
          <a:prstGeom prst="rect">
            <a:avLst/>
          </a:prstGeom>
        </p:spPr>
      </p:pic>
    </p:spTree>
    <p:extLst>
      <p:ext uri="{BB962C8B-B14F-4D97-AF65-F5344CB8AC3E}">
        <p14:creationId xmlns:p14="http://schemas.microsoft.com/office/powerpoint/2010/main" val="421605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AA0C2-81E4-4C90-B8A3-1BBE8C2744B6}"/>
              </a:ext>
            </a:extLst>
          </p:cNvPr>
          <p:cNvSpPr>
            <a:spLocks noGrp="1"/>
          </p:cNvSpPr>
          <p:nvPr>
            <p:ph type="title"/>
          </p:nvPr>
        </p:nvSpPr>
        <p:spPr>
          <a:xfrm>
            <a:off x="448733" y="1179151"/>
            <a:ext cx="3895863" cy="4463889"/>
          </a:xfrm>
        </p:spPr>
        <p:txBody>
          <a:bodyPr anchor="ctr">
            <a:normAutofit/>
          </a:bodyPr>
          <a:lstStyle/>
          <a:p>
            <a:pPr marL="0" marR="0">
              <a:lnSpc>
                <a:spcPct val="107000"/>
              </a:lnSpc>
              <a:spcBef>
                <a:spcPts val="0"/>
              </a:spcBef>
              <a:spcAft>
                <a:spcPts val="80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KSKidsMAP</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serve as the advisory council for KDHE’s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KSKidsMAP</a:t>
            </a:r>
            <a:r>
              <a:rPr lang="en-US" sz="1800" dirty="0">
                <a:effectLst/>
                <a:latin typeface="Calibri" panose="020F0502020204030204" pitchFamily="34" charset="0"/>
                <a:ea typeface="Calibri" panose="020F0502020204030204" pitchFamily="34" charset="0"/>
                <a:cs typeface="Times New Roman" panose="02020603050405020304" pitchFamily="18" charset="0"/>
              </a:rPr>
              <a:t> pediatric mental health grant.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Make progress on the recommendation to sustain the program by continuing to research and identifying opportunities or actions for the committee or others to take to sustain the project.</a:t>
            </a:r>
          </a:p>
        </p:txBody>
      </p:sp>
      <p:sp>
        <p:nvSpPr>
          <p:cNvPr id="29" name="Isosceles Triangle 2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3FF62C8-AB2C-452B-A331-442BB7B06E50}"/>
              </a:ext>
            </a:extLst>
          </p:cNvPr>
          <p:cNvSpPr>
            <a:spLocks noGrp="1"/>
          </p:cNvSpPr>
          <p:nvPr>
            <p:ph idx="1"/>
          </p:nvPr>
        </p:nvSpPr>
        <p:spPr>
          <a:xfrm>
            <a:off x="4978918" y="1089498"/>
            <a:ext cx="6341016" cy="5097293"/>
          </a:xfrm>
        </p:spPr>
        <p:txBody>
          <a:bodyPr anchor="ctr">
            <a:normAutofit fontScale="77500" lnSpcReduction="20000"/>
          </a:bodyPr>
          <a:lstStyle/>
          <a:p>
            <a:pPr marL="0" indent="0">
              <a:buNone/>
            </a:pPr>
            <a:r>
              <a:rPr lang="en-US" sz="2000" b="1" dirty="0">
                <a:solidFill>
                  <a:schemeClr val="accent1">
                    <a:lumMod val="50000"/>
                  </a:schemeClr>
                </a:solidFill>
              </a:rPr>
              <a:t>Recommendations:</a:t>
            </a:r>
          </a:p>
          <a:p>
            <a:pPr>
              <a:lnSpc>
                <a:spcPct val="115000"/>
              </a:lnSpc>
              <a:spcBef>
                <a:spcPts val="0"/>
              </a:spcBef>
              <a:spcAft>
                <a:spcPts val="6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Make pediatric primary care workforce development opportunities (e.g., training, technical assistance) widely available to clinicians working in primary care and other health centers as well as in professionals working in settings for birth-age 21 school settings. These efforts will ensure gap-filling treatment services in mental health professional shortage areas are high-quality and follow best practice guidelines.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Recommendation was set forth by the U.S. Surgeon General’s Advisory on Protecting Youth Mental Health (What Federal, State, Local, and Tribal Governments Can Do). Update to reflect most recent recommendations.  The American Psychological Association 2022 Trends Report recommends mental health needs be addressed in schools, training teachers on how to address trauma, build resilience in children through protective factors and positive childhood experiences.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6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Fully fund a statewide psychiatry access program (e.g., </a:t>
            </a:r>
            <a:r>
              <a:rPr lang="en-US" dirty="0" err="1">
                <a:effectLst/>
                <a:latin typeface="Calibri" panose="020F0502020204030204" pitchFamily="34" charset="0"/>
                <a:ea typeface="Calibri" panose="020F0502020204030204" pitchFamily="34" charset="0"/>
                <a:cs typeface="Times New Roman" panose="02020603050405020304" pitchFamily="18" charset="0"/>
              </a:rPr>
              <a:t>KSKidsMAP</a:t>
            </a:r>
            <a:r>
              <a:rPr lang="en-US" dirty="0">
                <a:effectLst/>
                <a:latin typeface="Calibri" panose="020F0502020204030204" pitchFamily="34" charset="0"/>
                <a:ea typeface="Calibri" panose="020F0502020204030204" pitchFamily="34" charset="0"/>
                <a:cs typeface="Times New Roman" panose="02020603050405020304" pitchFamily="18" charset="0"/>
              </a:rPr>
              <a:t>) to lead these activities. Current funding ends June 2023.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Consider adding a line item to the state budget that supports the KMHM</a:t>
            </a:r>
            <a:r>
              <a:rPr lang="en-US" i="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recommendation as</a:t>
            </a:r>
            <a:r>
              <a:rPr lang="en-US" i="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was set forth by the 2022 Special Legislative Committee on Kansas Mental Health Modernization and Reform (5.3: Frontline Capacity) and to align with the Governor’s priorities on improving access to early childhood mental health.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Consider adding a line item to the state budget</a:t>
            </a:r>
            <a:r>
              <a:rPr lang="en-US" i="1" dirty="0">
                <a:effectLst/>
                <a:latin typeface="Calibri" panose="020F0502020204030204" pitchFamily="34" charset="0"/>
                <a:ea typeface="Calibri" panose="020F0502020204030204" pitchFamily="34" charset="0"/>
                <a:cs typeface="Times New Roman" panose="02020603050405020304" pitchFamily="18" charset="0"/>
              </a:rPr>
              <a:t> to </a:t>
            </a:r>
            <a:r>
              <a:rPr lang="en-US" dirty="0">
                <a:effectLst/>
                <a:latin typeface="Calibri" panose="020F0502020204030204" pitchFamily="34" charset="0"/>
                <a:ea typeface="Calibri" panose="020F0502020204030204" pitchFamily="34" charset="0"/>
                <a:cs typeface="Times New Roman" panose="02020603050405020304" pitchFamily="18" charset="0"/>
              </a:rPr>
              <a:t>fund initiatives that enhance the number of highly trained professional practicing in Kansas, including child and adolescent psychiatrists and child psychologists.  Recommend expanding the child psychiatry fellowships to strength the access to care.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Isosceles Triangle 3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479FF93A-6574-4A8A-A6C3-ED4C5DBB08A6}"/>
              </a:ext>
            </a:extLst>
          </p:cNvPr>
          <p:cNvSpPr/>
          <p:nvPr/>
        </p:nvSpPr>
        <p:spPr>
          <a:xfrm>
            <a:off x="448733" y="404910"/>
            <a:ext cx="10915406" cy="646331"/>
          </a:xfrm>
          <a:prstGeom prst="rect">
            <a:avLst/>
          </a:prstGeom>
        </p:spPr>
        <p:txBody>
          <a:bodyPr wrap="square">
            <a:spAutoFit/>
          </a:bodyPr>
          <a:lstStyle/>
          <a:p>
            <a:r>
              <a:rPr lang="en-US" sz="3600" b="1" dirty="0">
                <a:solidFill>
                  <a:schemeClr val="accent1">
                    <a:lumMod val="50000"/>
                  </a:schemeClr>
                </a:solidFill>
              </a:rPr>
              <a:t>Goal 1: </a:t>
            </a:r>
            <a:r>
              <a:rPr lang="en-US" sz="3600" b="1" dirty="0" err="1">
                <a:solidFill>
                  <a:schemeClr val="accent1">
                    <a:lumMod val="50000"/>
                  </a:schemeClr>
                </a:solidFill>
              </a:rPr>
              <a:t>KSKidsMAP</a:t>
            </a:r>
            <a:endParaRPr lang="en-US" sz="3600" dirty="0"/>
          </a:p>
        </p:txBody>
      </p:sp>
    </p:spTree>
    <p:extLst>
      <p:ext uri="{BB962C8B-B14F-4D97-AF65-F5344CB8AC3E}">
        <p14:creationId xmlns:p14="http://schemas.microsoft.com/office/powerpoint/2010/main" val="83771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4D6AC-44CC-4C69-B1D8-5D42933E5675}"/>
              </a:ext>
            </a:extLst>
          </p:cNvPr>
          <p:cNvSpPr>
            <a:spLocks noGrp="1"/>
          </p:cNvSpPr>
          <p:nvPr>
            <p:ph type="title"/>
          </p:nvPr>
        </p:nvSpPr>
        <p:spPr>
          <a:xfrm>
            <a:off x="492939" y="1179151"/>
            <a:ext cx="3851658" cy="4463889"/>
          </a:xfrm>
        </p:spPr>
        <p:txBody>
          <a:bodyPr anchor="ct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system of care to identify current resources and needs, ensure parents know what services are available and how to access them.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Professionals are educated to refer parents/caregivers to services/support)</a:t>
            </a:r>
          </a:p>
        </p:txBody>
      </p:sp>
      <p:sp>
        <p:nvSpPr>
          <p:cNvPr id="15" name="Isosceles Triangle 1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FE5081-A231-465D-A50E-F86021BA39FD}"/>
              </a:ext>
            </a:extLst>
          </p:cNvPr>
          <p:cNvSpPr>
            <a:spLocks noGrp="1"/>
          </p:cNvSpPr>
          <p:nvPr>
            <p:ph idx="1"/>
          </p:nvPr>
        </p:nvSpPr>
        <p:spPr>
          <a:xfrm>
            <a:off x="4978918" y="816183"/>
            <a:ext cx="6341016" cy="5834988"/>
          </a:xfrm>
        </p:spPr>
        <p:txBody>
          <a:bodyPr anchor="ctr">
            <a:normAutofit/>
          </a:bodyPr>
          <a:lstStyle/>
          <a:p>
            <a:pPr marL="0" indent="0">
              <a:buNone/>
            </a:pPr>
            <a:r>
              <a:rPr lang="en-US" sz="2400" b="1" dirty="0">
                <a:solidFill>
                  <a:schemeClr val="accent1">
                    <a:lumMod val="50000"/>
                  </a:schemeClr>
                </a:solidFill>
              </a:rPr>
              <a:t>Recommendations:</a:t>
            </a:r>
          </a:p>
          <a:p>
            <a:pPr indent="-285750">
              <a:lnSpc>
                <a:spcPct val="107000"/>
              </a:lnSpc>
              <a:spcBef>
                <a:spcPts val="0"/>
              </a:spcBef>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Develop family Navigators to assist families in identifying current resources and accessing them.  Explore the Pathways HUB model through the Pathways Community HUB Institute.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Community Based Care Coordination | Pathways Community HUB Institute (pchi-hub.org)</a:t>
            </a:r>
            <a:r>
              <a:rPr lang="en-US" sz="1600" dirty="0">
                <a:effectLst/>
                <a:latin typeface="Calibri" panose="020F0502020204030204" pitchFamily="34" charset="0"/>
                <a:ea typeface="Calibri" panose="020F0502020204030204" pitchFamily="34" charset="0"/>
                <a:cs typeface="Times New Roman" panose="02020603050405020304" pitchFamily="18" charset="0"/>
              </a:rPr>
              <a:t>.  Invest in Community Health Workers that are focused on families and their unique needs.</a:t>
            </a:r>
          </a:p>
          <a:p>
            <a:pPr indent="-285750">
              <a:lnSpc>
                <a:spcPct val="107000"/>
              </a:lnSpc>
              <a:spcBef>
                <a:spcPts val="0"/>
              </a:spcBef>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 When NFF training is ready, partner with them to support the Parent Support.  CMHCs should be encouraged to employ the Parent Support Specialists who have lived experience.</a:t>
            </a:r>
          </a:p>
          <a:p>
            <a:pPr indent="-285750">
              <a:lnSpc>
                <a:spcPct val="107000"/>
              </a:lnSpc>
              <a:spcBef>
                <a:spcPts val="0"/>
              </a:spcBef>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Continue to expand the offering of Mental Health First Aid Training to youth, parents, youth workers, law enforcement, school, and court officials.</a:t>
            </a:r>
          </a:p>
        </p:txBody>
      </p:sp>
      <p:sp>
        <p:nvSpPr>
          <p:cNvPr id="19" name="Isosceles Triangle 1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1CC7D724-8A64-425E-A190-B4F26A254DE6}"/>
              </a:ext>
            </a:extLst>
          </p:cNvPr>
          <p:cNvSpPr/>
          <p:nvPr/>
        </p:nvSpPr>
        <p:spPr>
          <a:xfrm>
            <a:off x="522415" y="292963"/>
            <a:ext cx="10826989" cy="523220"/>
          </a:xfrm>
          <a:prstGeom prst="rect">
            <a:avLst/>
          </a:prstGeom>
        </p:spPr>
        <p:txBody>
          <a:bodyPr wrap="square">
            <a:spAutoFit/>
          </a:bodyPr>
          <a:lstStyle/>
          <a:p>
            <a:r>
              <a:rPr lang="en-US" sz="2800" b="1" dirty="0">
                <a:solidFill>
                  <a:schemeClr val="accent1">
                    <a:lumMod val="50000"/>
                  </a:schemeClr>
                </a:solidFill>
              </a:rPr>
              <a:t>Goal 2: Parent Engagement</a:t>
            </a:r>
            <a:endParaRPr lang="en-US" sz="2800" dirty="0"/>
          </a:p>
        </p:txBody>
      </p:sp>
    </p:spTree>
    <p:extLst>
      <p:ext uri="{BB962C8B-B14F-4D97-AF65-F5344CB8AC3E}">
        <p14:creationId xmlns:p14="http://schemas.microsoft.com/office/powerpoint/2010/main" val="336718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D6AC-44CC-4C69-B1D8-5D42933E5675}"/>
              </a:ext>
            </a:extLst>
          </p:cNvPr>
          <p:cNvSpPr>
            <a:spLocks noGrp="1"/>
          </p:cNvSpPr>
          <p:nvPr>
            <p:ph type="title"/>
          </p:nvPr>
        </p:nvSpPr>
        <p:spPr>
          <a:xfrm>
            <a:off x="492939" y="1179151"/>
            <a:ext cx="3851658" cy="4463889"/>
          </a:xfrm>
        </p:spPr>
        <p:txBody>
          <a:bodyPr anchor="ct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system of care to identify current resources and needs, ensure parents know what services are available and how to access them.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Professionals are educated to refer parents/caregivers to services/support)</a:t>
            </a:r>
          </a:p>
        </p:txBody>
      </p:sp>
      <p:sp>
        <p:nvSpPr>
          <p:cNvPr id="3" name="Content Placeholder 2">
            <a:extLst>
              <a:ext uri="{FF2B5EF4-FFF2-40B4-BE49-F238E27FC236}">
                <a16:creationId xmlns:a16="http://schemas.microsoft.com/office/drawing/2014/main" id="{FBFE5081-A231-465D-A50E-F86021BA39FD}"/>
              </a:ext>
            </a:extLst>
          </p:cNvPr>
          <p:cNvSpPr>
            <a:spLocks noGrp="1"/>
          </p:cNvSpPr>
          <p:nvPr>
            <p:ph idx="1"/>
          </p:nvPr>
        </p:nvSpPr>
        <p:spPr>
          <a:xfrm>
            <a:off x="4978918" y="816183"/>
            <a:ext cx="6341016" cy="5834988"/>
          </a:xfrm>
        </p:spPr>
        <p:txBody>
          <a:bodyPr anchor="ctr">
            <a:normAutofit/>
          </a:bodyPr>
          <a:lstStyle/>
          <a:p>
            <a:pPr marL="0" indent="0">
              <a:buNone/>
            </a:pPr>
            <a:r>
              <a:rPr lang="en-US" sz="2400" b="1" dirty="0">
                <a:solidFill>
                  <a:schemeClr val="accent1">
                    <a:lumMod val="50000"/>
                  </a:schemeClr>
                </a:solidFill>
              </a:rPr>
              <a:t>Recommendations:</a:t>
            </a:r>
          </a:p>
          <a:p>
            <a:pPr indent="-285750">
              <a:lnSpc>
                <a:spcPct val="107000"/>
              </a:lnSpc>
              <a:spcBef>
                <a:spcPts val="0"/>
              </a:spcBef>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a collaboration between committee, KSDE, KS MTSS, KPIRC, Project STAY, Former TPS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SpEd</a:t>
            </a:r>
            <a:r>
              <a:rPr lang="en-US" sz="1400" dirty="0">
                <a:effectLst/>
                <a:latin typeface="Calibri" panose="020F0502020204030204" pitchFamily="34" charset="0"/>
                <a:ea typeface="Calibri" panose="020F0502020204030204" pitchFamily="34" charset="0"/>
                <a:cs typeface="Times New Roman" panose="02020603050405020304" pitchFamily="18" charset="0"/>
              </a:rPr>
              <a:t> Director, Topeka Public Schools to address:</a:t>
            </a:r>
          </a:p>
          <a:p>
            <a:pPr lvl="2">
              <a:lnSpc>
                <a:spcPct val="107000"/>
              </a:lnSpc>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ACES impact child/adolescent development and student performance</a:t>
            </a:r>
          </a:p>
          <a:p>
            <a:pPr lvl="2">
              <a:lnSpc>
                <a:spcPct val="107000"/>
              </a:lnSpc>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Define toxic stress and explain the implications for teachers and school communities.</a:t>
            </a:r>
          </a:p>
          <a:p>
            <a:pPr lvl="2">
              <a:lnSpc>
                <a:spcPct val="107000"/>
              </a:lnSpc>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List the key components of trauma-informed schools and classrooms that facilitate resilience that is standardized, and practice based on the following definition:</a:t>
            </a:r>
          </a:p>
          <a:p>
            <a:pPr lvl="3">
              <a:lnSpc>
                <a:spcPct val="107000"/>
              </a:lnSpc>
              <a:spcBef>
                <a:spcPts val="0"/>
              </a:spcBef>
              <a:buFont typeface="Calibri" panose="020F050202020403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trauma-informed child and family service system is one in which all parties involved recognize and respond to the impact of traumatic stress on those who have contact with the system including children, caregivers, and service providers. Programs and organizations within such a system infuse and sustain trauma awareness, knowledge, and skills into their organizational culture, practices, and policies. They act in collaboration with all those who are involved with the [client] and support their ability to thrive.</a:t>
            </a:r>
          </a:p>
          <a:p>
            <a:pPr lvl="2">
              <a:lnSpc>
                <a:spcPct val="107000"/>
              </a:lnSpc>
              <a:spcBef>
                <a:spcPts val="0"/>
              </a:spcBef>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Identify strategies to remain emotionally grounded, build emotional intelligence, and create change through self-care</a:t>
            </a:r>
          </a:p>
          <a:p>
            <a:pPr lvl="2">
              <a:lnSpc>
                <a:spcPct val="107000"/>
              </a:lnSpc>
              <a:spcBef>
                <a:spcPts val="0"/>
              </a:spcBef>
              <a:spcAft>
                <a:spcPts val="800"/>
              </a:spcAft>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Expand the Family Resource Centers, working across the communities to develop this resource</a:t>
            </a:r>
          </a:p>
        </p:txBody>
      </p:sp>
      <p:sp>
        <p:nvSpPr>
          <p:cNvPr id="4" name="Rectangle 3">
            <a:extLst>
              <a:ext uri="{FF2B5EF4-FFF2-40B4-BE49-F238E27FC236}">
                <a16:creationId xmlns:a16="http://schemas.microsoft.com/office/drawing/2014/main" id="{1CC7D724-8A64-425E-A190-B4F26A254DE6}"/>
              </a:ext>
            </a:extLst>
          </p:cNvPr>
          <p:cNvSpPr/>
          <p:nvPr/>
        </p:nvSpPr>
        <p:spPr>
          <a:xfrm>
            <a:off x="522415" y="292963"/>
            <a:ext cx="10826989" cy="523220"/>
          </a:xfrm>
          <a:prstGeom prst="rect">
            <a:avLst/>
          </a:prstGeom>
        </p:spPr>
        <p:txBody>
          <a:bodyPr wrap="square">
            <a:spAutoFit/>
          </a:bodyPr>
          <a:lstStyle/>
          <a:p>
            <a:r>
              <a:rPr lang="en-US" sz="2800" b="1" dirty="0">
                <a:solidFill>
                  <a:schemeClr val="accent1">
                    <a:lumMod val="50000"/>
                  </a:schemeClr>
                </a:solidFill>
              </a:rPr>
              <a:t>Goal 2: Parent Engagement (cont’d)</a:t>
            </a:r>
            <a:endParaRPr lang="en-US" sz="2800" dirty="0"/>
          </a:p>
        </p:txBody>
      </p:sp>
    </p:spTree>
    <p:extLst>
      <p:ext uri="{BB962C8B-B14F-4D97-AF65-F5344CB8AC3E}">
        <p14:creationId xmlns:p14="http://schemas.microsoft.com/office/powerpoint/2010/main" val="250386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13A7B-3D19-4D32-A3FE-29FC4F717190}"/>
              </a:ext>
            </a:extLst>
          </p:cNvPr>
          <p:cNvSpPr>
            <a:spLocks noGrp="1"/>
          </p:cNvSpPr>
          <p:nvPr>
            <p:ph type="title"/>
          </p:nvPr>
        </p:nvSpPr>
        <p:spPr>
          <a:xfrm>
            <a:off x="586597" y="1179151"/>
            <a:ext cx="3757999" cy="5428478"/>
          </a:xfrm>
        </p:spPr>
        <p:txBody>
          <a:bodyPr anchor="ctr">
            <a:normAutofit/>
          </a:bodyPr>
          <a:lstStyle/>
          <a:p>
            <a:pPr>
              <a:lnSpc>
                <a:spcPct val="90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Focus on unserved and underserved populations with a focus on race, ethnicity, gender identity, language, and culture.</a:t>
            </a:r>
            <a:endParaRPr lang="en-US" sz="2400" dirty="0">
              <a:solidFill>
                <a:schemeClr val="accent2"/>
              </a:solidFill>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25179E-6724-4A1D-BA6A-92D9F0B6E38D}"/>
              </a:ext>
            </a:extLst>
          </p:cNvPr>
          <p:cNvSpPr>
            <a:spLocks noGrp="1"/>
          </p:cNvSpPr>
          <p:nvPr>
            <p:ph idx="1"/>
          </p:nvPr>
        </p:nvSpPr>
        <p:spPr>
          <a:xfrm>
            <a:off x="4978918" y="1109145"/>
            <a:ext cx="6341016" cy="5182798"/>
          </a:xfrm>
        </p:spPr>
        <p:txBody>
          <a:bodyPr anchor="ctr">
            <a:noAutofit/>
          </a:bodyPr>
          <a:lstStyle/>
          <a:p>
            <a:pPr marL="0" indent="0">
              <a:buNone/>
            </a:pPr>
            <a:r>
              <a:rPr lang="en-US" sz="2000" b="1" dirty="0">
                <a:solidFill>
                  <a:schemeClr val="accent1">
                    <a:lumMod val="50000"/>
                  </a:schemeClr>
                </a:solidFill>
              </a:rPr>
              <a:t>Recommendations:</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Professionals with a level of cultural humility and curiosity that would include populations of LGBTQIA+.</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 workforce piece that represents the population they serve, matching and attracting a more diverse workforce</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Different licensing boards to require cultural competency training as part of their licensure/certifications for those working with children and families.  All states with CCBHCs under SAMSHA will be required to show cultural competence.</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Consistency and direction (best practices) for serving diverse populations</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Agencies demonstrating culturally responsiveness to the diverse populations across Kansas which would include LGBTQIA+</a:t>
            </a:r>
          </a:p>
          <a:p>
            <a:pPr marL="742950" marR="0" lvl="1" indent="-28575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Culturally and Linguistically Appropriate Services </a:t>
            </a:r>
          </a:p>
          <a:p>
            <a:pPr marL="742950" marR="0" lvl="1" indent="-285750">
              <a:lnSpc>
                <a:spcPct val="107000"/>
              </a:lnSpc>
              <a:spcBef>
                <a:spcPts val="0"/>
              </a:spcBef>
              <a:spcAft>
                <a:spcPts val="800"/>
              </a:spcAft>
              <a:buFont typeface="Symbol" panose="05050102010706020507" pitchFamily="18" charset="2"/>
              <a:buChar cha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https://thinkculturalhealth.hhs.gov/clas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7E45F9C8-E52B-41A3-B0C6-65B3E8F97DFB}"/>
              </a:ext>
            </a:extLst>
          </p:cNvPr>
          <p:cNvSpPr/>
          <p:nvPr/>
        </p:nvSpPr>
        <p:spPr>
          <a:xfrm>
            <a:off x="420809" y="404910"/>
            <a:ext cx="8493287" cy="646331"/>
          </a:xfrm>
          <a:prstGeom prst="rect">
            <a:avLst/>
          </a:prstGeom>
        </p:spPr>
        <p:txBody>
          <a:bodyPr wrap="none">
            <a:spAutoFit/>
          </a:bodyPr>
          <a:lstStyle/>
          <a:p>
            <a:r>
              <a:rPr lang="en-US" sz="3600" b="1" dirty="0">
                <a:solidFill>
                  <a:schemeClr val="accent1">
                    <a:lumMod val="50000"/>
                  </a:schemeClr>
                </a:solidFill>
              </a:rPr>
              <a:t>Goal 3: Diversity, Equity, and Inclusion</a:t>
            </a:r>
            <a:endParaRPr lang="en-US" sz="3600" dirty="0"/>
          </a:p>
        </p:txBody>
      </p:sp>
    </p:spTree>
    <p:extLst>
      <p:ext uri="{BB962C8B-B14F-4D97-AF65-F5344CB8AC3E}">
        <p14:creationId xmlns:p14="http://schemas.microsoft.com/office/powerpoint/2010/main" val="305618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27D13-32DA-4165-910A-3D41B10BFA64}"/>
              </a:ext>
            </a:extLst>
          </p:cNvPr>
          <p:cNvSpPr>
            <a:spLocks noGrp="1"/>
          </p:cNvSpPr>
          <p:nvPr>
            <p:ph type="title"/>
          </p:nvPr>
        </p:nvSpPr>
        <p:spPr>
          <a:xfrm>
            <a:off x="1333502" y="609600"/>
            <a:ext cx="8596668" cy="653143"/>
          </a:xfrm>
        </p:spPr>
        <p:txBody>
          <a:bodyPr>
            <a:normAutofit/>
          </a:bodyPr>
          <a:lstStyle/>
          <a:p>
            <a:r>
              <a:rPr lang="en-US" b="1" dirty="0">
                <a:solidFill>
                  <a:schemeClr val="accent1">
                    <a:lumMod val="50000"/>
                  </a:schemeClr>
                </a:solidFill>
              </a:rPr>
              <a:t>Other Recommendations</a:t>
            </a: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0A72629-4E8E-4D2E-AC85-0C60D6B47245}"/>
              </a:ext>
            </a:extLst>
          </p:cNvPr>
          <p:cNvSpPr>
            <a:spLocks noGrp="1"/>
          </p:cNvSpPr>
          <p:nvPr>
            <p:ph idx="1"/>
          </p:nvPr>
        </p:nvSpPr>
        <p:spPr>
          <a:xfrm>
            <a:off x="1333502" y="1262744"/>
            <a:ext cx="8596668" cy="5293332"/>
          </a:xfrm>
        </p:spPr>
        <p:txBody>
          <a:bodyPr>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Throughout the year we received updates and had many discussions which resulted sometimes in follow-up and/or sharing of information. As a result, we identified other recommendations that do not fall within our identified goals for the year. These recommendations are summarized here.</a:t>
            </a:r>
          </a:p>
          <a:p>
            <a:pPr marL="342900" marR="0" lvl="0" indent="-342900">
              <a:lnSpc>
                <a:spcPct val="107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Statewide data systems and dashboards.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need for consistent, summarized and even analyzed data to inform our work and other people’s work, including decision making of state agencies, is a consistent need we see, and other committees identify.  This points to the need for better data systems.  We see this in substance use disorder, mental health, and child welfare systems.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We recommend that state agencies work together on a plan to identify system and data dashboard needs and a plan to consistently fund and maintain such systems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07000"/>
              </a:lnSpc>
              <a:spcBef>
                <a:spcPts val="0"/>
              </a:spcBef>
              <a:spcAft>
                <a:spcPts val="0"/>
              </a:spcAft>
            </a:pPr>
            <a:r>
              <a:rPr lang="en-US" sz="1600" dirty="0">
                <a:effectLst/>
                <a:latin typeface="Segoe UI" panose="020B0502040204020203" pitchFamily="34" charset="0"/>
                <a:ea typeface="Calibri" panose="020F0502020204030204" pitchFamily="34" charset="0"/>
                <a:cs typeface="Segoe UI" panose="020B0502040204020203"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600" dirty="0">
                <a:effectLst/>
                <a:latin typeface="Segoe UI" panose="020B0502040204020203" pitchFamily="34" charset="0"/>
                <a:ea typeface="Calibri" panose="020F0502020204030204" pitchFamily="34" charset="0"/>
                <a:cs typeface="Calibri" panose="020F0502020204030204" pitchFamily="34" charset="0"/>
              </a:rPr>
              <a:t>We decided we did not have resources or capacity to move this forward as a Subcommittee. However, we did discuss some details and a recommendation related to this idea for the governor and secretaries to consider.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We recommendation that a state agency (KDADS or KDHE) be identified to develop a campaign to target awareness around the negative effects of isolation and the benefits of connections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1936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4C24-1406-4E9D-A4EF-7768BAA39342}"/>
              </a:ext>
            </a:extLst>
          </p:cNvPr>
          <p:cNvSpPr>
            <a:spLocks noGrp="1"/>
          </p:cNvSpPr>
          <p:nvPr>
            <p:ph type="title"/>
          </p:nvPr>
        </p:nvSpPr>
        <p:spPr>
          <a:xfrm>
            <a:off x="677334" y="266700"/>
            <a:ext cx="8596668" cy="1320800"/>
          </a:xfrm>
        </p:spPr>
        <p:txBody>
          <a:bodyPr>
            <a:normAutofit/>
          </a:bodyPr>
          <a:lstStyle/>
          <a:p>
            <a:r>
              <a:rPr lang="en-US" sz="3200" b="1" dirty="0">
                <a:solidFill>
                  <a:schemeClr val="accent1">
                    <a:lumMod val="50000"/>
                  </a:schemeClr>
                </a:solidFill>
              </a:rPr>
              <a:t>2023-2024 Goals</a:t>
            </a:r>
          </a:p>
        </p:txBody>
      </p:sp>
      <p:sp>
        <p:nvSpPr>
          <p:cNvPr id="3" name="Content Placeholder 2">
            <a:extLst>
              <a:ext uri="{FF2B5EF4-FFF2-40B4-BE49-F238E27FC236}">
                <a16:creationId xmlns:a16="http://schemas.microsoft.com/office/drawing/2014/main" id="{289651BB-E4AE-418C-A5EF-0EBAD557D1E5}"/>
              </a:ext>
            </a:extLst>
          </p:cNvPr>
          <p:cNvSpPr>
            <a:spLocks noGrp="1"/>
          </p:cNvSpPr>
          <p:nvPr>
            <p:ph idx="1"/>
          </p:nvPr>
        </p:nvSpPr>
        <p:spPr>
          <a:xfrm>
            <a:off x="677333" y="1058953"/>
            <a:ext cx="8880323" cy="5609267"/>
          </a:xfrm>
        </p:spPr>
        <p:txBody>
          <a:bodyPr>
            <a:noAutofit/>
          </a:bodyPr>
          <a:lstStyle/>
          <a:p>
            <a:pPr marL="342900" marR="0" lvl="0" indent="-342900">
              <a:lnSpc>
                <a:spcPct val="107000"/>
              </a:lnSpc>
              <a:spcBef>
                <a:spcPts val="0"/>
              </a:spcBef>
              <a:spcAft>
                <a:spcPts val="0"/>
              </a:spcAft>
              <a:buFont typeface="+mj-lt"/>
              <a:buAutoNum type="arabicPeriod"/>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KSKidsMAP</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Continue to serve as the advisory council and support the sustainability of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KSKidsMAP</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program.</a:t>
            </a:r>
          </a:p>
          <a:p>
            <a:pPr marL="342900" marR="0" lvl="0" indent="-342900">
              <a:lnSpc>
                <a:spcPct val="107000"/>
              </a:lnSpc>
              <a:spcBef>
                <a:spcPts val="120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Support initiatives for Transitional Age Youth, with a particular emphasis on the IDD population and supporting the families.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80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Early Childhood MH services, focusing on prevention, positive childhood experiences and healthy pregnancy/postpartum impact on development and what resources would be needed through the development in the early years</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728959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4425</TotalTime>
  <Words>1566</Words>
  <Application>Microsoft Office PowerPoint</Application>
  <PresentationFormat>Widescreen</PresentationFormat>
  <Paragraphs>81</Paragraphs>
  <Slides>11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Courier New</vt:lpstr>
      <vt:lpstr>Segoe UI</vt:lpstr>
      <vt:lpstr>Symbol</vt:lpstr>
      <vt:lpstr>Trebuchet MS</vt:lpstr>
      <vt:lpstr>Wingdings 3</vt:lpstr>
      <vt:lpstr>Facet</vt:lpstr>
      <vt:lpstr>1_Office Theme</vt:lpstr>
      <vt:lpstr>Children’s Subcommittee</vt:lpstr>
      <vt:lpstr>Highlights of Progress</vt:lpstr>
      <vt:lpstr>PowerPoint Presentation</vt:lpstr>
      <vt:lpstr>KSKidsMAP Continue to serve as the advisory council for KDHE’s KSKidsMAP pediatric mental health grant. Make progress on the recommendation to sustain the program by continuing to research and identifying opportunities or actions for the committee or others to take to sustain the project.</vt:lpstr>
      <vt:lpstr>Review the system of care to identify current resources and needs, ensure parents know what services are available and how to access them.  Professionals are educated to refer parents/caregivers to services/support)</vt:lpstr>
      <vt:lpstr>Review the system of care to identify current resources and needs, ensure parents know what services are available and how to access them.  Professionals are educated to refer parents/caregivers to services/support)</vt:lpstr>
      <vt:lpstr>Focus on unserved and underserved populations with a focus on race, ethnicity, gender identity, language, and culture.</vt:lpstr>
      <vt:lpstr>Other Recommendations</vt:lpstr>
      <vt:lpstr>2023-2024 Goals</vt:lpstr>
      <vt:lpstr>Additional topics</vt:lpstr>
      <vt:lpstr>Feedback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Subcommittee</dc:title>
  <dc:creator>Kelsee D. Torrez [KDHE]</dc:creator>
  <cp:lastModifiedBy>Diana Marsh [KDADS]</cp:lastModifiedBy>
  <cp:revision>19</cp:revision>
  <dcterms:created xsi:type="dcterms:W3CDTF">2021-10-05T16:52:21Z</dcterms:created>
  <dcterms:modified xsi:type="dcterms:W3CDTF">2023-09-15T15:08:44Z</dcterms:modified>
</cp:coreProperties>
</file>