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79" r:id="rId4"/>
    <p:sldId id="258" r:id="rId5"/>
    <p:sldId id="322" r:id="rId6"/>
    <p:sldId id="278" r:id="rId7"/>
    <p:sldId id="284" r:id="rId8"/>
    <p:sldId id="285" r:id="rId9"/>
    <p:sldId id="286" r:id="rId10"/>
    <p:sldId id="271" r:id="rId11"/>
    <p:sldId id="287" r:id="rId12"/>
    <p:sldId id="289" r:id="rId13"/>
    <p:sldId id="290" r:id="rId14"/>
    <p:sldId id="288" r:id="rId15"/>
    <p:sldId id="291" r:id="rId16"/>
    <p:sldId id="292" r:id="rId17"/>
    <p:sldId id="331" r:id="rId18"/>
    <p:sldId id="295" r:id="rId19"/>
    <p:sldId id="259" r:id="rId20"/>
    <p:sldId id="262" r:id="rId21"/>
    <p:sldId id="260" r:id="rId22"/>
    <p:sldId id="294" r:id="rId23"/>
    <p:sldId id="261" r:id="rId24"/>
    <p:sldId id="330" r:id="rId25"/>
    <p:sldId id="263" r:id="rId26"/>
    <p:sldId id="264" r:id="rId27"/>
    <p:sldId id="325" r:id="rId28"/>
    <p:sldId id="265" r:id="rId29"/>
    <p:sldId id="309" r:id="rId30"/>
    <p:sldId id="310" r:id="rId31"/>
    <p:sldId id="311" r:id="rId32"/>
    <p:sldId id="313" r:id="rId33"/>
    <p:sldId id="314" r:id="rId34"/>
    <p:sldId id="315" r:id="rId35"/>
    <p:sldId id="316" r:id="rId36"/>
    <p:sldId id="300" r:id="rId37"/>
    <p:sldId id="301" r:id="rId38"/>
    <p:sldId id="326" r:id="rId39"/>
    <p:sldId id="307" r:id="rId40"/>
    <p:sldId id="302" r:id="rId41"/>
    <p:sldId id="303" r:id="rId42"/>
    <p:sldId id="304" r:id="rId43"/>
    <p:sldId id="305" r:id="rId44"/>
    <p:sldId id="306" r:id="rId45"/>
    <p:sldId id="297" r:id="rId46"/>
    <p:sldId id="317" r:id="rId47"/>
    <p:sldId id="318" r:id="rId48"/>
    <p:sldId id="319" r:id="rId49"/>
    <p:sldId id="320" r:id="rId50"/>
    <p:sldId id="332" r:id="rId51"/>
    <p:sldId id="266" r:id="rId52"/>
    <p:sldId id="280" r:id="rId53"/>
    <p:sldId id="328" r:id="rId54"/>
    <p:sldId id="329" r:id="rId55"/>
    <p:sldId id="283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Wichman [KDADS]" initials="CW[" lastIdx="19" clrIdx="0">
    <p:extLst>
      <p:ext uri="{19B8F6BF-5375-455C-9EA6-DF929625EA0E}">
        <p15:presenceInfo xmlns:p15="http://schemas.microsoft.com/office/powerpoint/2012/main" userId="S-1-5-21-72498579-467515028-2993947657-107046" providerId="AD"/>
      </p:ext>
    </p:extLst>
  </p:cmAuthor>
  <p:cmAuthor id="2" name="Stephanie Rasmussen" initials="SR" lastIdx="13" clrIdx="1">
    <p:extLst>
      <p:ext uri="{19B8F6BF-5375-455C-9EA6-DF929625EA0E}">
        <p15:presenceInfo xmlns:p15="http://schemas.microsoft.com/office/powerpoint/2012/main" userId="Stephanie Rasmussen" providerId="None"/>
      </p:ext>
    </p:extLst>
  </p:cmAuthor>
  <p:cmAuthor id="3" name="Larry Castro [KDADS]" initials="LC[" lastIdx="6" clrIdx="2">
    <p:extLst>
      <p:ext uri="{19B8F6BF-5375-455C-9EA6-DF929625EA0E}">
        <p15:presenceInfo xmlns:p15="http://schemas.microsoft.com/office/powerpoint/2012/main" userId="S-1-5-21-72498579-467515028-2993947657-6612" providerId="AD"/>
      </p:ext>
    </p:extLst>
  </p:cmAuthor>
  <p:cmAuthor id="4" name="Jeffers, Jody M." initials="JJM" lastIdx="2" clrIdx="3">
    <p:extLst>
      <p:ext uri="{19B8F6BF-5375-455C-9EA6-DF929625EA0E}">
        <p15:presenceInfo xmlns:p15="http://schemas.microsoft.com/office/powerpoint/2012/main" userId="S-1-5-21-1292428093-484763869-725345543-5421850" providerId="AD"/>
      </p:ext>
    </p:extLst>
  </p:cmAuthor>
  <p:cmAuthor id="5" name="Eva Diehls" initials="ED" lastIdx="3" clrIdx="4">
    <p:extLst>
      <p:ext uri="{19B8F6BF-5375-455C-9EA6-DF929625EA0E}">
        <p15:presenceInfo xmlns:p15="http://schemas.microsoft.com/office/powerpoint/2012/main" userId="S-1-5-21-72498579-467515028-2993947657-111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19" autoAdjust="0"/>
  </p:normalViewPr>
  <p:slideViewPr>
    <p:cSldViewPr>
      <p:cViewPr varScale="1">
        <p:scale>
          <a:sx n="65" d="100"/>
          <a:sy n="65" d="100"/>
        </p:scale>
        <p:origin x="4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8A860-4939-41CB-B880-8EB42FDBAE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3A509-C0BE-4F2E-BC9E-80769C07B58C}">
      <dgm:prSet phldrT="[Text]"/>
      <dgm:spPr/>
      <dgm:t>
        <a:bodyPr/>
        <a:lstStyle/>
        <a:p>
          <a:r>
            <a:rPr lang="en-US" dirty="0"/>
            <a:t>Person-Centered Service Plan</a:t>
          </a:r>
        </a:p>
      </dgm:t>
    </dgm:pt>
    <dgm:pt modelId="{0D2707D8-9306-46FB-864A-669072A0CFBE}" type="parTrans" cxnId="{143EC7E6-F82B-43C6-B490-CE634CD74FC2}">
      <dgm:prSet/>
      <dgm:spPr/>
      <dgm:t>
        <a:bodyPr/>
        <a:lstStyle/>
        <a:p>
          <a:endParaRPr lang="en-US"/>
        </a:p>
      </dgm:t>
    </dgm:pt>
    <dgm:pt modelId="{4B4FFC43-FA78-4E09-AA41-C432483DE814}" type="sibTrans" cxnId="{143EC7E6-F82B-43C6-B490-CE634CD74FC2}">
      <dgm:prSet/>
      <dgm:spPr/>
      <dgm:t>
        <a:bodyPr/>
        <a:lstStyle/>
        <a:p>
          <a:endParaRPr lang="en-US"/>
        </a:p>
      </dgm:t>
    </dgm:pt>
    <dgm:pt modelId="{41BABDB2-C023-4B6C-8969-C879C6C09AE3}">
      <dgm:prSet phldrT="[Text]"/>
      <dgm:spPr/>
      <dgm:t>
        <a:bodyPr/>
        <a:lstStyle/>
        <a:p>
          <a:r>
            <a:rPr lang="en-US" dirty="0"/>
            <a:t>Authorized Services</a:t>
          </a:r>
        </a:p>
      </dgm:t>
    </dgm:pt>
    <dgm:pt modelId="{0DBE259D-1761-4928-84AB-A7ABA3DAE584}" type="parTrans" cxnId="{5B65733F-CBFF-4939-BC3A-4F2A58CB970C}">
      <dgm:prSet/>
      <dgm:spPr/>
      <dgm:t>
        <a:bodyPr/>
        <a:lstStyle/>
        <a:p>
          <a:endParaRPr lang="en-US"/>
        </a:p>
      </dgm:t>
    </dgm:pt>
    <dgm:pt modelId="{64A6F0ED-031C-49ED-85F7-DCD384347B36}" type="sibTrans" cxnId="{5B65733F-CBFF-4939-BC3A-4F2A58CB970C}">
      <dgm:prSet/>
      <dgm:spPr/>
      <dgm:t>
        <a:bodyPr/>
        <a:lstStyle/>
        <a:p>
          <a:endParaRPr lang="en-US"/>
        </a:p>
      </dgm:t>
    </dgm:pt>
    <dgm:pt modelId="{10823FD8-B891-441C-98D6-A3863E75F1EA}">
      <dgm:prSet phldrT="[Text]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dirty="0"/>
            <a:t>*Support Plan or PII</a:t>
          </a:r>
        </a:p>
        <a:p>
          <a:pPr algn="l">
            <a:buFont typeface="Arial" panose="020B0604020202020204" pitchFamily="34" charset="0"/>
            <a:buNone/>
          </a:pPr>
          <a:r>
            <a:rPr lang="en-US" dirty="0"/>
            <a:t>*Backup Plan</a:t>
          </a:r>
        </a:p>
        <a:p>
          <a:pPr algn="l">
            <a:buFont typeface="Arial" panose="020B0604020202020204" pitchFamily="34" charset="0"/>
            <a:buNone/>
          </a:pPr>
          <a:r>
            <a:rPr lang="en-US" dirty="0"/>
            <a:t>*BSP and IEP as applicable</a:t>
          </a:r>
        </a:p>
      </dgm:t>
    </dgm:pt>
    <dgm:pt modelId="{04249DEE-1218-49DA-9A74-7DF01327791E}" type="parTrans" cxnId="{2273576F-CBFC-481F-B22B-B03A8BFE441F}">
      <dgm:prSet/>
      <dgm:spPr/>
      <dgm:t>
        <a:bodyPr/>
        <a:lstStyle/>
        <a:p>
          <a:endParaRPr lang="en-US"/>
        </a:p>
      </dgm:t>
    </dgm:pt>
    <dgm:pt modelId="{03BA6171-DD50-4348-B4B0-76676F5625E6}" type="sibTrans" cxnId="{2273576F-CBFC-481F-B22B-B03A8BFE441F}">
      <dgm:prSet/>
      <dgm:spPr/>
      <dgm:t>
        <a:bodyPr/>
        <a:lstStyle/>
        <a:p>
          <a:endParaRPr lang="en-US"/>
        </a:p>
      </dgm:t>
    </dgm:pt>
    <dgm:pt modelId="{BE3C1D5D-3BEA-4633-AC88-2F0920148434}">
      <dgm:prSet phldrT="[Text]"/>
      <dgm:spPr/>
      <dgm:t>
        <a:bodyPr/>
        <a:lstStyle/>
        <a:p>
          <a:pPr algn="l"/>
          <a:r>
            <a:rPr lang="en-US" dirty="0"/>
            <a:t>*ROI</a:t>
          </a:r>
        </a:p>
        <a:p>
          <a:pPr algn="l"/>
          <a:r>
            <a:rPr lang="en-US" dirty="0"/>
            <a:t>*Choice </a:t>
          </a:r>
        </a:p>
        <a:p>
          <a:pPr algn="l"/>
          <a:r>
            <a:rPr lang="en-US" dirty="0"/>
            <a:t>*Rights and Responsibilities</a:t>
          </a:r>
        </a:p>
      </dgm:t>
    </dgm:pt>
    <dgm:pt modelId="{A44E590E-A5A5-44C4-B702-979E543A0C8B}" type="parTrans" cxnId="{A1A05BA1-4C9A-4AEE-9F16-BF905C1C0152}">
      <dgm:prSet/>
      <dgm:spPr/>
      <dgm:t>
        <a:bodyPr/>
        <a:lstStyle/>
        <a:p>
          <a:endParaRPr lang="en-US"/>
        </a:p>
      </dgm:t>
    </dgm:pt>
    <dgm:pt modelId="{3D55CC53-B060-4DCF-9880-4850ACBE3439}" type="sibTrans" cxnId="{A1A05BA1-4C9A-4AEE-9F16-BF905C1C0152}">
      <dgm:prSet/>
      <dgm:spPr/>
      <dgm:t>
        <a:bodyPr/>
        <a:lstStyle/>
        <a:p>
          <a:endParaRPr lang="en-US"/>
        </a:p>
      </dgm:t>
    </dgm:pt>
    <dgm:pt modelId="{C5ED4971-20DE-4288-8FC4-800FB440E1CA}" type="pres">
      <dgm:prSet presAssocID="{92B8A860-4939-41CB-B880-8EB42FDBAE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C6B1D1-A5ED-417C-A172-441C2076C2A8}" type="pres">
      <dgm:prSet presAssocID="{2A53A509-C0BE-4F2E-BC9E-80769C07B58C}" presName="hierRoot1" presStyleCnt="0">
        <dgm:presLayoutVars>
          <dgm:hierBranch val="init"/>
        </dgm:presLayoutVars>
      </dgm:prSet>
      <dgm:spPr/>
    </dgm:pt>
    <dgm:pt modelId="{660D0F85-4265-4987-9FED-46DAC290FBB5}" type="pres">
      <dgm:prSet presAssocID="{2A53A509-C0BE-4F2E-BC9E-80769C07B58C}" presName="rootComposite1" presStyleCnt="0"/>
      <dgm:spPr/>
    </dgm:pt>
    <dgm:pt modelId="{5E03EDC4-AD33-476A-8D7F-0ECA4AE3FAD4}" type="pres">
      <dgm:prSet presAssocID="{2A53A509-C0BE-4F2E-BC9E-80769C07B58C}" presName="rootText1" presStyleLbl="node0" presStyleIdx="0" presStyleCnt="1">
        <dgm:presLayoutVars>
          <dgm:chPref val="3"/>
        </dgm:presLayoutVars>
      </dgm:prSet>
      <dgm:spPr/>
    </dgm:pt>
    <dgm:pt modelId="{4A406AA1-E0E5-47E7-A78E-FEC38D3C2AA4}" type="pres">
      <dgm:prSet presAssocID="{2A53A509-C0BE-4F2E-BC9E-80769C07B58C}" presName="rootConnector1" presStyleLbl="node1" presStyleIdx="0" presStyleCnt="0"/>
      <dgm:spPr/>
    </dgm:pt>
    <dgm:pt modelId="{564CF38E-514C-492E-A079-6FD078EAEA72}" type="pres">
      <dgm:prSet presAssocID="{2A53A509-C0BE-4F2E-BC9E-80769C07B58C}" presName="hierChild2" presStyleCnt="0"/>
      <dgm:spPr/>
    </dgm:pt>
    <dgm:pt modelId="{50B7F350-7598-4AD0-8C7E-AA4169124DD5}" type="pres">
      <dgm:prSet presAssocID="{0DBE259D-1761-4928-84AB-A7ABA3DAE584}" presName="Name37" presStyleLbl="parChTrans1D2" presStyleIdx="0" presStyleCnt="3"/>
      <dgm:spPr/>
    </dgm:pt>
    <dgm:pt modelId="{2ECFB7D4-4A0C-427B-9AC1-5A3843879ED3}" type="pres">
      <dgm:prSet presAssocID="{41BABDB2-C023-4B6C-8969-C879C6C09AE3}" presName="hierRoot2" presStyleCnt="0">
        <dgm:presLayoutVars>
          <dgm:hierBranch val="init"/>
        </dgm:presLayoutVars>
      </dgm:prSet>
      <dgm:spPr/>
    </dgm:pt>
    <dgm:pt modelId="{F4CFC6E8-64FB-4429-AA12-E6E0BE745782}" type="pres">
      <dgm:prSet presAssocID="{41BABDB2-C023-4B6C-8969-C879C6C09AE3}" presName="rootComposite" presStyleCnt="0"/>
      <dgm:spPr/>
    </dgm:pt>
    <dgm:pt modelId="{49530A45-51F0-4D0E-9495-81FB533C44FC}" type="pres">
      <dgm:prSet presAssocID="{41BABDB2-C023-4B6C-8969-C879C6C09AE3}" presName="rootText" presStyleLbl="node2" presStyleIdx="0" presStyleCnt="3">
        <dgm:presLayoutVars>
          <dgm:chPref val="3"/>
        </dgm:presLayoutVars>
      </dgm:prSet>
      <dgm:spPr/>
    </dgm:pt>
    <dgm:pt modelId="{CD92F0DC-AA6B-451D-BCAB-821B140CB2A4}" type="pres">
      <dgm:prSet presAssocID="{41BABDB2-C023-4B6C-8969-C879C6C09AE3}" presName="rootConnector" presStyleLbl="node2" presStyleIdx="0" presStyleCnt="3"/>
      <dgm:spPr/>
    </dgm:pt>
    <dgm:pt modelId="{D5F89F2C-BE0D-41DC-92AF-93E02A1D41E7}" type="pres">
      <dgm:prSet presAssocID="{41BABDB2-C023-4B6C-8969-C879C6C09AE3}" presName="hierChild4" presStyleCnt="0"/>
      <dgm:spPr/>
    </dgm:pt>
    <dgm:pt modelId="{BEDA30EB-B90D-4C6A-A654-0E573B523D77}" type="pres">
      <dgm:prSet presAssocID="{41BABDB2-C023-4B6C-8969-C879C6C09AE3}" presName="hierChild5" presStyleCnt="0"/>
      <dgm:spPr/>
    </dgm:pt>
    <dgm:pt modelId="{F386B8EA-872B-4E42-93F3-B68A9A34C190}" type="pres">
      <dgm:prSet presAssocID="{04249DEE-1218-49DA-9A74-7DF01327791E}" presName="Name37" presStyleLbl="parChTrans1D2" presStyleIdx="1" presStyleCnt="3"/>
      <dgm:spPr/>
    </dgm:pt>
    <dgm:pt modelId="{BB305CFE-D469-4F0D-BECF-AB0931675622}" type="pres">
      <dgm:prSet presAssocID="{10823FD8-B891-441C-98D6-A3863E75F1EA}" presName="hierRoot2" presStyleCnt="0">
        <dgm:presLayoutVars>
          <dgm:hierBranch val="init"/>
        </dgm:presLayoutVars>
      </dgm:prSet>
      <dgm:spPr/>
    </dgm:pt>
    <dgm:pt modelId="{DB1611A0-C629-4D7C-8110-2D880A25F133}" type="pres">
      <dgm:prSet presAssocID="{10823FD8-B891-441C-98D6-A3863E75F1EA}" presName="rootComposite" presStyleCnt="0"/>
      <dgm:spPr/>
    </dgm:pt>
    <dgm:pt modelId="{C2F23D16-748A-4D4E-908C-0A8BC557DB50}" type="pres">
      <dgm:prSet presAssocID="{10823FD8-B891-441C-98D6-A3863E75F1EA}" presName="rootText" presStyleLbl="node2" presStyleIdx="1" presStyleCnt="3">
        <dgm:presLayoutVars>
          <dgm:chPref val="3"/>
        </dgm:presLayoutVars>
      </dgm:prSet>
      <dgm:spPr/>
    </dgm:pt>
    <dgm:pt modelId="{7BA28D74-C66D-46C9-921F-87AF165D9895}" type="pres">
      <dgm:prSet presAssocID="{10823FD8-B891-441C-98D6-A3863E75F1EA}" presName="rootConnector" presStyleLbl="node2" presStyleIdx="1" presStyleCnt="3"/>
      <dgm:spPr/>
    </dgm:pt>
    <dgm:pt modelId="{6972AAF7-E0E6-47D8-A6B4-40247BE57BE5}" type="pres">
      <dgm:prSet presAssocID="{10823FD8-B891-441C-98D6-A3863E75F1EA}" presName="hierChild4" presStyleCnt="0"/>
      <dgm:spPr/>
    </dgm:pt>
    <dgm:pt modelId="{E4A5B904-EC3A-41AB-82CF-117DE09B3B35}" type="pres">
      <dgm:prSet presAssocID="{10823FD8-B891-441C-98D6-A3863E75F1EA}" presName="hierChild5" presStyleCnt="0"/>
      <dgm:spPr/>
    </dgm:pt>
    <dgm:pt modelId="{70DCF5A2-B745-488A-AC60-185D9388A6AB}" type="pres">
      <dgm:prSet presAssocID="{A44E590E-A5A5-44C4-B702-979E543A0C8B}" presName="Name37" presStyleLbl="parChTrans1D2" presStyleIdx="2" presStyleCnt="3"/>
      <dgm:spPr/>
    </dgm:pt>
    <dgm:pt modelId="{C101E081-1C4D-4799-A914-6B034E188ABA}" type="pres">
      <dgm:prSet presAssocID="{BE3C1D5D-3BEA-4633-AC88-2F0920148434}" presName="hierRoot2" presStyleCnt="0">
        <dgm:presLayoutVars>
          <dgm:hierBranch val="init"/>
        </dgm:presLayoutVars>
      </dgm:prSet>
      <dgm:spPr/>
    </dgm:pt>
    <dgm:pt modelId="{CE3D108F-3F82-449E-839E-CAD967789252}" type="pres">
      <dgm:prSet presAssocID="{BE3C1D5D-3BEA-4633-AC88-2F0920148434}" presName="rootComposite" presStyleCnt="0"/>
      <dgm:spPr/>
    </dgm:pt>
    <dgm:pt modelId="{F0FC3F93-0A4F-4EC6-9C8A-2068B875563B}" type="pres">
      <dgm:prSet presAssocID="{BE3C1D5D-3BEA-4633-AC88-2F0920148434}" presName="rootText" presStyleLbl="node2" presStyleIdx="2" presStyleCnt="3">
        <dgm:presLayoutVars>
          <dgm:chPref val="3"/>
        </dgm:presLayoutVars>
      </dgm:prSet>
      <dgm:spPr/>
    </dgm:pt>
    <dgm:pt modelId="{86C6BF48-FEC9-49E6-B980-96AB8156A4CA}" type="pres">
      <dgm:prSet presAssocID="{BE3C1D5D-3BEA-4633-AC88-2F0920148434}" presName="rootConnector" presStyleLbl="node2" presStyleIdx="2" presStyleCnt="3"/>
      <dgm:spPr/>
    </dgm:pt>
    <dgm:pt modelId="{04797424-7779-4EE7-A995-E875ADC59008}" type="pres">
      <dgm:prSet presAssocID="{BE3C1D5D-3BEA-4633-AC88-2F0920148434}" presName="hierChild4" presStyleCnt="0"/>
      <dgm:spPr/>
    </dgm:pt>
    <dgm:pt modelId="{0724A327-211A-4E99-A34B-B3BFE5BBA79A}" type="pres">
      <dgm:prSet presAssocID="{BE3C1D5D-3BEA-4633-AC88-2F0920148434}" presName="hierChild5" presStyleCnt="0"/>
      <dgm:spPr/>
    </dgm:pt>
    <dgm:pt modelId="{1090A99D-C88E-47DE-9D2C-21135B8C3136}" type="pres">
      <dgm:prSet presAssocID="{2A53A509-C0BE-4F2E-BC9E-80769C07B58C}" presName="hierChild3" presStyleCnt="0"/>
      <dgm:spPr/>
    </dgm:pt>
  </dgm:ptLst>
  <dgm:cxnLst>
    <dgm:cxn modelId="{D8DF1615-3DD3-46CA-993D-78BB236C0F96}" type="presOf" srcId="{2A53A509-C0BE-4F2E-BC9E-80769C07B58C}" destId="{4A406AA1-E0E5-47E7-A78E-FEC38D3C2AA4}" srcOrd="1" destOrd="0" presId="urn:microsoft.com/office/officeart/2005/8/layout/orgChart1"/>
    <dgm:cxn modelId="{8475AD30-C25E-4D52-880B-52E6B6876B0B}" type="presOf" srcId="{0DBE259D-1761-4928-84AB-A7ABA3DAE584}" destId="{50B7F350-7598-4AD0-8C7E-AA4169124DD5}" srcOrd="0" destOrd="0" presId="urn:microsoft.com/office/officeart/2005/8/layout/orgChart1"/>
    <dgm:cxn modelId="{0E126535-7AE4-41DF-87B3-4E5F71BE4CCD}" type="presOf" srcId="{BE3C1D5D-3BEA-4633-AC88-2F0920148434}" destId="{F0FC3F93-0A4F-4EC6-9C8A-2068B875563B}" srcOrd="0" destOrd="0" presId="urn:microsoft.com/office/officeart/2005/8/layout/orgChart1"/>
    <dgm:cxn modelId="{5B65733F-CBFF-4939-BC3A-4F2A58CB970C}" srcId="{2A53A509-C0BE-4F2E-BC9E-80769C07B58C}" destId="{41BABDB2-C023-4B6C-8969-C879C6C09AE3}" srcOrd="0" destOrd="0" parTransId="{0DBE259D-1761-4928-84AB-A7ABA3DAE584}" sibTransId="{64A6F0ED-031C-49ED-85F7-DCD384347B36}"/>
    <dgm:cxn modelId="{B55B8A65-A8CB-4416-ACD7-0E54B9A60C7F}" type="presOf" srcId="{92B8A860-4939-41CB-B880-8EB42FDBAE39}" destId="{C5ED4971-20DE-4288-8FC4-800FB440E1CA}" srcOrd="0" destOrd="0" presId="urn:microsoft.com/office/officeart/2005/8/layout/orgChart1"/>
    <dgm:cxn modelId="{2273576F-CBFC-481F-B22B-B03A8BFE441F}" srcId="{2A53A509-C0BE-4F2E-BC9E-80769C07B58C}" destId="{10823FD8-B891-441C-98D6-A3863E75F1EA}" srcOrd="1" destOrd="0" parTransId="{04249DEE-1218-49DA-9A74-7DF01327791E}" sibTransId="{03BA6171-DD50-4348-B4B0-76676F5625E6}"/>
    <dgm:cxn modelId="{93A78877-4973-408B-8EEA-008A44D0D196}" type="presOf" srcId="{41BABDB2-C023-4B6C-8969-C879C6C09AE3}" destId="{CD92F0DC-AA6B-451D-BCAB-821B140CB2A4}" srcOrd="1" destOrd="0" presId="urn:microsoft.com/office/officeart/2005/8/layout/orgChart1"/>
    <dgm:cxn modelId="{C1695A5A-B358-4326-BDA8-6725FBFEF37C}" type="presOf" srcId="{A44E590E-A5A5-44C4-B702-979E543A0C8B}" destId="{70DCF5A2-B745-488A-AC60-185D9388A6AB}" srcOrd="0" destOrd="0" presId="urn:microsoft.com/office/officeart/2005/8/layout/orgChart1"/>
    <dgm:cxn modelId="{BE0FFA8B-8AB8-404B-B05B-150BD57AD29B}" type="presOf" srcId="{BE3C1D5D-3BEA-4633-AC88-2F0920148434}" destId="{86C6BF48-FEC9-49E6-B980-96AB8156A4CA}" srcOrd="1" destOrd="0" presId="urn:microsoft.com/office/officeart/2005/8/layout/orgChart1"/>
    <dgm:cxn modelId="{E3416D90-7D9C-4297-AB51-A95555510143}" type="presOf" srcId="{2A53A509-C0BE-4F2E-BC9E-80769C07B58C}" destId="{5E03EDC4-AD33-476A-8D7F-0ECA4AE3FAD4}" srcOrd="0" destOrd="0" presId="urn:microsoft.com/office/officeart/2005/8/layout/orgChart1"/>
    <dgm:cxn modelId="{38858B90-ABC2-4738-955B-CA13665F3353}" type="presOf" srcId="{41BABDB2-C023-4B6C-8969-C879C6C09AE3}" destId="{49530A45-51F0-4D0E-9495-81FB533C44FC}" srcOrd="0" destOrd="0" presId="urn:microsoft.com/office/officeart/2005/8/layout/orgChart1"/>
    <dgm:cxn modelId="{50C61193-74DD-4895-B2A0-A0B7C7DD1230}" type="presOf" srcId="{10823FD8-B891-441C-98D6-A3863E75F1EA}" destId="{C2F23D16-748A-4D4E-908C-0A8BC557DB50}" srcOrd="0" destOrd="0" presId="urn:microsoft.com/office/officeart/2005/8/layout/orgChart1"/>
    <dgm:cxn modelId="{A1A05BA1-4C9A-4AEE-9F16-BF905C1C0152}" srcId="{2A53A509-C0BE-4F2E-BC9E-80769C07B58C}" destId="{BE3C1D5D-3BEA-4633-AC88-2F0920148434}" srcOrd="2" destOrd="0" parTransId="{A44E590E-A5A5-44C4-B702-979E543A0C8B}" sibTransId="{3D55CC53-B060-4DCF-9880-4850ACBE3439}"/>
    <dgm:cxn modelId="{AF235AC0-9EA8-44F7-A085-57311B4673A0}" type="presOf" srcId="{10823FD8-B891-441C-98D6-A3863E75F1EA}" destId="{7BA28D74-C66D-46C9-921F-87AF165D9895}" srcOrd="1" destOrd="0" presId="urn:microsoft.com/office/officeart/2005/8/layout/orgChart1"/>
    <dgm:cxn modelId="{143EC7E6-F82B-43C6-B490-CE634CD74FC2}" srcId="{92B8A860-4939-41CB-B880-8EB42FDBAE39}" destId="{2A53A509-C0BE-4F2E-BC9E-80769C07B58C}" srcOrd="0" destOrd="0" parTransId="{0D2707D8-9306-46FB-864A-669072A0CFBE}" sibTransId="{4B4FFC43-FA78-4E09-AA41-C432483DE814}"/>
    <dgm:cxn modelId="{D43B14F8-3263-4F4A-AC5B-0C473F94C591}" type="presOf" srcId="{04249DEE-1218-49DA-9A74-7DF01327791E}" destId="{F386B8EA-872B-4E42-93F3-B68A9A34C190}" srcOrd="0" destOrd="0" presId="urn:microsoft.com/office/officeart/2005/8/layout/orgChart1"/>
    <dgm:cxn modelId="{EEBDB27F-1F19-45F9-9E23-F4CA886F0A62}" type="presParOf" srcId="{C5ED4971-20DE-4288-8FC4-800FB440E1CA}" destId="{D0C6B1D1-A5ED-417C-A172-441C2076C2A8}" srcOrd="0" destOrd="0" presId="urn:microsoft.com/office/officeart/2005/8/layout/orgChart1"/>
    <dgm:cxn modelId="{D156CF55-E610-4D3C-B09C-18B98947EB43}" type="presParOf" srcId="{D0C6B1D1-A5ED-417C-A172-441C2076C2A8}" destId="{660D0F85-4265-4987-9FED-46DAC290FBB5}" srcOrd="0" destOrd="0" presId="urn:microsoft.com/office/officeart/2005/8/layout/orgChart1"/>
    <dgm:cxn modelId="{406E2117-078A-4860-A851-6CC39B2362CE}" type="presParOf" srcId="{660D0F85-4265-4987-9FED-46DAC290FBB5}" destId="{5E03EDC4-AD33-476A-8D7F-0ECA4AE3FAD4}" srcOrd="0" destOrd="0" presId="urn:microsoft.com/office/officeart/2005/8/layout/orgChart1"/>
    <dgm:cxn modelId="{8BC94BA0-0492-4595-9446-AC512553319F}" type="presParOf" srcId="{660D0F85-4265-4987-9FED-46DAC290FBB5}" destId="{4A406AA1-E0E5-47E7-A78E-FEC38D3C2AA4}" srcOrd="1" destOrd="0" presId="urn:microsoft.com/office/officeart/2005/8/layout/orgChart1"/>
    <dgm:cxn modelId="{65A28734-C761-4900-AAB3-554E7475B618}" type="presParOf" srcId="{D0C6B1D1-A5ED-417C-A172-441C2076C2A8}" destId="{564CF38E-514C-492E-A079-6FD078EAEA72}" srcOrd="1" destOrd="0" presId="urn:microsoft.com/office/officeart/2005/8/layout/orgChart1"/>
    <dgm:cxn modelId="{CEED8EF9-F16B-4F10-AC70-FADBE88AADD6}" type="presParOf" srcId="{564CF38E-514C-492E-A079-6FD078EAEA72}" destId="{50B7F350-7598-4AD0-8C7E-AA4169124DD5}" srcOrd="0" destOrd="0" presId="urn:microsoft.com/office/officeart/2005/8/layout/orgChart1"/>
    <dgm:cxn modelId="{BE2B9C4D-62BC-4463-9118-92E6BD859F9D}" type="presParOf" srcId="{564CF38E-514C-492E-A079-6FD078EAEA72}" destId="{2ECFB7D4-4A0C-427B-9AC1-5A3843879ED3}" srcOrd="1" destOrd="0" presId="urn:microsoft.com/office/officeart/2005/8/layout/orgChart1"/>
    <dgm:cxn modelId="{E3589930-3911-4876-AE4A-B8095AF56B9D}" type="presParOf" srcId="{2ECFB7D4-4A0C-427B-9AC1-5A3843879ED3}" destId="{F4CFC6E8-64FB-4429-AA12-E6E0BE745782}" srcOrd="0" destOrd="0" presId="urn:microsoft.com/office/officeart/2005/8/layout/orgChart1"/>
    <dgm:cxn modelId="{6C01D451-729A-4285-B221-846B8D32B107}" type="presParOf" srcId="{F4CFC6E8-64FB-4429-AA12-E6E0BE745782}" destId="{49530A45-51F0-4D0E-9495-81FB533C44FC}" srcOrd="0" destOrd="0" presId="urn:microsoft.com/office/officeart/2005/8/layout/orgChart1"/>
    <dgm:cxn modelId="{7695DFCF-DBA2-463C-B5DE-82C1AFFB7EC2}" type="presParOf" srcId="{F4CFC6E8-64FB-4429-AA12-E6E0BE745782}" destId="{CD92F0DC-AA6B-451D-BCAB-821B140CB2A4}" srcOrd="1" destOrd="0" presId="urn:microsoft.com/office/officeart/2005/8/layout/orgChart1"/>
    <dgm:cxn modelId="{6CE6AEDB-99E7-4D39-B090-165E52DE1C04}" type="presParOf" srcId="{2ECFB7D4-4A0C-427B-9AC1-5A3843879ED3}" destId="{D5F89F2C-BE0D-41DC-92AF-93E02A1D41E7}" srcOrd="1" destOrd="0" presId="urn:microsoft.com/office/officeart/2005/8/layout/orgChart1"/>
    <dgm:cxn modelId="{0FA63759-7F32-4007-ACC5-0414B6A48D17}" type="presParOf" srcId="{2ECFB7D4-4A0C-427B-9AC1-5A3843879ED3}" destId="{BEDA30EB-B90D-4C6A-A654-0E573B523D77}" srcOrd="2" destOrd="0" presId="urn:microsoft.com/office/officeart/2005/8/layout/orgChart1"/>
    <dgm:cxn modelId="{1FA72546-39B0-4D99-8AAF-60322E541E5F}" type="presParOf" srcId="{564CF38E-514C-492E-A079-6FD078EAEA72}" destId="{F386B8EA-872B-4E42-93F3-B68A9A34C190}" srcOrd="2" destOrd="0" presId="urn:microsoft.com/office/officeart/2005/8/layout/orgChart1"/>
    <dgm:cxn modelId="{A3277F7C-B6A9-4DFD-A959-11FCC408C571}" type="presParOf" srcId="{564CF38E-514C-492E-A079-6FD078EAEA72}" destId="{BB305CFE-D469-4F0D-BECF-AB0931675622}" srcOrd="3" destOrd="0" presId="urn:microsoft.com/office/officeart/2005/8/layout/orgChart1"/>
    <dgm:cxn modelId="{D38585CB-A4D0-4A6E-9A47-BF6F8F33EB9D}" type="presParOf" srcId="{BB305CFE-D469-4F0D-BECF-AB0931675622}" destId="{DB1611A0-C629-4D7C-8110-2D880A25F133}" srcOrd="0" destOrd="0" presId="urn:microsoft.com/office/officeart/2005/8/layout/orgChart1"/>
    <dgm:cxn modelId="{31D24621-AF30-4A69-9F85-1BCA80FE236D}" type="presParOf" srcId="{DB1611A0-C629-4D7C-8110-2D880A25F133}" destId="{C2F23D16-748A-4D4E-908C-0A8BC557DB50}" srcOrd="0" destOrd="0" presId="urn:microsoft.com/office/officeart/2005/8/layout/orgChart1"/>
    <dgm:cxn modelId="{13C17C83-B0EF-4822-BA8F-D41C7F34E08D}" type="presParOf" srcId="{DB1611A0-C629-4D7C-8110-2D880A25F133}" destId="{7BA28D74-C66D-46C9-921F-87AF165D9895}" srcOrd="1" destOrd="0" presId="urn:microsoft.com/office/officeart/2005/8/layout/orgChart1"/>
    <dgm:cxn modelId="{06078154-EABB-486A-BC3C-7B2AFE6BA3F2}" type="presParOf" srcId="{BB305CFE-D469-4F0D-BECF-AB0931675622}" destId="{6972AAF7-E0E6-47D8-A6B4-40247BE57BE5}" srcOrd="1" destOrd="0" presId="urn:microsoft.com/office/officeart/2005/8/layout/orgChart1"/>
    <dgm:cxn modelId="{D7E5EBF5-7F15-4DDF-BD8E-3923ACAE7436}" type="presParOf" srcId="{BB305CFE-D469-4F0D-BECF-AB0931675622}" destId="{E4A5B904-EC3A-41AB-82CF-117DE09B3B35}" srcOrd="2" destOrd="0" presId="urn:microsoft.com/office/officeart/2005/8/layout/orgChart1"/>
    <dgm:cxn modelId="{9553439B-9AA5-40F9-86DA-7D8CDF743F9B}" type="presParOf" srcId="{564CF38E-514C-492E-A079-6FD078EAEA72}" destId="{70DCF5A2-B745-488A-AC60-185D9388A6AB}" srcOrd="4" destOrd="0" presId="urn:microsoft.com/office/officeart/2005/8/layout/orgChart1"/>
    <dgm:cxn modelId="{EAD59800-E807-4C00-BD2F-8C5B77EAEC3C}" type="presParOf" srcId="{564CF38E-514C-492E-A079-6FD078EAEA72}" destId="{C101E081-1C4D-4799-A914-6B034E188ABA}" srcOrd="5" destOrd="0" presId="urn:microsoft.com/office/officeart/2005/8/layout/orgChart1"/>
    <dgm:cxn modelId="{09153705-95F3-4455-BB97-264139D58BA8}" type="presParOf" srcId="{C101E081-1C4D-4799-A914-6B034E188ABA}" destId="{CE3D108F-3F82-449E-839E-CAD967789252}" srcOrd="0" destOrd="0" presId="urn:microsoft.com/office/officeart/2005/8/layout/orgChart1"/>
    <dgm:cxn modelId="{54C97412-241A-479C-A028-9B4A44918DFE}" type="presParOf" srcId="{CE3D108F-3F82-449E-839E-CAD967789252}" destId="{F0FC3F93-0A4F-4EC6-9C8A-2068B875563B}" srcOrd="0" destOrd="0" presId="urn:microsoft.com/office/officeart/2005/8/layout/orgChart1"/>
    <dgm:cxn modelId="{17E80136-4BA5-490A-AF50-C463ADE4BB78}" type="presParOf" srcId="{CE3D108F-3F82-449E-839E-CAD967789252}" destId="{86C6BF48-FEC9-49E6-B980-96AB8156A4CA}" srcOrd="1" destOrd="0" presId="urn:microsoft.com/office/officeart/2005/8/layout/orgChart1"/>
    <dgm:cxn modelId="{8F23ECF6-C4D2-4FA1-B47D-3699027FB5E7}" type="presParOf" srcId="{C101E081-1C4D-4799-A914-6B034E188ABA}" destId="{04797424-7779-4EE7-A995-E875ADC59008}" srcOrd="1" destOrd="0" presId="urn:microsoft.com/office/officeart/2005/8/layout/orgChart1"/>
    <dgm:cxn modelId="{24812776-495A-435C-AE8E-807C67083C40}" type="presParOf" srcId="{C101E081-1C4D-4799-A914-6B034E188ABA}" destId="{0724A327-211A-4E99-A34B-B3BFE5BBA79A}" srcOrd="2" destOrd="0" presId="urn:microsoft.com/office/officeart/2005/8/layout/orgChart1"/>
    <dgm:cxn modelId="{2767F2F3-FB6F-47D8-ABED-64857726715C}" type="presParOf" srcId="{D0C6B1D1-A5ED-417C-A172-441C2076C2A8}" destId="{1090A99D-C88E-47DE-9D2C-21135B8C31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7A325-E64F-4774-A73F-0D3670E9760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A725E3-4BD2-4845-A37A-67A34D60D05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Service Plan meeting participant selection (required participants and additional participants chosen by individual)</a:t>
          </a:r>
        </a:p>
      </dgm:t>
    </dgm:pt>
    <dgm:pt modelId="{BDCA7DC9-9718-4A62-A431-2681B347CC8C}" type="parTrans" cxnId="{87BB4B7B-BF72-41D6-A6FE-CB99DCCD88AB}">
      <dgm:prSet/>
      <dgm:spPr/>
      <dgm:t>
        <a:bodyPr/>
        <a:lstStyle/>
        <a:p>
          <a:endParaRPr lang="en-US"/>
        </a:p>
      </dgm:t>
    </dgm:pt>
    <dgm:pt modelId="{E142F13F-8398-469A-B7A4-7248D4F80B3A}" type="sibTrans" cxnId="{87BB4B7B-BF72-41D6-A6FE-CB99DCCD88AB}">
      <dgm:prSet/>
      <dgm:spPr/>
      <dgm:t>
        <a:bodyPr/>
        <a:lstStyle/>
        <a:p>
          <a:endParaRPr lang="en-US"/>
        </a:p>
      </dgm:t>
    </dgm:pt>
    <dgm:pt modelId="{1C4BD0FE-D531-4B3B-A433-48EA3B84F874}">
      <dgm:prSet phldrT="[Text]"/>
      <dgm:spPr/>
      <dgm:t>
        <a:bodyPr/>
        <a:lstStyle/>
        <a:p>
          <a:r>
            <a:rPr lang="en-US" dirty="0"/>
            <a:t>MCO CC schedules face-to-face meeting (invites known HCBS providers)</a:t>
          </a:r>
        </a:p>
      </dgm:t>
    </dgm:pt>
    <dgm:pt modelId="{7A0251A3-2928-432D-AC5A-1BC31DC3DF85}" type="parTrans" cxnId="{B2D55682-B610-47C1-8FC8-01747856A0BE}">
      <dgm:prSet/>
      <dgm:spPr/>
      <dgm:t>
        <a:bodyPr/>
        <a:lstStyle/>
        <a:p>
          <a:endParaRPr lang="en-US"/>
        </a:p>
      </dgm:t>
    </dgm:pt>
    <dgm:pt modelId="{F8394E98-A708-4B6D-852F-2263C5F64B2E}" type="sibTrans" cxnId="{B2D55682-B610-47C1-8FC8-01747856A0BE}">
      <dgm:prSet/>
      <dgm:spPr/>
      <dgm:t>
        <a:bodyPr/>
        <a:lstStyle/>
        <a:p>
          <a:endParaRPr lang="en-US"/>
        </a:p>
      </dgm:t>
    </dgm:pt>
    <dgm:pt modelId="{44070BC1-6590-4A96-BD26-51E79A357356}">
      <dgm:prSet phldrT="[Text]"/>
      <dgm:spPr/>
      <dgm:t>
        <a:bodyPr/>
        <a:lstStyle/>
        <a:p>
          <a:r>
            <a:rPr lang="en-US" dirty="0"/>
            <a:t>Participant/DPOA/Legal Guardian signs service plan</a:t>
          </a:r>
        </a:p>
      </dgm:t>
    </dgm:pt>
    <dgm:pt modelId="{CFEF67B2-41C5-4998-8098-2E5A62CB0017}" type="parTrans" cxnId="{89B17005-7AAD-48C5-8BD5-AF9AD3F3B490}">
      <dgm:prSet/>
      <dgm:spPr/>
      <dgm:t>
        <a:bodyPr/>
        <a:lstStyle/>
        <a:p>
          <a:endParaRPr lang="en-US"/>
        </a:p>
      </dgm:t>
    </dgm:pt>
    <dgm:pt modelId="{78A61B01-E288-47D2-99CC-FEFB8C4E8C4B}" type="sibTrans" cxnId="{89B17005-7AAD-48C5-8BD5-AF9AD3F3B490}">
      <dgm:prSet/>
      <dgm:spPr/>
      <dgm:t>
        <a:bodyPr/>
        <a:lstStyle/>
        <a:p>
          <a:endParaRPr lang="en-US"/>
        </a:p>
      </dgm:t>
    </dgm:pt>
    <dgm:pt modelId="{60E3BC2F-E059-44CE-BA8E-1866919893C2}">
      <dgm:prSet phldrT="[Text]"/>
      <dgm:spPr/>
      <dgm:t>
        <a:bodyPr/>
        <a:lstStyle/>
        <a:p>
          <a:r>
            <a:rPr lang="en-US" dirty="0"/>
            <a:t>HCBS Providers sign service plan</a:t>
          </a:r>
        </a:p>
      </dgm:t>
    </dgm:pt>
    <dgm:pt modelId="{0E0366C4-892B-49C6-9DBD-18C4D1AE7B2A}" type="parTrans" cxnId="{F9E1C494-E2B1-40ED-8419-07ED5939C25F}">
      <dgm:prSet/>
      <dgm:spPr/>
      <dgm:t>
        <a:bodyPr/>
        <a:lstStyle/>
        <a:p>
          <a:endParaRPr lang="en-US"/>
        </a:p>
      </dgm:t>
    </dgm:pt>
    <dgm:pt modelId="{B546B1FD-DB37-4472-9662-A0E51E9A4873}" type="sibTrans" cxnId="{F9E1C494-E2B1-40ED-8419-07ED5939C25F}">
      <dgm:prSet/>
      <dgm:spPr/>
      <dgm:t>
        <a:bodyPr/>
        <a:lstStyle/>
        <a:p>
          <a:endParaRPr lang="en-US"/>
        </a:p>
      </dgm:t>
    </dgm:pt>
    <dgm:pt modelId="{BF32850D-2854-4987-9155-6FD571541453}">
      <dgm:prSet phldrT="[Text]"/>
      <dgm:spPr/>
      <dgm:t>
        <a:bodyPr/>
        <a:lstStyle/>
        <a:p>
          <a:r>
            <a:rPr lang="en-US" dirty="0"/>
            <a:t>MCO CC obtains IDD Physician statement</a:t>
          </a:r>
        </a:p>
      </dgm:t>
    </dgm:pt>
    <dgm:pt modelId="{061D5B6B-3BC0-4B5D-8E18-8F51C54F94B1}" type="parTrans" cxnId="{873D6091-385D-4821-B825-AF3A98D1B8E4}">
      <dgm:prSet/>
      <dgm:spPr/>
      <dgm:t>
        <a:bodyPr/>
        <a:lstStyle/>
        <a:p>
          <a:endParaRPr lang="en-US"/>
        </a:p>
      </dgm:t>
    </dgm:pt>
    <dgm:pt modelId="{EA7154A7-C72E-457A-8F5D-3766D255DCA0}" type="sibTrans" cxnId="{873D6091-385D-4821-B825-AF3A98D1B8E4}">
      <dgm:prSet/>
      <dgm:spPr/>
      <dgm:t>
        <a:bodyPr/>
        <a:lstStyle/>
        <a:p>
          <a:endParaRPr lang="en-US"/>
        </a:p>
      </dgm:t>
    </dgm:pt>
    <dgm:pt modelId="{B5034307-EC85-474E-9C1F-442EE9ADD312}">
      <dgm:prSet phldrT="[Text]"/>
      <dgm:spPr/>
      <dgm:t>
        <a:bodyPr/>
        <a:lstStyle/>
        <a:p>
          <a:r>
            <a:rPr lang="en-US" dirty="0"/>
            <a:t>MCO CC sends participant/DPOA/legal guardian, providers and CDDOs  a finalized plan </a:t>
          </a:r>
        </a:p>
      </dgm:t>
    </dgm:pt>
    <dgm:pt modelId="{D6583761-20B8-4B11-A9B5-D9E2F2B3FB95}" type="parTrans" cxnId="{9B026E33-339E-47AE-9490-50C74C7F8D20}">
      <dgm:prSet/>
      <dgm:spPr/>
      <dgm:t>
        <a:bodyPr/>
        <a:lstStyle/>
        <a:p>
          <a:endParaRPr lang="en-US"/>
        </a:p>
      </dgm:t>
    </dgm:pt>
    <dgm:pt modelId="{F2B17C2F-E795-441C-8567-051003FA9822}" type="sibTrans" cxnId="{9B026E33-339E-47AE-9490-50C74C7F8D20}">
      <dgm:prSet/>
      <dgm:spPr/>
      <dgm:t>
        <a:bodyPr/>
        <a:lstStyle/>
        <a:p>
          <a:endParaRPr lang="en-US"/>
        </a:p>
      </dgm:t>
    </dgm:pt>
    <dgm:pt modelId="{A1AFF6E6-0E85-497A-B9F5-7ADE28007F25}">
      <dgm:prSet phldrT="[Text]"/>
      <dgm:spPr/>
      <dgm:t>
        <a:bodyPr/>
        <a:lstStyle/>
        <a:p>
          <a:r>
            <a:rPr lang="en-US" dirty="0"/>
            <a:t>MCO monitors delivery of the service plan</a:t>
          </a:r>
        </a:p>
      </dgm:t>
    </dgm:pt>
    <dgm:pt modelId="{A697357B-B99D-4A8E-97FD-0D355230CC9C}" type="parTrans" cxnId="{DB2E52FE-806B-4340-B275-7F4DF2711F9B}">
      <dgm:prSet/>
      <dgm:spPr/>
      <dgm:t>
        <a:bodyPr/>
        <a:lstStyle/>
        <a:p>
          <a:endParaRPr lang="en-US"/>
        </a:p>
      </dgm:t>
    </dgm:pt>
    <dgm:pt modelId="{C1A63BA3-8E42-4CBE-BB25-A07A4C15A034}" type="sibTrans" cxnId="{DB2E52FE-806B-4340-B275-7F4DF2711F9B}">
      <dgm:prSet/>
      <dgm:spPr/>
      <dgm:t>
        <a:bodyPr/>
        <a:lstStyle/>
        <a:p>
          <a:endParaRPr lang="en-US"/>
        </a:p>
      </dgm:t>
    </dgm:pt>
    <dgm:pt modelId="{D2B5915C-F66D-4312-A58E-868AC0ECBD78}">
      <dgm:prSet/>
      <dgm:spPr/>
      <dgm:t>
        <a:bodyPr/>
        <a:lstStyle/>
        <a:p>
          <a:r>
            <a:rPr lang="en-US" dirty="0"/>
            <a:t>Service Plan meeting (Participant Choice, Review Support Plan, Rights and Responsibilities, IEP, Behavior Support Plan, Back-Up Plan, confirm designate rep/ paid guardians)</a:t>
          </a:r>
        </a:p>
      </dgm:t>
    </dgm:pt>
    <dgm:pt modelId="{B09AA2D3-68AF-4033-B5D0-4DED954FF90C}" type="parTrans" cxnId="{F6C40D0F-FB10-4572-8D66-085FE74941A2}">
      <dgm:prSet/>
      <dgm:spPr/>
      <dgm:t>
        <a:bodyPr/>
        <a:lstStyle/>
        <a:p>
          <a:endParaRPr lang="en-US"/>
        </a:p>
      </dgm:t>
    </dgm:pt>
    <dgm:pt modelId="{33DFD328-D442-49D9-9C09-2D81365A0361}" type="sibTrans" cxnId="{F6C40D0F-FB10-4572-8D66-085FE74941A2}">
      <dgm:prSet/>
      <dgm:spPr/>
      <dgm:t>
        <a:bodyPr/>
        <a:lstStyle/>
        <a:p>
          <a:endParaRPr lang="en-US"/>
        </a:p>
      </dgm:t>
    </dgm:pt>
    <dgm:pt modelId="{337943DA-80A5-4181-8609-211BE702AF54}">
      <dgm:prSet/>
      <dgm:spPr/>
      <dgm:t>
        <a:bodyPr/>
        <a:lstStyle/>
        <a:p>
          <a:r>
            <a:rPr lang="en-US" dirty="0"/>
            <a:t>TCM and Individual complete the Support Plan template (Legal Guardian, DPOA or supports chosen by the individual)</a:t>
          </a:r>
        </a:p>
      </dgm:t>
    </dgm:pt>
    <dgm:pt modelId="{2DFF3D1D-052D-47D8-8E5C-7E970B26899C}" type="parTrans" cxnId="{3634AE34-E5C5-4CA1-917D-A9698B02887C}">
      <dgm:prSet/>
      <dgm:spPr/>
      <dgm:t>
        <a:bodyPr/>
        <a:lstStyle/>
        <a:p>
          <a:endParaRPr lang="en-US"/>
        </a:p>
      </dgm:t>
    </dgm:pt>
    <dgm:pt modelId="{288AA7FA-8BB7-416B-9015-99C2D5629B64}" type="sibTrans" cxnId="{3634AE34-E5C5-4CA1-917D-A9698B02887C}">
      <dgm:prSet/>
      <dgm:spPr/>
      <dgm:t>
        <a:bodyPr/>
        <a:lstStyle/>
        <a:p>
          <a:endParaRPr lang="en-US"/>
        </a:p>
      </dgm:t>
    </dgm:pt>
    <dgm:pt modelId="{74E85C8B-A9BC-4322-9515-BB6412C996D4}">
      <dgm:prSet/>
      <dgm:spPr/>
      <dgm:t>
        <a:bodyPr/>
        <a:lstStyle/>
        <a:p>
          <a:r>
            <a:rPr lang="en-US" dirty="0"/>
            <a:t>TCM sends Support Plan to MCO</a:t>
          </a:r>
        </a:p>
      </dgm:t>
    </dgm:pt>
    <dgm:pt modelId="{AB06D33E-60C5-4DD7-9F45-FD5428B08A2D}" type="parTrans" cxnId="{3FFC3886-D766-4236-BA25-73B4628A442F}">
      <dgm:prSet/>
      <dgm:spPr/>
      <dgm:t>
        <a:bodyPr/>
        <a:lstStyle/>
        <a:p>
          <a:endParaRPr lang="en-US"/>
        </a:p>
      </dgm:t>
    </dgm:pt>
    <dgm:pt modelId="{F991477A-0C62-4A62-B053-3555ED7A51BA}" type="sibTrans" cxnId="{3FFC3886-D766-4236-BA25-73B4628A442F}">
      <dgm:prSet/>
      <dgm:spPr/>
      <dgm:t>
        <a:bodyPr/>
        <a:lstStyle/>
        <a:p>
          <a:endParaRPr lang="en-US"/>
        </a:p>
      </dgm:t>
    </dgm:pt>
    <dgm:pt modelId="{C210EDCC-FB47-452E-9D94-0AE68744153C}" type="pres">
      <dgm:prSet presAssocID="{CEA7A325-E64F-4774-A73F-0D3670E9760E}" presName="Name0" presStyleCnt="0">
        <dgm:presLayoutVars>
          <dgm:dir/>
          <dgm:resizeHandles/>
        </dgm:presLayoutVars>
      </dgm:prSet>
      <dgm:spPr/>
    </dgm:pt>
    <dgm:pt modelId="{0B1858DA-B942-42C4-BFC4-4301596DA756}" type="pres">
      <dgm:prSet presAssocID="{B3A725E3-4BD2-4845-A37A-67A34D60D055}" presName="compNode" presStyleCnt="0"/>
      <dgm:spPr/>
    </dgm:pt>
    <dgm:pt modelId="{3C1735A5-2DAD-4917-9E94-3C2A96FA868B}" type="pres">
      <dgm:prSet presAssocID="{B3A725E3-4BD2-4845-A37A-67A34D60D055}" presName="dummyConnPt" presStyleCnt="0"/>
      <dgm:spPr/>
    </dgm:pt>
    <dgm:pt modelId="{954E09FC-31F1-409E-B17A-69BBF365859C}" type="pres">
      <dgm:prSet presAssocID="{B3A725E3-4BD2-4845-A37A-67A34D60D055}" presName="node" presStyleLbl="node1" presStyleIdx="0" presStyleCnt="10">
        <dgm:presLayoutVars>
          <dgm:bulletEnabled val="1"/>
        </dgm:presLayoutVars>
      </dgm:prSet>
      <dgm:spPr/>
    </dgm:pt>
    <dgm:pt modelId="{262395B4-F860-4CB3-93B6-A66F5E3E9B19}" type="pres">
      <dgm:prSet presAssocID="{E142F13F-8398-469A-B7A4-7248D4F80B3A}" presName="sibTrans" presStyleLbl="bgSibTrans2D1" presStyleIdx="0" presStyleCnt="9"/>
      <dgm:spPr/>
    </dgm:pt>
    <dgm:pt modelId="{E015B106-D5A8-4C7F-9F03-01043260A995}" type="pres">
      <dgm:prSet presAssocID="{1C4BD0FE-D531-4B3B-A433-48EA3B84F874}" presName="compNode" presStyleCnt="0"/>
      <dgm:spPr/>
    </dgm:pt>
    <dgm:pt modelId="{747BB164-1F82-4EB6-90A1-952786BC2F9A}" type="pres">
      <dgm:prSet presAssocID="{1C4BD0FE-D531-4B3B-A433-48EA3B84F874}" presName="dummyConnPt" presStyleCnt="0"/>
      <dgm:spPr/>
    </dgm:pt>
    <dgm:pt modelId="{275FB5FF-8BBA-471D-9932-4029FA9DF25D}" type="pres">
      <dgm:prSet presAssocID="{1C4BD0FE-D531-4B3B-A433-48EA3B84F874}" presName="node" presStyleLbl="node1" presStyleIdx="1" presStyleCnt="10">
        <dgm:presLayoutVars>
          <dgm:bulletEnabled val="1"/>
        </dgm:presLayoutVars>
      </dgm:prSet>
      <dgm:spPr/>
    </dgm:pt>
    <dgm:pt modelId="{3BEAA217-E952-43FD-82EF-A7FCC6BE242B}" type="pres">
      <dgm:prSet presAssocID="{F8394E98-A708-4B6D-852F-2263C5F64B2E}" presName="sibTrans" presStyleLbl="bgSibTrans2D1" presStyleIdx="1" presStyleCnt="9"/>
      <dgm:spPr/>
    </dgm:pt>
    <dgm:pt modelId="{489E0ECA-1DD6-4B29-9690-C55337E74531}" type="pres">
      <dgm:prSet presAssocID="{337943DA-80A5-4181-8609-211BE702AF54}" presName="compNode" presStyleCnt="0"/>
      <dgm:spPr/>
    </dgm:pt>
    <dgm:pt modelId="{1A5604A4-9453-4431-9E91-336BB0D94D43}" type="pres">
      <dgm:prSet presAssocID="{337943DA-80A5-4181-8609-211BE702AF54}" presName="dummyConnPt" presStyleCnt="0"/>
      <dgm:spPr/>
    </dgm:pt>
    <dgm:pt modelId="{D4290E15-0C2D-44A9-B0E1-9C73D0EEDD8F}" type="pres">
      <dgm:prSet presAssocID="{337943DA-80A5-4181-8609-211BE702AF54}" presName="node" presStyleLbl="node1" presStyleIdx="2" presStyleCnt="10">
        <dgm:presLayoutVars>
          <dgm:bulletEnabled val="1"/>
        </dgm:presLayoutVars>
      </dgm:prSet>
      <dgm:spPr/>
    </dgm:pt>
    <dgm:pt modelId="{79CFE743-52F2-4FF7-8FCC-B2FB3BA85060}" type="pres">
      <dgm:prSet presAssocID="{288AA7FA-8BB7-416B-9015-99C2D5629B64}" presName="sibTrans" presStyleLbl="bgSibTrans2D1" presStyleIdx="2" presStyleCnt="9"/>
      <dgm:spPr/>
    </dgm:pt>
    <dgm:pt modelId="{8914652E-ABAE-46E2-BA32-9FB8C5BECE6D}" type="pres">
      <dgm:prSet presAssocID="{74E85C8B-A9BC-4322-9515-BB6412C996D4}" presName="compNode" presStyleCnt="0"/>
      <dgm:spPr/>
    </dgm:pt>
    <dgm:pt modelId="{EF2DAE9D-28A7-4D91-AC93-2758E79F90C6}" type="pres">
      <dgm:prSet presAssocID="{74E85C8B-A9BC-4322-9515-BB6412C996D4}" presName="dummyConnPt" presStyleCnt="0"/>
      <dgm:spPr/>
    </dgm:pt>
    <dgm:pt modelId="{15FADE2E-46EF-4678-9D48-DEF525D746EB}" type="pres">
      <dgm:prSet presAssocID="{74E85C8B-A9BC-4322-9515-BB6412C996D4}" presName="node" presStyleLbl="node1" presStyleIdx="3" presStyleCnt="10">
        <dgm:presLayoutVars>
          <dgm:bulletEnabled val="1"/>
        </dgm:presLayoutVars>
      </dgm:prSet>
      <dgm:spPr/>
    </dgm:pt>
    <dgm:pt modelId="{7DAC17BC-5E64-43F3-AFAC-959356770900}" type="pres">
      <dgm:prSet presAssocID="{F991477A-0C62-4A62-B053-3555ED7A51BA}" presName="sibTrans" presStyleLbl="bgSibTrans2D1" presStyleIdx="3" presStyleCnt="9"/>
      <dgm:spPr/>
    </dgm:pt>
    <dgm:pt modelId="{723D337F-57B5-41DE-9C2A-A18885BB7AE4}" type="pres">
      <dgm:prSet presAssocID="{D2B5915C-F66D-4312-A58E-868AC0ECBD78}" presName="compNode" presStyleCnt="0"/>
      <dgm:spPr/>
    </dgm:pt>
    <dgm:pt modelId="{CE3ABE80-0A82-438D-946A-F55D270DD7C5}" type="pres">
      <dgm:prSet presAssocID="{D2B5915C-F66D-4312-A58E-868AC0ECBD78}" presName="dummyConnPt" presStyleCnt="0"/>
      <dgm:spPr/>
    </dgm:pt>
    <dgm:pt modelId="{135C52AB-17C2-4576-8533-0A4251BE5C34}" type="pres">
      <dgm:prSet presAssocID="{D2B5915C-F66D-4312-A58E-868AC0ECBD78}" presName="node" presStyleLbl="node1" presStyleIdx="4" presStyleCnt="10">
        <dgm:presLayoutVars>
          <dgm:bulletEnabled val="1"/>
        </dgm:presLayoutVars>
      </dgm:prSet>
      <dgm:spPr/>
    </dgm:pt>
    <dgm:pt modelId="{27769FDC-C83A-4239-AC7B-EC33E0B89690}" type="pres">
      <dgm:prSet presAssocID="{33DFD328-D442-49D9-9C09-2D81365A0361}" presName="sibTrans" presStyleLbl="bgSibTrans2D1" presStyleIdx="4" presStyleCnt="9"/>
      <dgm:spPr/>
    </dgm:pt>
    <dgm:pt modelId="{FB433D21-0B1B-4A5E-B3FA-A58FD13FBEA5}" type="pres">
      <dgm:prSet presAssocID="{44070BC1-6590-4A96-BD26-51E79A357356}" presName="compNode" presStyleCnt="0"/>
      <dgm:spPr/>
    </dgm:pt>
    <dgm:pt modelId="{B9DC307C-AF0F-4A62-93A9-36ADC66CC155}" type="pres">
      <dgm:prSet presAssocID="{44070BC1-6590-4A96-BD26-51E79A357356}" presName="dummyConnPt" presStyleCnt="0"/>
      <dgm:spPr/>
    </dgm:pt>
    <dgm:pt modelId="{59B2E298-634F-4E4B-978E-7734E7D7C8BB}" type="pres">
      <dgm:prSet presAssocID="{44070BC1-6590-4A96-BD26-51E79A357356}" presName="node" presStyleLbl="node1" presStyleIdx="5" presStyleCnt="10">
        <dgm:presLayoutVars>
          <dgm:bulletEnabled val="1"/>
        </dgm:presLayoutVars>
      </dgm:prSet>
      <dgm:spPr/>
    </dgm:pt>
    <dgm:pt modelId="{D74D70B5-783F-423D-9F0D-A5661FAB506A}" type="pres">
      <dgm:prSet presAssocID="{78A61B01-E288-47D2-99CC-FEFB8C4E8C4B}" presName="sibTrans" presStyleLbl="bgSibTrans2D1" presStyleIdx="5" presStyleCnt="9"/>
      <dgm:spPr/>
    </dgm:pt>
    <dgm:pt modelId="{9E99DE6D-184C-4893-8E28-CA6C4CA21D47}" type="pres">
      <dgm:prSet presAssocID="{60E3BC2F-E059-44CE-BA8E-1866919893C2}" presName="compNode" presStyleCnt="0"/>
      <dgm:spPr/>
    </dgm:pt>
    <dgm:pt modelId="{16368637-9FB6-4C34-A854-3B744ACD37D8}" type="pres">
      <dgm:prSet presAssocID="{60E3BC2F-E059-44CE-BA8E-1866919893C2}" presName="dummyConnPt" presStyleCnt="0"/>
      <dgm:spPr/>
    </dgm:pt>
    <dgm:pt modelId="{05A8074A-2C2C-4682-A15F-4B612F44CBFB}" type="pres">
      <dgm:prSet presAssocID="{60E3BC2F-E059-44CE-BA8E-1866919893C2}" presName="node" presStyleLbl="node1" presStyleIdx="6" presStyleCnt="10">
        <dgm:presLayoutVars>
          <dgm:bulletEnabled val="1"/>
        </dgm:presLayoutVars>
      </dgm:prSet>
      <dgm:spPr/>
    </dgm:pt>
    <dgm:pt modelId="{1068503E-8DFD-4F64-8DFF-3CF1C0B5E602}" type="pres">
      <dgm:prSet presAssocID="{B546B1FD-DB37-4472-9662-A0E51E9A4873}" presName="sibTrans" presStyleLbl="bgSibTrans2D1" presStyleIdx="6" presStyleCnt="9"/>
      <dgm:spPr/>
    </dgm:pt>
    <dgm:pt modelId="{BF4238A8-918D-4481-B70E-C334788D75DB}" type="pres">
      <dgm:prSet presAssocID="{BF32850D-2854-4987-9155-6FD571541453}" presName="compNode" presStyleCnt="0"/>
      <dgm:spPr/>
    </dgm:pt>
    <dgm:pt modelId="{28EA3B95-4C84-475C-B198-6F8767C3BDDF}" type="pres">
      <dgm:prSet presAssocID="{BF32850D-2854-4987-9155-6FD571541453}" presName="dummyConnPt" presStyleCnt="0"/>
      <dgm:spPr/>
    </dgm:pt>
    <dgm:pt modelId="{3A352B74-83C4-434F-B2AF-FE0AE2CB0010}" type="pres">
      <dgm:prSet presAssocID="{BF32850D-2854-4987-9155-6FD571541453}" presName="node" presStyleLbl="node1" presStyleIdx="7" presStyleCnt="10" custLinFactNeighborX="1160" custLinFactNeighborY="-1935">
        <dgm:presLayoutVars>
          <dgm:bulletEnabled val="1"/>
        </dgm:presLayoutVars>
      </dgm:prSet>
      <dgm:spPr/>
    </dgm:pt>
    <dgm:pt modelId="{496D2781-5C90-4E5A-AE2F-9E3788A87CFE}" type="pres">
      <dgm:prSet presAssocID="{EA7154A7-C72E-457A-8F5D-3766D255DCA0}" presName="sibTrans" presStyleLbl="bgSibTrans2D1" presStyleIdx="7" presStyleCnt="9"/>
      <dgm:spPr/>
    </dgm:pt>
    <dgm:pt modelId="{F9C7D89F-23C6-437B-B1C9-D2D419F7DA85}" type="pres">
      <dgm:prSet presAssocID="{B5034307-EC85-474E-9C1F-442EE9ADD312}" presName="compNode" presStyleCnt="0"/>
      <dgm:spPr/>
    </dgm:pt>
    <dgm:pt modelId="{D1CC2782-A156-49E5-89BE-E9FCA96F9FFE}" type="pres">
      <dgm:prSet presAssocID="{B5034307-EC85-474E-9C1F-442EE9ADD312}" presName="dummyConnPt" presStyleCnt="0"/>
      <dgm:spPr/>
    </dgm:pt>
    <dgm:pt modelId="{B17E6187-78CF-4B65-9082-8ECB6D69A6DC}" type="pres">
      <dgm:prSet presAssocID="{B5034307-EC85-474E-9C1F-442EE9ADD312}" presName="node" presStyleLbl="node1" presStyleIdx="8" presStyleCnt="10">
        <dgm:presLayoutVars>
          <dgm:bulletEnabled val="1"/>
        </dgm:presLayoutVars>
      </dgm:prSet>
      <dgm:spPr/>
    </dgm:pt>
    <dgm:pt modelId="{8F11E443-B99F-4C83-BFB2-0CEB7BA9ACF2}" type="pres">
      <dgm:prSet presAssocID="{F2B17C2F-E795-441C-8567-051003FA9822}" presName="sibTrans" presStyleLbl="bgSibTrans2D1" presStyleIdx="8" presStyleCnt="9"/>
      <dgm:spPr/>
    </dgm:pt>
    <dgm:pt modelId="{7EA61187-0752-474B-8B9C-4F789720D69E}" type="pres">
      <dgm:prSet presAssocID="{A1AFF6E6-0E85-497A-B9F5-7ADE28007F25}" presName="compNode" presStyleCnt="0"/>
      <dgm:spPr/>
    </dgm:pt>
    <dgm:pt modelId="{012166C7-E56F-45E8-ACDA-F1A4984B4ED3}" type="pres">
      <dgm:prSet presAssocID="{A1AFF6E6-0E85-497A-B9F5-7ADE28007F25}" presName="dummyConnPt" presStyleCnt="0"/>
      <dgm:spPr/>
    </dgm:pt>
    <dgm:pt modelId="{7576CD8D-7BB3-4E79-9BB0-9C0387547E7B}" type="pres">
      <dgm:prSet presAssocID="{A1AFF6E6-0E85-497A-B9F5-7ADE28007F25}" presName="node" presStyleLbl="node1" presStyleIdx="9" presStyleCnt="10">
        <dgm:presLayoutVars>
          <dgm:bulletEnabled val="1"/>
        </dgm:presLayoutVars>
      </dgm:prSet>
      <dgm:spPr/>
    </dgm:pt>
  </dgm:ptLst>
  <dgm:cxnLst>
    <dgm:cxn modelId="{89B17005-7AAD-48C5-8BD5-AF9AD3F3B490}" srcId="{CEA7A325-E64F-4774-A73F-0D3670E9760E}" destId="{44070BC1-6590-4A96-BD26-51E79A357356}" srcOrd="5" destOrd="0" parTransId="{CFEF67B2-41C5-4998-8098-2E5A62CB0017}" sibTransId="{78A61B01-E288-47D2-99CC-FEFB8C4E8C4B}"/>
    <dgm:cxn modelId="{18B61D0B-7AD5-4575-A9ED-7A509160F453}" type="presOf" srcId="{F2B17C2F-E795-441C-8567-051003FA9822}" destId="{8F11E443-B99F-4C83-BFB2-0CEB7BA9ACF2}" srcOrd="0" destOrd="0" presId="urn:microsoft.com/office/officeart/2005/8/layout/bProcess4"/>
    <dgm:cxn modelId="{F6C40D0F-FB10-4572-8D66-085FE74941A2}" srcId="{CEA7A325-E64F-4774-A73F-0D3670E9760E}" destId="{D2B5915C-F66D-4312-A58E-868AC0ECBD78}" srcOrd="4" destOrd="0" parTransId="{B09AA2D3-68AF-4033-B5D0-4DED954FF90C}" sibTransId="{33DFD328-D442-49D9-9C09-2D81365A0361}"/>
    <dgm:cxn modelId="{BF446D11-A383-44AE-AE72-D0D07507AF14}" type="presOf" srcId="{EA7154A7-C72E-457A-8F5D-3766D255DCA0}" destId="{496D2781-5C90-4E5A-AE2F-9E3788A87CFE}" srcOrd="0" destOrd="0" presId="urn:microsoft.com/office/officeart/2005/8/layout/bProcess4"/>
    <dgm:cxn modelId="{4E876A1F-922D-4993-9D3E-25EE67526114}" type="presOf" srcId="{B546B1FD-DB37-4472-9662-A0E51E9A4873}" destId="{1068503E-8DFD-4F64-8DFF-3CF1C0B5E602}" srcOrd="0" destOrd="0" presId="urn:microsoft.com/office/officeart/2005/8/layout/bProcess4"/>
    <dgm:cxn modelId="{2F1D0C21-BFA7-43AF-9AA5-F5C1E0D9A89A}" type="presOf" srcId="{BF32850D-2854-4987-9155-6FD571541453}" destId="{3A352B74-83C4-434F-B2AF-FE0AE2CB0010}" srcOrd="0" destOrd="0" presId="urn:microsoft.com/office/officeart/2005/8/layout/bProcess4"/>
    <dgm:cxn modelId="{0025FC32-0093-4B0A-8B7C-CEA6F88233FD}" type="presOf" srcId="{337943DA-80A5-4181-8609-211BE702AF54}" destId="{D4290E15-0C2D-44A9-B0E1-9C73D0EEDD8F}" srcOrd="0" destOrd="0" presId="urn:microsoft.com/office/officeart/2005/8/layout/bProcess4"/>
    <dgm:cxn modelId="{9B026E33-339E-47AE-9490-50C74C7F8D20}" srcId="{CEA7A325-E64F-4774-A73F-0D3670E9760E}" destId="{B5034307-EC85-474E-9C1F-442EE9ADD312}" srcOrd="8" destOrd="0" parTransId="{D6583761-20B8-4B11-A9B5-D9E2F2B3FB95}" sibTransId="{F2B17C2F-E795-441C-8567-051003FA9822}"/>
    <dgm:cxn modelId="{3634AE34-E5C5-4CA1-917D-A9698B02887C}" srcId="{CEA7A325-E64F-4774-A73F-0D3670E9760E}" destId="{337943DA-80A5-4181-8609-211BE702AF54}" srcOrd="2" destOrd="0" parTransId="{2DFF3D1D-052D-47D8-8E5C-7E970B26899C}" sibTransId="{288AA7FA-8BB7-416B-9015-99C2D5629B64}"/>
    <dgm:cxn modelId="{E1B0EB39-3CC4-4290-A029-809B23676154}" type="presOf" srcId="{1C4BD0FE-D531-4B3B-A433-48EA3B84F874}" destId="{275FB5FF-8BBA-471D-9932-4029FA9DF25D}" srcOrd="0" destOrd="0" presId="urn:microsoft.com/office/officeart/2005/8/layout/bProcess4"/>
    <dgm:cxn modelId="{0E8B944C-E932-4FD1-967B-42EC719718B8}" type="presOf" srcId="{E142F13F-8398-469A-B7A4-7248D4F80B3A}" destId="{262395B4-F860-4CB3-93B6-A66F5E3E9B19}" srcOrd="0" destOrd="0" presId="urn:microsoft.com/office/officeart/2005/8/layout/bProcess4"/>
    <dgm:cxn modelId="{F686AD4D-B2FD-4FCC-9F65-BCF6E1B99088}" type="presOf" srcId="{78A61B01-E288-47D2-99CC-FEFB8C4E8C4B}" destId="{D74D70B5-783F-423D-9F0D-A5661FAB506A}" srcOrd="0" destOrd="0" presId="urn:microsoft.com/office/officeart/2005/8/layout/bProcess4"/>
    <dgm:cxn modelId="{220BDB52-1A2D-47FE-A126-9CEA27E404C5}" type="presOf" srcId="{CEA7A325-E64F-4774-A73F-0D3670E9760E}" destId="{C210EDCC-FB47-452E-9D94-0AE68744153C}" srcOrd="0" destOrd="0" presId="urn:microsoft.com/office/officeart/2005/8/layout/bProcess4"/>
    <dgm:cxn modelId="{81445E5A-59ED-4328-960A-EBF1362F565D}" type="presOf" srcId="{D2B5915C-F66D-4312-A58E-868AC0ECBD78}" destId="{135C52AB-17C2-4576-8533-0A4251BE5C34}" srcOrd="0" destOrd="0" presId="urn:microsoft.com/office/officeart/2005/8/layout/bProcess4"/>
    <dgm:cxn modelId="{87BB4B7B-BF72-41D6-A6FE-CB99DCCD88AB}" srcId="{CEA7A325-E64F-4774-A73F-0D3670E9760E}" destId="{B3A725E3-4BD2-4845-A37A-67A34D60D055}" srcOrd="0" destOrd="0" parTransId="{BDCA7DC9-9718-4A62-A431-2681B347CC8C}" sibTransId="{E142F13F-8398-469A-B7A4-7248D4F80B3A}"/>
    <dgm:cxn modelId="{5C9F2480-2E69-4EC7-9DA9-8A69C31807C5}" type="presOf" srcId="{33DFD328-D442-49D9-9C09-2D81365A0361}" destId="{27769FDC-C83A-4239-AC7B-EC33E0B89690}" srcOrd="0" destOrd="0" presId="urn:microsoft.com/office/officeart/2005/8/layout/bProcess4"/>
    <dgm:cxn modelId="{B2D55682-B610-47C1-8FC8-01747856A0BE}" srcId="{CEA7A325-E64F-4774-A73F-0D3670E9760E}" destId="{1C4BD0FE-D531-4B3B-A433-48EA3B84F874}" srcOrd="1" destOrd="0" parTransId="{7A0251A3-2928-432D-AC5A-1BC31DC3DF85}" sibTransId="{F8394E98-A708-4B6D-852F-2263C5F64B2E}"/>
    <dgm:cxn modelId="{DAE94C84-497E-461E-9BEA-61A73EE1189B}" type="presOf" srcId="{A1AFF6E6-0E85-497A-B9F5-7ADE28007F25}" destId="{7576CD8D-7BB3-4E79-9BB0-9C0387547E7B}" srcOrd="0" destOrd="0" presId="urn:microsoft.com/office/officeart/2005/8/layout/bProcess4"/>
    <dgm:cxn modelId="{3FFC3886-D766-4236-BA25-73B4628A442F}" srcId="{CEA7A325-E64F-4774-A73F-0D3670E9760E}" destId="{74E85C8B-A9BC-4322-9515-BB6412C996D4}" srcOrd="3" destOrd="0" parTransId="{AB06D33E-60C5-4DD7-9F45-FD5428B08A2D}" sibTransId="{F991477A-0C62-4A62-B053-3555ED7A51BA}"/>
    <dgm:cxn modelId="{26087789-F8F5-4324-8571-A3A3027613AC}" type="presOf" srcId="{B3A725E3-4BD2-4845-A37A-67A34D60D055}" destId="{954E09FC-31F1-409E-B17A-69BBF365859C}" srcOrd="0" destOrd="0" presId="urn:microsoft.com/office/officeart/2005/8/layout/bProcess4"/>
    <dgm:cxn modelId="{D8FAB38F-6435-42AF-8507-DA3D4BA76113}" type="presOf" srcId="{44070BC1-6590-4A96-BD26-51E79A357356}" destId="{59B2E298-634F-4E4B-978E-7734E7D7C8BB}" srcOrd="0" destOrd="0" presId="urn:microsoft.com/office/officeart/2005/8/layout/bProcess4"/>
    <dgm:cxn modelId="{873D6091-385D-4821-B825-AF3A98D1B8E4}" srcId="{CEA7A325-E64F-4774-A73F-0D3670E9760E}" destId="{BF32850D-2854-4987-9155-6FD571541453}" srcOrd="7" destOrd="0" parTransId="{061D5B6B-3BC0-4B5D-8E18-8F51C54F94B1}" sibTransId="{EA7154A7-C72E-457A-8F5D-3766D255DCA0}"/>
    <dgm:cxn modelId="{F9E1C494-E2B1-40ED-8419-07ED5939C25F}" srcId="{CEA7A325-E64F-4774-A73F-0D3670E9760E}" destId="{60E3BC2F-E059-44CE-BA8E-1866919893C2}" srcOrd="6" destOrd="0" parTransId="{0E0366C4-892B-49C6-9DBD-18C4D1AE7B2A}" sibTransId="{B546B1FD-DB37-4472-9662-A0E51E9A4873}"/>
    <dgm:cxn modelId="{36ED0AB3-C719-4B08-8161-693D1C585417}" type="presOf" srcId="{B5034307-EC85-474E-9C1F-442EE9ADD312}" destId="{B17E6187-78CF-4B65-9082-8ECB6D69A6DC}" srcOrd="0" destOrd="0" presId="urn:microsoft.com/office/officeart/2005/8/layout/bProcess4"/>
    <dgm:cxn modelId="{A6AA09BF-C52B-4D85-AD11-E71FA5B7A0C1}" type="presOf" srcId="{288AA7FA-8BB7-416B-9015-99C2D5629B64}" destId="{79CFE743-52F2-4FF7-8FCC-B2FB3BA85060}" srcOrd="0" destOrd="0" presId="urn:microsoft.com/office/officeart/2005/8/layout/bProcess4"/>
    <dgm:cxn modelId="{B68E5FDB-97E8-41B6-BE0D-389D8A56E5C8}" type="presOf" srcId="{F8394E98-A708-4B6D-852F-2263C5F64B2E}" destId="{3BEAA217-E952-43FD-82EF-A7FCC6BE242B}" srcOrd="0" destOrd="0" presId="urn:microsoft.com/office/officeart/2005/8/layout/bProcess4"/>
    <dgm:cxn modelId="{3299CEEA-9453-45D6-A68F-469A6FDCCDFB}" type="presOf" srcId="{60E3BC2F-E059-44CE-BA8E-1866919893C2}" destId="{05A8074A-2C2C-4682-A15F-4B612F44CBFB}" srcOrd="0" destOrd="0" presId="urn:microsoft.com/office/officeart/2005/8/layout/bProcess4"/>
    <dgm:cxn modelId="{97D42FEE-2962-4DDB-AF4E-CC22B7709A07}" type="presOf" srcId="{F991477A-0C62-4A62-B053-3555ED7A51BA}" destId="{7DAC17BC-5E64-43F3-AFAC-959356770900}" srcOrd="0" destOrd="0" presId="urn:microsoft.com/office/officeart/2005/8/layout/bProcess4"/>
    <dgm:cxn modelId="{970E15F7-1817-4FA5-A3A1-EF1C69BC70B8}" type="presOf" srcId="{74E85C8B-A9BC-4322-9515-BB6412C996D4}" destId="{15FADE2E-46EF-4678-9D48-DEF525D746EB}" srcOrd="0" destOrd="0" presId="urn:microsoft.com/office/officeart/2005/8/layout/bProcess4"/>
    <dgm:cxn modelId="{DB2E52FE-806B-4340-B275-7F4DF2711F9B}" srcId="{CEA7A325-E64F-4774-A73F-0D3670E9760E}" destId="{A1AFF6E6-0E85-497A-B9F5-7ADE28007F25}" srcOrd="9" destOrd="0" parTransId="{A697357B-B99D-4A8E-97FD-0D355230CC9C}" sibTransId="{C1A63BA3-8E42-4CBE-BB25-A07A4C15A034}"/>
    <dgm:cxn modelId="{D9D1E1F3-0E51-4418-A2D1-FFBABE5884C6}" type="presParOf" srcId="{C210EDCC-FB47-452E-9D94-0AE68744153C}" destId="{0B1858DA-B942-42C4-BFC4-4301596DA756}" srcOrd="0" destOrd="0" presId="urn:microsoft.com/office/officeart/2005/8/layout/bProcess4"/>
    <dgm:cxn modelId="{57F93ABB-0452-464F-AFC2-024EB5E33EDA}" type="presParOf" srcId="{0B1858DA-B942-42C4-BFC4-4301596DA756}" destId="{3C1735A5-2DAD-4917-9E94-3C2A96FA868B}" srcOrd="0" destOrd="0" presId="urn:microsoft.com/office/officeart/2005/8/layout/bProcess4"/>
    <dgm:cxn modelId="{817C12DF-FC14-41DB-8C1E-72F120D082D3}" type="presParOf" srcId="{0B1858DA-B942-42C4-BFC4-4301596DA756}" destId="{954E09FC-31F1-409E-B17A-69BBF365859C}" srcOrd="1" destOrd="0" presId="urn:microsoft.com/office/officeart/2005/8/layout/bProcess4"/>
    <dgm:cxn modelId="{8AC67022-109B-455D-B5DA-EC5D03D7E09E}" type="presParOf" srcId="{C210EDCC-FB47-452E-9D94-0AE68744153C}" destId="{262395B4-F860-4CB3-93B6-A66F5E3E9B19}" srcOrd="1" destOrd="0" presId="urn:microsoft.com/office/officeart/2005/8/layout/bProcess4"/>
    <dgm:cxn modelId="{2C203EDA-B9B0-4B76-A091-95720B805405}" type="presParOf" srcId="{C210EDCC-FB47-452E-9D94-0AE68744153C}" destId="{E015B106-D5A8-4C7F-9F03-01043260A995}" srcOrd="2" destOrd="0" presId="urn:microsoft.com/office/officeart/2005/8/layout/bProcess4"/>
    <dgm:cxn modelId="{BB80C22D-6950-4ECA-B7CE-78263577ED08}" type="presParOf" srcId="{E015B106-D5A8-4C7F-9F03-01043260A995}" destId="{747BB164-1F82-4EB6-90A1-952786BC2F9A}" srcOrd="0" destOrd="0" presId="urn:microsoft.com/office/officeart/2005/8/layout/bProcess4"/>
    <dgm:cxn modelId="{BBB85AD7-0817-4618-969D-557C8F835DC9}" type="presParOf" srcId="{E015B106-D5A8-4C7F-9F03-01043260A995}" destId="{275FB5FF-8BBA-471D-9932-4029FA9DF25D}" srcOrd="1" destOrd="0" presId="urn:microsoft.com/office/officeart/2005/8/layout/bProcess4"/>
    <dgm:cxn modelId="{3D956CA2-3B0C-4104-AA32-FA856E05B869}" type="presParOf" srcId="{C210EDCC-FB47-452E-9D94-0AE68744153C}" destId="{3BEAA217-E952-43FD-82EF-A7FCC6BE242B}" srcOrd="3" destOrd="0" presId="urn:microsoft.com/office/officeart/2005/8/layout/bProcess4"/>
    <dgm:cxn modelId="{2BABE068-2CFF-4FA6-B76B-BFE3EDF9AE4A}" type="presParOf" srcId="{C210EDCC-FB47-452E-9D94-0AE68744153C}" destId="{489E0ECA-1DD6-4B29-9690-C55337E74531}" srcOrd="4" destOrd="0" presId="urn:microsoft.com/office/officeart/2005/8/layout/bProcess4"/>
    <dgm:cxn modelId="{89C92B94-0CC6-417D-8013-00AA94CB0ECA}" type="presParOf" srcId="{489E0ECA-1DD6-4B29-9690-C55337E74531}" destId="{1A5604A4-9453-4431-9E91-336BB0D94D43}" srcOrd="0" destOrd="0" presId="urn:microsoft.com/office/officeart/2005/8/layout/bProcess4"/>
    <dgm:cxn modelId="{624107DD-8A34-435F-A94C-4F8F38213E4B}" type="presParOf" srcId="{489E0ECA-1DD6-4B29-9690-C55337E74531}" destId="{D4290E15-0C2D-44A9-B0E1-9C73D0EEDD8F}" srcOrd="1" destOrd="0" presId="urn:microsoft.com/office/officeart/2005/8/layout/bProcess4"/>
    <dgm:cxn modelId="{8DB57927-DCBD-42AF-A479-4343BBA799B0}" type="presParOf" srcId="{C210EDCC-FB47-452E-9D94-0AE68744153C}" destId="{79CFE743-52F2-4FF7-8FCC-B2FB3BA85060}" srcOrd="5" destOrd="0" presId="urn:microsoft.com/office/officeart/2005/8/layout/bProcess4"/>
    <dgm:cxn modelId="{CCF786B3-2E0E-4998-B27E-695B5CC25EF9}" type="presParOf" srcId="{C210EDCC-FB47-452E-9D94-0AE68744153C}" destId="{8914652E-ABAE-46E2-BA32-9FB8C5BECE6D}" srcOrd="6" destOrd="0" presId="urn:microsoft.com/office/officeart/2005/8/layout/bProcess4"/>
    <dgm:cxn modelId="{360A56E0-70BD-47BC-9FCB-C38EA192F261}" type="presParOf" srcId="{8914652E-ABAE-46E2-BA32-9FB8C5BECE6D}" destId="{EF2DAE9D-28A7-4D91-AC93-2758E79F90C6}" srcOrd="0" destOrd="0" presId="urn:microsoft.com/office/officeart/2005/8/layout/bProcess4"/>
    <dgm:cxn modelId="{1C606DEE-E4AC-4DA8-9C1F-114CA9201519}" type="presParOf" srcId="{8914652E-ABAE-46E2-BA32-9FB8C5BECE6D}" destId="{15FADE2E-46EF-4678-9D48-DEF525D746EB}" srcOrd="1" destOrd="0" presId="urn:microsoft.com/office/officeart/2005/8/layout/bProcess4"/>
    <dgm:cxn modelId="{C69931EB-9A08-46A1-9E6A-45C2C7EBB8AB}" type="presParOf" srcId="{C210EDCC-FB47-452E-9D94-0AE68744153C}" destId="{7DAC17BC-5E64-43F3-AFAC-959356770900}" srcOrd="7" destOrd="0" presId="urn:microsoft.com/office/officeart/2005/8/layout/bProcess4"/>
    <dgm:cxn modelId="{5C22E61A-060E-41DC-B4FE-0370FD3660D5}" type="presParOf" srcId="{C210EDCC-FB47-452E-9D94-0AE68744153C}" destId="{723D337F-57B5-41DE-9C2A-A18885BB7AE4}" srcOrd="8" destOrd="0" presId="urn:microsoft.com/office/officeart/2005/8/layout/bProcess4"/>
    <dgm:cxn modelId="{AB91FAE2-6E0C-4072-9D23-55A5E71A433F}" type="presParOf" srcId="{723D337F-57B5-41DE-9C2A-A18885BB7AE4}" destId="{CE3ABE80-0A82-438D-946A-F55D270DD7C5}" srcOrd="0" destOrd="0" presId="urn:microsoft.com/office/officeart/2005/8/layout/bProcess4"/>
    <dgm:cxn modelId="{AA36F3F2-2736-46E5-91F0-E580986AAADE}" type="presParOf" srcId="{723D337F-57B5-41DE-9C2A-A18885BB7AE4}" destId="{135C52AB-17C2-4576-8533-0A4251BE5C34}" srcOrd="1" destOrd="0" presId="urn:microsoft.com/office/officeart/2005/8/layout/bProcess4"/>
    <dgm:cxn modelId="{21244315-118C-424C-B126-7A2EE0DEFD6B}" type="presParOf" srcId="{C210EDCC-FB47-452E-9D94-0AE68744153C}" destId="{27769FDC-C83A-4239-AC7B-EC33E0B89690}" srcOrd="9" destOrd="0" presId="urn:microsoft.com/office/officeart/2005/8/layout/bProcess4"/>
    <dgm:cxn modelId="{FD70499F-E9A7-4EDC-9CF1-5C79522F41B2}" type="presParOf" srcId="{C210EDCC-FB47-452E-9D94-0AE68744153C}" destId="{FB433D21-0B1B-4A5E-B3FA-A58FD13FBEA5}" srcOrd="10" destOrd="0" presId="urn:microsoft.com/office/officeart/2005/8/layout/bProcess4"/>
    <dgm:cxn modelId="{2D0C4190-A0A4-43F3-99E8-E42CF339BACA}" type="presParOf" srcId="{FB433D21-0B1B-4A5E-B3FA-A58FD13FBEA5}" destId="{B9DC307C-AF0F-4A62-93A9-36ADC66CC155}" srcOrd="0" destOrd="0" presId="urn:microsoft.com/office/officeart/2005/8/layout/bProcess4"/>
    <dgm:cxn modelId="{0076BDC6-65FB-44D9-A754-DD377C46E3C9}" type="presParOf" srcId="{FB433D21-0B1B-4A5E-B3FA-A58FD13FBEA5}" destId="{59B2E298-634F-4E4B-978E-7734E7D7C8BB}" srcOrd="1" destOrd="0" presId="urn:microsoft.com/office/officeart/2005/8/layout/bProcess4"/>
    <dgm:cxn modelId="{DCBEFAF6-406C-4E74-8174-B6C6D273A828}" type="presParOf" srcId="{C210EDCC-FB47-452E-9D94-0AE68744153C}" destId="{D74D70B5-783F-423D-9F0D-A5661FAB506A}" srcOrd="11" destOrd="0" presId="urn:microsoft.com/office/officeart/2005/8/layout/bProcess4"/>
    <dgm:cxn modelId="{823CB14B-D48A-4321-A2F3-FF41D87155D3}" type="presParOf" srcId="{C210EDCC-FB47-452E-9D94-0AE68744153C}" destId="{9E99DE6D-184C-4893-8E28-CA6C4CA21D47}" srcOrd="12" destOrd="0" presId="urn:microsoft.com/office/officeart/2005/8/layout/bProcess4"/>
    <dgm:cxn modelId="{183C507F-A7AF-43AF-AD68-2C57404BB12C}" type="presParOf" srcId="{9E99DE6D-184C-4893-8E28-CA6C4CA21D47}" destId="{16368637-9FB6-4C34-A854-3B744ACD37D8}" srcOrd="0" destOrd="0" presId="urn:microsoft.com/office/officeart/2005/8/layout/bProcess4"/>
    <dgm:cxn modelId="{1C052525-0912-42CF-BA6C-7BC69CC89A81}" type="presParOf" srcId="{9E99DE6D-184C-4893-8E28-CA6C4CA21D47}" destId="{05A8074A-2C2C-4682-A15F-4B612F44CBFB}" srcOrd="1" destOrd="0" presId="urn:microsoft.com/office/officeart/2005/8/layout/bProcess4"/>
    <dgm:cxn modelId="{4E788248-3387-4F09-944E-2AE920B3C1DF}" type="presParOf" srcId="{C210EDCC-FB47-452E-9D94-0AE68744153C}" destId="{1068503E-8DFD-4F64-8DFF-3CF1C0B5E602}" srcOrd="13" destOrd="0" presId="urn:microsoft.com/office/officeart/2005/8/layout/bProcess4"/>
    <dgm:cxn modelId="{9F4280D5-3D13-40AD-BE7D-0716F752E957}" type="presParOf" srcId="{C210EDCC-FB47-452E-9D94-0AE68744153C}" destId="{BF4238A8-918D-4481-B70E-C334788D75DB}" srcOrd="14" destOrd="0" presId="urn:microsoft.com/office/officeart/2005/8/layout/bProcess4"/>
    <dgm:cxn modelId="{A9B20C56-AD96-4654-88E9-92F64BDA893A}" type="presParOf" srcId="{BF4238A8-918D-4481-B70E-C334788D75DB}" destId="{28EA3B95-4C84-475C-B198-6F8767C3BDDF}" srcOrd="0" destOrd="0" presId="urn:microsoft.com/office/officeart/2005/8/layout/bProcess4"/>
    <dgm:cxn modelId="{EDC00177-7BD3-4E94-B0C5-D9843DCD425B}" type="presParOf" srcId="{BF4238A8-918D-4481-B70E-C334788D75DB}" destId="{3A352B74-83C4-434F-B2AF-FE0AE2CB0010}" srcOrd="1" destOrd="0" presId="urn:microsoft.com/office/officeart/2005/8/layout/bProcess4"/>
    <dgm:cxn modelId="{1E21A210-FF6B-46E2-B74B-9215FC10043C}" type="presParOf" srcId="{C210EDCC-FB47-452E-9D94-0AE68744153C}" destId="{496D2781-5C90-4E5A-AE2F-9E3788A87CFE}" srcOrd="15" destOrd="0" presId="urn:microsoft.com/office/officeart/2005/8/layout/bProcess4"/>
    <dgm:cxn modelId="{7DF7ABED-91C5-4BCD-89EB-C109E0C135E2}" type="presParOf" srcId="{C210EDCC-FB47-452E-9D94-0AE68744153C}" destId="{F9C7D89F-23C6-437B-B1C9-D2D419F7DA85}" srcOrd="16" destOrd="0" presId="urn:microsoft.com/office/officeart/2005/8/layout/bProcess4"/>
    <dgm:cxn modelId="{33CCA2B5-BC6E-4F25-8108-B1694E5556C5}" type="presParOf" srcId="{F9C7D89F-23C6-437B-B1C9-D2D419F7DA85}" destId="{D1CC2782-A156-49E5-89BE-E9FCA96F9FFE}" srcOrd="0" destOrd="0" presId="urn:microsoft.com/office/officeart/2005/8/layout/bProcess4"/>
    <dgm:cxn modelId="{0B4F2BF9-3596-499C-BD59-A7516BECF941}" type="presParOf" srcId="{F9C7D89F-23C6-437B-B1C9-D2D419F7DA85}" destId="{B17E6187-78CF-4B65-9082-8ECB6D69A6DC}" srcOrd="1" destOrd="0" presId="urn:microsoft.com/office/officeart/2005/8/layout/bProcess4"/>
    <dgm:cxn modelId="{B93D14C6-A9F0-4D88-BE5E-C6B38D96BBF1}" type="presParOf" srcId="{C210EDCC-FB47-452E-9D94-0AE68744153C}" destId="{8F11E443-B99F-4C83-BFB2-0CEB7BA9ACF2}" srcOrd="17" destOrd="0" presId="urn:microsoft.com/office/officeart/2005/8/layout/bProcess4"/>
    <dgm:cxn modelId="{8385D852-A698-44A7-8588-5CF71CDEC3E1}" type="presParOf" srcId="{C210EDCC-FB47-452E-9D94-0AE68744153C}" destId="{7EA61187-0752-474B-8B9C-4F789720D69E}" srcOrd="18" destOrd="0" presId="urn:microsoft.com/office/officeart/2005/8/layout/bProcess4"/>
    <dgm:cxn modelId="{EAAB97FB-0E2A-43F8-BF51-979D9D0766AD}" type="presParOf" srcId="{7EA61187-0752-474B-8B9C-4F789720D69E}" destId="{012166C7-E56F-45E8-ACDA-F1A4984B4ED3}" srcOrd="0" destOrd="0" presId="urn:microsoft.com/office/officeart/2005/8/layout/bProcess4"/>
    <dgm:cxn modelId="{CE7D6633-6F4F-46FF-9E15-718B99CA3959}" type="presParOf" srcId="{7EA61187-0752-474B-8B9C-4F789720D69E}" destId="{7576CD8D-7BB3-4E79-9BB0-9C0387547E7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7A325-E64F-4774-A73F-0D3670E9760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A725E3-4BD2-4845-A37A-67A34D60D05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Service Plan meeting participant selection</a:t>
          </a:r>
        </a:p>
      </dgm:t>
    </dgm:pt>
    <dgm:pt modelId="{BDCA7DC9-9718-4A62-A431-2681B347CC8C}" type="parTrans" cxnId="{87BB4B7B-BF72-41D6-A6FE-CB99DCCD88AB}">
      <dgm:prSet/>
      <dgm:spPr/>
      <dgm:t>
        <a:bodyPr/>
        <a:lstStyle/>
        <a:p>
          <a:endParaRPr lang="en-US"/>
        </a:p>
      </dgm:t>
    </dgm:pt>
    <dgm:pt modelId="{E142F13F-8398-469A-B7A4-7248D4F80B3A}" type="sibTrans" cxnId="{87BB4B7B-BF72-41D6-A6FE-CB99DCCD88AB}">
      <dgm:prSet/>
      <dgm:spPr/>
      <dgm:t>
        <a:bodyPr/>
        <a:lstStyle/>
        <a:p>
          <a:endParaRPr lang="en-US"/>
        </a:p>
      </dgm:t>
    </dgm:pt>
    <dgm:pt modelId="{1C4BD0FE-D531-4B3B-A433-48EA3B84F874}">
      <dgm:prSet phldrT="[Text]"/>
      <dgm:spPr/>
      <dgm:t>
        <a:bodyPr/>
        <a:lstStyle/>
        <a:p>
          <a:r>
            <a:rPr lang="en-US" dirty="0"/>
            <a:t>MCO CC schedules face-to-face meeting (invites known HCBS providers)</a:t>
          </a:r>
        </a:p>
      </dgm:t>
    </dgm:pt>
    <dgm:pt modelId="{7A0251A3-2928-432D-AC5A-1BC31DC3DF85}" type="parTrans" cxnId="{B2D55682-B610-47C1-8FC8-01747856A0BE}">
      <dgm:prSet/>
      <dgm:spPr/>
      <dgm:t>
        <a:bodyPr/>
        <a:lstStyle/>
        <a:p>
          <a:endParaRPr lang="en-US"/>
        </a:p>
      </dgm:t>
    </dgm:pt>
    <dgm:pt modelId="{F8394E98-A708-4B6D-852F-2263C5F64B2E}" type="sibTrans" cxnId="{B2D55682-B610-47C1-8FC8-01747856A0BE}">
      <dgm:prSet/>
      <dgm:spPr/>
      <dgm:t>
        <a:bodyPr/>
        <a:lstStyle/>
        <a:p>
          <a:endParaRPr lang="en-US"/>
        </a:p>
      </dgm:t>
    </dgm:pt>
    <dgm:pt modelId="{44070BC1-6590-4A96-BD26-51E79A357356}">
      <dgm:prSet phldrT="[Text]"/>
      <dgm:spPr/>
      <dgm:t>
        <a:bodyPr/>
        <a:lstStyle/>
        <a:p>
          <a:r>
            <a:rPr lang="en-US" dirty="0"/>
            <a:t>Participant/DPOA/Legal Guardian signs service plan</a:t>
          </a:r>
        </a:p>
      </dgm:t>
    </dgm:pt>
    <dgm:pt modelId="{CFEF67B2-41C5-4998-8098-2E5A62CB0017}" type="parTrans" cxnId="{89B17005-7AAD-48C5-8BD5-AF9AD3F3B490}">
      <dgm:prSet/>
      <dgm:spPr/>
      <dgm:t>
        <a:bodyPr/>
        <a:lstStyle/>
        <a:p>
          <a:endParaRPr lang="en-US"/>
        </a:p>
      </dgm:t>
    </dgm:pt>
    <dgm:pt modelId="{78A61B01-E288-47D2-99CC-FEFB8C4E8C4B}" type="sibTrans" cxnId="{89B17005-7AAD-48C5-8BD5-AF9AD3F3B490}">
      <dgm:prSet/>
      <dgm:spPr/>
      <dgm:t>
        <a:bodyPr/>
        <a:lstStyle/>
        <a:p>
          <a:endParaRPr lang="en-US"/>
        </a:p>
      </dgm:t>
    </dgm:pt>
    <dgm:pt modelId="{60E3BC2F-E059-44CE-BA8E-1866919893C2}">
      <dgm:prSet phldrT="[Text]"/>
      <dgm:spPr/>
      <dgm:t>
        <a:bodyPr/>
        <a:lstStyle/>
        <a:p>
          <a:r>
            <a:rPr lang="en-US" dirty="0"/>
            <a:t>HCBS Providers sign service plan</a:t>
          </a:r>
        </a:p>
      </dgm:t>
    </dgm:pt>
    <dgm:pt modelId="{0E0366C4-892B-49C6-9DBD-18C4D1AE7B2A}" type="parTrans" cxnId="{F9E1C494-E2B1-40ED-8419-07ED5939C25F}">
      <dgm:prSet/>
      <dgm:spPr/>
      <dgm:t>
        <a:bodyPr/>
        <a:lstStyle/>
        <a:p>
          <a:endParaRPr lang="en-US"/>
        </a:p>
      </dgm:t>
    </dgm:pt>
    <dgm:pt modelId="{B546B1FD-DB37-4472-9662-A0E51E9A4873}" type="sibTrans" cxnId="{F9E1C494-E2B1-40ED-8419-07ED5939C25F}">
      <dgm:prSet/>
      <dgm:spPr/>
      <dgm:t>
        <a:bodyPr/>
        <a:lstStyle/>
        <a:p>
          <a:endParaRPr lang="en-US"/>
        </a:p>
      </dgm:t>
    </dgm:pt>
    <dgm:pt modelId="{BF32850D-2854-4987-9155-6FD571541453}">
      <dgm:prSet phldrT="[Text]"/>
      <dgm:spPr/>
      <dgm:t>
        <a:bodyPr/>
        <a:lstStyle/>
        <a:p>
          <a:r>
            <a:rPr lang="en-US" dirty="0"/>
            <a:t>MCO CC obtains HMA Physician/RN statement</a:t>
          </a:r>
        </a:p>
      </dgm:t>
    </dgm:pt>
    <dgm:pt modelId="{061D5B6B-3BC0-4B5D-8E18-8F51C54F94B1}" type="parTrans" cxnId="{873D6091-385D-4821-B825-AF3A98D1B8E4}">
      <dgm:prSet/>
      <dgm:spPr/>
      <dgm:t>
        <a:bodyPr/>
        <a:lstStyle/>
        <a:p>
          <a:endParaRPr lang="en-US"/>
        </a:p>
      </dgm:t>
    </dgm:pt>
    <dgm:pt modelId="{EA7154A7-C72E-457A-8F5D-3766D255DCA0}" type="sibTrans" cxnId="{873D6091-385D-4821-B825-AF3A98D1B8E4}">
      <dgm:prSet/>
      <dgm:spPr/>
      <dgm:t>
        <a:bodyPr/>
        <a:lstStyle/>
        <a:p>
          <a:endParaRPr lang="en-US"/>
        </a:p>
      </dgm:t>
    </dgm:pt>
    <dgm:pt modelId="{B5034307-EC85-474E-9C1F-442EE9ADD312}">
      <dgm:prSet phldrT="[Text]"/>
      <dgm:spPr/>
      <dgm:t>
        <a:bodyPr/>
        <a:lstStyle/>
        <a:p>
          <a:r>
            <a:rPr lang="en-US" dirty="0"/>
            <a:t>MCO CC sends participant/DPOA/legal guardian and providers a finalized plan </a:t>
          </a:r>
        </a:p>
      </dgm:t>
    </dgm:pt>
    <dgm:pt modelId="{D6583761-20B8-4B11-A9B5-D9E2F2B3FB95}" type="parTrans" cxnId="{9B026E33-339E-47AE-9490-50C74C7F8D20}">
      <dgm:prSet/>
      <dgm:spPr/>
      <dgm:t>
        <a:bodyPr/>
        <a:lstStyle/>
        <a:p>
          <a:endParaRPr lang="en-US"/>
        </a:p>
      </dgm:t>
    </dgm:pt>
    <dgm:pt modelId="{F2B17C2F-E795-441C-8567-051003FA9822}" type="sibTrans" cxnId="{9B026E33-339E-47AE-9490-50C74C7F8D20}">
      <dgm:prSet/>
      <dgm:spPr/>
      <dgm:t>
        <a:bodyPr/>
        <a:lstStyle/>
        <a:p>
          <a:endParaRPr lang="en-US"/>
        </a:p>
      </dgm:t>
    </dgm:pt>
    <dgm:pt modelId="{A1AFF6E6-0E85-497A-B9F5-7ADE28007F25}">
      <dgm:prSet phldrT="[Text]"/>
      <dgm:spPr/>
      <dgm:t>
        <a:bodyPr/>
        <a:lstStyle/>
        <a:p>
          <a:r>
            <a:rPr lang="en-US" dirty="0"/>
            <a:t>MCO monitors delivery of the service plan</a:t>
          </a:r>
        </a:p>
      </dgm:t>
    </dgm:pt>
    <dgm:pt modelId="{A697357B-B99D-4A8E-97FD-0D355230CC9C}" type="parTrans" cxnId="{DB2E52FE-806B-4340-B275-7F4DF2711F9B}">
      <dgm:prSet/>
      <dgm:spPr/>
      <dgm:t>
        <a:bodyPr/>
        <a:lstStyle/>
        <a:p>
          <a:endParaRPr lang="en-US"/>
        </a:p>
      </dgm:t>
    </dgm:pt>
    <dgm:pt modelId="{C1A63BA3-8E42-4CBE-BB25-A07A4C15A034}" type="sibTrans" cxnId="{DB2E52FE-806B-4340-B275-7F4DF2711F9B}">
      <dgm:prSet/>
      <dgm:spPr/>
      <dgm:t>
        <a:bodyPr/>
        <a:lstStyle/>
        <a:p>
          <a:endParaRPr lang="en-US"/>
        </a:p>
      </dgm:t>
    </dgm:pt>
    <dgm:pt modelId="{D2B5915C-F66D-4312-A58E-868AC0ECBD78}">
      <dgm:prSet/>
      <dgm:spPr/>
      <dgm:t>
        <a:bodyPr/>
        <a:lstStyle/>
        <a:p>
          <a:r>
            <a:rPr lang="en-US" dirty="0"/>
            <a:t>Service Plan meeting (Participant Choice, PII, Rights and Responsibilities, IEP, Back-Up Plan, confirm designate rep/ paid guardians)</a:t>
          </a:r>
        </a:p>
      </dgm:t>
    </dgm:pt>
    <dgm:pt modelId="{B09AA2D3-68AF-4033-B5D0-4DED954FF90C}" type="parTrans" cxnId="{F6C40D0F-FB10-4572-8D66-085FE74941A2}">
      <dgm:prSet/>
      <dgm:spPr/>
      <dgm:t>
        <a:bodyPr/>
        <a:lstStyle/>
        <a:p>
          <a:endParaRPr lang="en-US"/>
        </a:p>
      </dgm:t>
    </dgm:pt>
    <dgm:pt modelId="{33DFD328-D442-49D9-9C09-2D81365A0361}" type="sibTrans" cxnId="{F6C40D0F-FB10-4572-8D66-085FE74941A2}">
      <dgm:prSet/>
      <dgm:spPr/>
      <dgm:t>
        <a:bodyPr/>
        <a:lstStyle/>
        <a:p>
          <a:endParaRPr lang="en-US"/>
        </a:p>
      </dgm:t>
    </dgm:pt>
    <dgm:pt modelId="{337943DA-80A5-4181-8609-211BE702AF54}">
      <dgm:prSet/>
      <dgm:spPr/>
      <dgm:t>
        <a:bodyPr/>
        <a:lstStyle/>
        <a:p>
          <a:r>
            <a:rPr lang="en-US" dirty="0"/>
            <a:t>Individual/legal guardian is mailed (or downloads and prints if capable) the PII </a:t>
          </a:r>
        </a:p>
      </dgm:t>
    </dgm:pt>
    <dgm:pt modelId="{2DFF3D1D-052D-47D8-8E5C-7E970B26899C}" type="parTrans" cxnId="{3634AE34-E5C5-4CA1-917D-A9698B02887C}">
      <dgm:prSet/>
      <dgm:spPr/>
      <dgm:t>
        <a:bodyPr/>
        <a:lstStyle/>
        <a:p>
          <a:endParaRPr lang="en-US"/>
        </a:p>
      </dgm:t>
    </dgm:pt>
    <dgm:pt modelId="{288AA7FA-8BB7-416B-9015-99C2D5629B64}" type="sibTrans" cxnId="{3634AE34-E5C5-4CA1-917D-A9698B02887C}">
      <dgm:prSet/>
      <dgm:spPr/>
      <dgm:t>
        <a:bodyPr/>
        <a:lstStyle/>
        <a:p>
          <a:endParaRPr lang="en-US"/>
        </a:p>
      </dgm:t>
    </dgm:pt>
    <dgm:pt modelId="{A334BC9B-8D6C-46D7-A7C6-75D53005F822}">
      <dgm:prSet/>
      <dgm:spPr/>
      <dgm:t>
        <a:bodyPr/>
        <a:lstStyle/>
        <a:p>
          <a:r>
            <a:rPr lang="en-US" dirty="0"/>
            <a:t>Individual/ Legal Guardian completes PII (not required to be completed before Service Plan meeting)</a:t>
          </a:r>
        </a:p>
      </dgm:t>
    </dgm:pt>
    <dgm:pt modelId="{6247BAB5-2207-49CE-B221-93D4709721D1}" type="parTrans" cxnId="{42E6FE6B-9223-4B99-ACC8-14E0F8A8F1FC}">
      <dgm:prSet/>
      <dgm:spPr/>
      <dgm:t>
        <a:bodyPr/>
        <a:lstStyle/>
        <a:p>
          <a:endParaRPr lang="en-US"/>
        </a:p>
      </dgm:t>
    </dgm:pt>
    <dgm:pt modelId="{C552C8E2-A519-452F-B9E9-647761F49DEF}" type="sibTrans" cxnId="{42E6FE6B-9223-4B99-ACC8-14E0F8A8F1FC}">
      <dgm:prSet/>
      <dgm:spPr/>
      <dgm:t>
        <a:bodyPr/>
        <a:lstStyle/>
        <a:p>
          <a:endParaRPr lang="en-US"/>
        </a:p>
      </dgm:t>
    </dgm:pt>
    <dgm:pt modelId="{C210EDCC-FB47-452E-9D94-0AE68744153C}" type="pres">
      <dgm:prSet presAssocID="{CEA7A325-E64F-4774-A73F-0D3670E9760E}" presName="Name0" presStyleCnt="0">
        <dgm:presLayoutVars>
          <dgm:dir/>
          <dgm:resizeHandles/>
        </dgm:presLayoutVars>
      </dgm:prSet>
      <dgm:spPr/>
    </dgm:pt>
    <dgm:pt modelId="{0B1858DA-B942-42C4-BFC4-4301596DA756}" type="pres">
      <dgm:prSet presAssocID="{B3A725E3-4BD2-4845-A37A-67A34D60D055}" presName="compNode" presStyleCnt="0"/>
      <dgm:spPr/>
    </dgm:pt>
    <dgm:pt modelId="{3C1735A5-2DAD-4917-9E94-3C2A96FA868B}" type="pres">
      <dgm:prSet presAssocID="{B3A725E3-4BD2-4845-A37A-67A34D60D055}" presName="dummyConnPt" presStyleCnt="0"/>
      <dgm:spPr/>
    </dgm:pt>
    <dgm:pt modelId="{954E09FC-31F1-409E-B17A-69BBF365859C}" type="pres">
      <dgm:prSet presAssocID="{B3A725E3-4BD2-4845-A37A-67A34D60D055}" presName="node" presStyleLbl="node1" presStyleIdx="0" presStyleCnt="10">
        <dgm:presLayoutVars>
          <dgm:bulletEnabled val="1"/>
        </dgm:presLayoutVars>
      </dgm:prSet>
      <dgm:spPr/>
    </dgm:pt>
    <dgm:pt modelId="{262395B4-F860-4CB3-93B6-A66F5E3E9B19}" type="pres">
      <dgm:prSet presAssocID="{E142F13F-8398-469A-B7A4-7248D4F80B3A}" presName="sibTrans" presStyleLbl="bgSibTrans2D1" presStyleIdx="0" presStyleCnt="9"/>
      <dgm:spPr/>
    </dgm:pt>
    <dgm:pt modelId="{E015B106-D5A8-4C7F-9F03-01043260A995}" type="pres">
      <dgm:prSet presAssocID="{1C4BD0FE-D531-4B3B-A433-48EA3B84F874}" presName="compNode" presStyleCnt="0"/>
      <dgm:spPr/>
    </dgm:pt>
    <dgm:pt modelId="{747BB164-1F82-4EB6-90A1-952786BC2F9A}" type="pres">
      <dgm:prSet presAssocID="{1C4BD0FE-D531-4B3B-A433-48EA3B84F874}" presName="dummyConnPt" presStyleCnt="0"/>
      <dgm:spPr/>
    </dgm:pt>
    <dgm:pt modelId="{275FB5FF-8BBA-471D-9932-4029FA9DF25D}" type="pres">
      <dgm:prSet presAssocID="{1C4BD0FE-D531-4B3B-A433-48EA3B84F874}" presName="node" presStyleLbl="node1" presStyleIdx="1" presStyleCnt="10">
        <dgm:presLayoutVars>
          <dgm:bulletEnabled val="1"/>
        </dgm:presLayoutVars>
      </dgm:prSet>
      <dgm:spPr/>
    </dgm:pt>
    <dgm:pt modelId="{3BEAA217-E952-43FD-82EF-A7FCC6BE242B}" type="pres">
      <dgm:prSet presAssocID="{F8394E98-A708-4B6D-852F-2263C5F64B2E}" presName="sibTrans" presStyleLbl="bgSibTrans2D1" presStyleIdx="1" presStyleCnt="9"/>
      <dgm:spPr/>
    </dgm:pt>
    <dgm:pt modelId="{489E0ECA-1DD6-4B29-9690-C55337E74531}" type="pres">
      <dgm:prSet presAssocID="{337943DA-80A5-4181-8609-211BE702AF54}" presName="compNode" presStyleCnt="0"/>
      <dgm:spPr/>
    </dgm:pt>
    <dgm:pt modelId="{1A5604A4-9453-4431-9E91-336BB0D94D43}" type="pres">
      <dgm:prSet presAssocID="{337943DA-80A5-4181-8609-211BE702AF54}" presName="dummyConnPt" presStyleCnt="0"/>
      <dgm:spPr/>
    </dgm:pt>
    <dgm:pt modelId="{D4290E15-0C2D-44A9-B0E1-9C73D0EEDD8F}" type="pres">
      <dgm:prSet presAssocID="{337943DA-80A5-4181-8609-211BE702AF54}" presName="node" presStyleLbl="node1" presStyleIdx="2" presStyleCnt="10">
        <dgm:presLayoutVars>
          <dgm:bulletEnabled val="1"/>
        </dgm:presLayoutVars>
      </dgm:prSet>
      <dgm:spPr/>
    </dgm:pt>
    <dgm:pt modelId="{79CFE743-52F2-4FF7-8FCC-B2FB3BA85060}" type="pres">
      <dgm:prSet presAssocID="{288AA7FA-8BB7-416B-9015-99C2D5629B64}" presName="sibTrans" presStyleLbl="bgSibTrans2D1" presStyleIdx="2" presStyleCnt="9"/>
      <dgm:spPr/>
    </dgm:pt>
    <dgm:pt modelId="{5AED581F-AF44-495C-B99E-553455332EB6}" type="pres">
      <dgm:prSet presAssocID="{A334BC9B-8D6C-46D7-A7C6-75D53005F822}" presName="compNode" presStyleCnt="0"/>
      <dgm:spPr/>
    </dgm:pt>
    <dgm:pt modelId="{C1486E05-59F3-45BB-9F49-3AE1376F5879}" type="pres">
      <dgm:prSet presAssocID="{A334BC9B-8D6C-46D7-A7C6-75D53005F822}" presName="dummyConnPt" presStyleCnt="0"/>
      <dgm:spPr/>
    </dgm:pt>
    <dgm:pt modelId="{DA8F3DA7-621F-4706-8AC7-0BE8C39ED64F}" type="pres">
      <dgm:prSet presAssocID="{A334BC9B-8D6C-46D7-A7C6-75D53005F822}" presName="node" presStyleLbl="node1" presStyleIdx="3" presStyleCnt="10">
        <dgm:presLayoutVars>
          <dgm:bulletEnabled val="1"/>
        </dgm:presLayoutVars>
      </dgm:prSet>
      <dgm:spPr/>
    </dgm:pt>
    <dgm:pt modelId="{C57D4099-C432-42D1-83FC-3EAF68F08ACD}" type="pres">
      <dgm:prSet presAssocID="{C552C8E2-A519-452F-B9E9-647761F49DEF}" presName="sibTrans" presStyleLbl="bgSibTrans2D1" presStyleIdx="3" presStyleCnt="9"/>
      <dgm:spPr/>
    </dgm:pt>
    <dgm:pt modelId="{723D337F-57B5-41DE-9C2A-A18885BB7AE4}" type="pres">
      <dgm:prSet presAssocID="{D2B5915C-F66D-4312-A58E-868AC0ECBD78}" presName="compNode" presStyleCnt="0"/>
      <dgm:spPr/>
    </dgm:pt>
    <dgm:pt modelId="{CE3ABE80-0A82-438D-946A-F55D270DD7C5}" type="pres">
      <dgm:prSet presAssocID="{D2B5915C-F66D-4312-A58E-868AC0ECBD78}" presName="dummyConnPt" presStyleCnt="0"/>
      <dgm:spPr/>
    </dgm:pt>
    <dgm:pt modelId="{135C52AB-17C2-4576-8533-0A4251BE5C34}" type="pres">
      <dgm:prSet presAssocID="{D2B5915C-F66D-4312-A58E-868AC0ECBD78}" presName="node" presStyleLbl="node1" presStyleIdx="4" presStyleCnt="10">
        <dgm:presLayoutVars>
          <dgm:bulletEnabled val="1"/>
        </dgm:presLayoutVars>
      </dgm:prSet>
      <dgm:spPr/>
    </dgm:pt>
    <dgm:pt modelId="{27769FDC-C83A-4239-AC7B-EC33E0B89690}" type="pres">
      <dgm:prSet presAssocID="{33DFD328-D442-49D9-9C09-2D81365A0361}" presName="sibTrans" presStyleLbl="bgSibTrans2D1" presStyleIdx="4" presStyleCnt="9"/>
      <dgm:spPr/>
    </dgm:pt>
    <dgm:pt modelId="{FB433D21-0B1B-4A5E-B3FA-A58FD13FBEA5}" type="pres">
      <dgm:prSet presAssocID="{44070BC1-6590-4A96-BD26-51E79A357356}" presName="compNode" presStyleCnt="0"/>
      <dgm:spPr/>
    </dgm:pt>
    <dgm:pt modelId="{B9DC307C-AF0F-4A62-93A9-36ADC66CC155}" type="pres">
      <dgm:prSet presAssocID="{44070BC1-6590-4A96-BD26-51E79A357356}" presName="dummyConnPt" presStyleCnt="0"/>
      <dgm:spPr/>
    </dgm:pt>
    <dgm:pt modelId="{59B2E298-634F-4E4B-978E-7734E7D7C8BB}" type="pres">
      <dgm:prSet presAssocID="{44070BC1-6590-4A96-BD26-51E79A357356}" presName="node" presStyleLbl="node1" presStyleIdx="5" presStyleCnt="10">
        <dgm:presLayoutVars>
          <dgm:bulletEnabled val="1"/>
        </dgm:presLayoutVars>
      </dgm:prSet>
      <dgm:spPr/>
    </dgm:pt>
    <dgm:pt modelId="{D74D70B5-783F-423D-9F0D-A5661FAB506A}" type="pres">
      <dgm:prSet presAssocID="{78A61B01-E288-47D2-99CC-FEFB8C4E8C4B}" presName="sibTrans" presStyleLbl="bgSibTrans2D1" presStyleIdx="5" presStyleCnt="9"/>
      <dgm:spPr/>
    </dgm:pt>
    <dgm:pt modelId="{9E99DE6D-184C-4893-8E28-CA6C4CA21D47}" type="pres">
      <dgm:prSet presAssocID="{60E3BC2F-E059-44CE-BA8E-1866919893C2}" presName="compNode" presStyleCnt="0"/>
      <dgm:spPr/>
    </dgm:pt>
    <dgm:pt modelId="{16368637-9FB6-4C34-A854-3B744ACD37D8}" type="pres">
      <dgm:prSet presAssocID="{60E3BC2F-E059-44CE-BA8E-1866919893C2}" presName="dummyConnPt" presStyleCnt="0"/>
      <dgm:spPr/>
    </dgm:pt>
    <dgm:pt modelId="{05A8074A-2C2C-4682-A15F-4B612F44CBFB}" type="pres">
      <dgm:prSet presAssocID="{60E3BC2F-E059-44CE-BA8E-1866919893C2}" presName="node" presStyleLbl="node1" presStyleIdx="6" presStyleCnt="10">
        <dgm:presLayoutVars>
          <dgm:bulletEnabled val="1"/>
        </dgm:presLayoutVars>
      </dgm:prSet>
      <dgm:spPr/>
    </dgm:pt>
    <dgm:pt modelId="{1068503E-8DFD-4F64-8DFF-3CF1C0B5E602}" type="pres">
      <dgm:prSet presAssocID="{B546B1FD-DB37-4472-9662-A0E51E9A4873}" presName="sibTrans" presStyleLbl="bgSibTrans2D1" presStyleIdx="6" presStyleCnt="9"/>
      <dgm:spPr/>
    </dgm:pt>
    <dgm:pt modelId="{BF4238A8-918D-4481-B70E-C334788D75DB}" type="pres">
      <dgm:prSet presAssocID="{BF32850D-2854-4987-9155-6FD571541453}" presName="compNode" presStyleCnt="0"/>
      <dgm:spPr/>
    </dgm:pt>
    <dgm:pt modelId="{28EA3B95-4C84-475C-B198-6F8767C3BDDF}" type="pres">
      <dgm:prSet presAssocID="{BF32850D-2854-4987-9155-6FD571541453}" presName="dummyConnPt" presStyleCnt="0"/>
      <dgm:spPr/>
    </dgm:pt>
    <dgm:pt modelId="{3A352B74-83C4-434F-B2AF-FE0AE2CB0010}" type="pres">
      <dgm:prSet presAssocID="{BF32850D-2854-4987-9155-6FD571541453}" presName="node" presStyleLbl="node1" presStyleIdx="7" presStyleCnt="10" custLinFactNeighborX="1160" custLinFactNeighborY="-1935">
        <dgm:presLayoutVars>
          <dgm:bulletEnabled val="1"/>
        </dgm:presLayoutVars>
      </dgm:prSet>
      <dgm:spPr/>
    </dgm:pt>
    <dgm:pt modelId="{496D2781-5C90-4E5A-AE2F-9E3788A87CFE}" type="pres">
      <dgm:prSet presAssocID="{EA7154A7-C72E-457A-8F5D-3766D255DCA0}" presName="sibTrans" presStyleLbl="bgSibTrans2D1" presStyleIdx="7" presStyleCnt="9"/>
      <dgm:spPr/>
    </dgm:pt>
    <dgm:pt modelId="{F9C7D89F-23C6-437B-B1C9-D2D419F7DA85}" type="pres">
      <dgm:prSet presAssocID="{B5034307-EC85-474E-9C1F-442EE9ADD312}" presName="compNode" presStyleCnt="0"/>
      <dgm:spPr/>
    </dgm:pt>
    <dgm:pt modelId="{D1CC2782-A156-49E5-89BE-E9FCA96F9FFE}" type="pres">
      <dgm:prSet presAssocID="{B5034307-EC85-474E-9C1F-442EE9ADD312}" presName="dummyConnPt" presStyleCnt="0"/>
      <dgm:spPr/>
    </dgm:pt>
    <dgm:pt modelId="{B17E6187-78CF-4B65-9082-8ECB6D69A6DC}" type="pres">
      <dgm:prSet presAssocID="{B5034307-EC85-474E-9C1F-442EE9ADD312}" presName="node" presStyleLbl="node1" presStyleIdx="8" presStyleCnt="10">
        <dgm:presLayoutVars>
          <dgm:bulletEnabled val="1"/>
        </dgm:presLayoutVars>
      </dgm:prSet>
      <dgm:spPr/>
    </dgm:pt>
    <dgm:pt modelId="{8F11E443-B99F-4C83-BFB2-0CEB7BA9ACF2}" type="pres">
      <dgm:prSet presAssocID="{F2B17C2F-E795-441C-8567-051003FA9822}" presName="sibTrans" presStyleLbl="bgSibTrans2D1" presStyleIdx="8" presStyleCnt="9"/>
      <dgm:spPr/>
    </dgm:pt>
    <dgm:pt modelId="{7EA61187-0752-474B-8B9C-4F789720D69E}" type="pres">
      <dgm:prSet presAssocID="{A1AFF6E6-0E85-497A-B9F5-7ADE28007F25}" presName="compNode" presStyleCnt="0"/>
      <dgm:spPr/>
    </dgm:pt>
    <dgm:pt modelId="{012166C7-E56F-45E8-ACDA-F1A4984B4ED3}" type="pres">
      <dgm:prSet presAssocID="{A1AFF6E6-0E85-497A-B9F5-7ADE28007F25}" presName="dummyConnPt" presStyleCnt="0"/>
      <dgm:spPr/>
    </dgm:pt>
    <dgm:pt modelId="{7576CD8D-7BB3-4E79-9BB0-9C0387547E7B}" type="pres">
      <dgm:prSet presAssocID="{A1AFF6E6-0E85-497A-B9F5-7ADE28007F25}" presName="node" presStyleLbl="node1" presStyleIdx="9" presStyleCnt="10">
        <dgm:presLayoutVars>
          <dgm:bulletEnabled val="1"/>
        </dgm:presLayoutVars>
      </dgm:prSet>
      <dgm:spPr/>
    </dgm:pt>
  </dgm:ptLst>
  <dgm:cxnLst>
    <dgm:cxn modelId="{89B17005-7AAD-48C5-8BD5-AF9AD3F3B490}" srcId="{CEA7A325-E64F-4774-A73F-0D3670E9760E}" destId="{44070BC1-6590-4A96-BD26-51E79A357356}" srcOrd="5" destOrd="0" parTransId="{CFEF67B2-41C5-4998-8098-2E5A62CB0017}" sibTransId="{78A61B01-E288-47D2-99CC-FEFB8C4E8C4B}"/>
    <dgm:cxn modelId="{18B61D0B-7AD5-4575-A9ED-7A509160F453}" type="presOf" srcId="{F2B17C2F-E795-441C-8567-051003FA9822}" destId="{8F11E443-B99F-4C83-BFB2-0CEB7BA9ACF2}" srcOrd="0" destOrd="0" presId="urn:microsoft.com/office/officeart/2005/8/layout/bProcess4"/>
    <dgm:cxn modelId="{F6C40D0F-FB10-4572-8D66-085FE74941A2}" srcId="{CEA7A325-E64F-4774-A73F-0D3670E9760E}" destId="{D2B5915C-F66D-4312-A58E-868AC0ECBD78}" srcOrd="4" destOrd="0" parTransId="{B09AA2D3-68AF-4033-B5D0-4DED954FF90C}" sibTransId="{33DFD328-D442-49D9-9C09-2D81365A0361}"/>
    <dgm:cxn modelId="{BF446D11-A383-44AE-AE72-D0D07507AF14}" type="presOf" srcId="{EA7154A7-C72E-457A-8F5D-3766D255DCA0}" destId="{496D2781-5C90-4E5A-AE2F-9E3788A87CFE}" srcOrd="0" destOrd="0" presId="urn:microsoft.com/office/officeart/2005/8/layout/bProcess4"/>
    <dgm:cxn modelId="{4E876A1F-922D-4993-9D3E-25EE67526114}" type="presOf" srcId="{B546B1FD-DB37-4472-9662-A0E51E9A4873}" destId="{1068503E-8DFD-4F64-8DFF-3CF1C0B5E602}" srcOrd="0" destOrd="0" presId="urn:microsoft.com/office/officeart/2005/8/layout/bProcess4"/>
    <dgm:cxn modelId="{2F1D0C21-BFA7-43AF-9AA5-F5C1E0D9A89A}" type="presOf" srcId="{BF32850D-2854-4987-9155-6FD571541453}" destId="{3A352B74-83C4-434F-B2AF-FE0AE2CB0010}" srcOrd="0" destOrd="0" presId="urn:microsoft.com/office/officeart/2005/8/layout/bProcess4"/>
    <dgm:cxn modelId="{0025FC32-0093-4B0A-8B7C-CEA6F88233FD}" type="presOf" srcId="{337943DA-80A5-4181-8609-211BE702AF54}" destId="{D4290E15-0C2D-44A9-B0E1-9C73D0EEDD8F}" srcOrd="0" destOrd="0" presId="urn:microsoft.com/office/officeart/2005/8/layout/bProcess4"/>
    <dgm:cxn modelId="{9B026E33-339E-47AE-9490-50C74C7F8D20}" srcId="{CEA7A325-E64F-4774-A73F-0D3670E9760E}" destId="{B5034307-EC85-474E-9C1F-442EE9ADD312}" srcOrd="8" destOrd="0" parTransId="{D6583761-20B8-4B11-A9B5-D9E2F2B3FB95}" sibTransId="{F2B17C2F-E795-441C-8567-051003FA9822}"/>
    <dgm:cxn modelId="{3634AE34-E5C5-4CA1-917D-A9698B02887C}" srcId="{CEA7A325-E64F-4774-A73F-0D3670E9760E}" destId="{337943DA-80A5-4181-8609-211BE702AF54}" srcOrd="2" destOrd="0" parTransId="{2DFF3D1D-052D-47D8-8E5C-7E970B26899C}" sibTransId="{288AA7FA-8BB7-416B-9015-99C2D5629B64}"/>
    <dgm:cxn modelId="{E1B0EB39-3CC4-4290-A029-809B23676154}" type="presOf" srcId="{1C4BD0FE-D531-4B3B-A433-48EA3B84F874}" destId="{275FB5FF-8BBA-471D-9932-4029FA9DF25D}" srcOrd="0" destOrd="0" presId="urn:microsoft.com/office/officeart/2005/8/layout/bProcess4"/>
    <dgm:cxn modelId="{42E6FE6B-9223-4B99-ACC8-14E0F8A8F1FC}" srcId="{CEA7A325-E64F-4774-A73F-0D3670E9760E}" destId="{A334BC9B-8D6C-46D7-A7C6-75D53005F822}" srcOrd="3" destOrd="0" parTransId="{6247BAB5-2207-49CE-B221-93D4709721D1}" sibTransId="{C552C8E2-A519-452F-B9E9-647761F49DEF}"/>
    <dgm:cxn modelId="{0E8B944C-E932-4FD1-967B-42EC719718B8}" type="presOf" srcId="{E142F13F-8398-469A-B7A4-7248D4F80B3A}" destId="{262395B4-F860-4CB3-93B6-A66F5E3E9B19}" srcOrd="0" destOrd="0" presId="urn:microsoft.com/office/officeart/2005/8/layout/bProcess4"/>
    <dgm:cxn modelId="{F686AD4D-B2FD-4FCC-9F65-BCF6E1B99088}" type="presOf" srcId="{78A61B01-E288-47D2-99CC-FEFB8C4E8C4B}" destId="{D74D70B5-783F-423D-9F0D-A5661FAB506A}" srcOrd="0" destOrd="0" presId="urn:microsoft.com/office/officeart/2005/8/layout/bProcess4"/>
    <dgm:cxn modelId="{220BDB52-1A2D-47FE-A126-9CEA27E404C5}" type="presOf" srcId="{CEA7A325-E64F-4774-A73F-0D3670E9760E}" destId="{C210EDCC-FB47-452E-9D94-0AE68744153C}" srcOrd="0" destOrd="0" presId="urn:microsoft.com/office/officeart/2005/8/layout/bProcess4"/>
    <dgm:cxn modelId="{81445E5A-59ED-4328-960A-EBF1362F565D}" type="presOf" srcId="{D2B5915C-F66D-4312-A58E-868AC0ECBD78}" destId="{135C52AB-17C2-4576-8533-0A4251BE5C34}" srcOrd="0" destOrd="0" presId="urn:microsoft.com/office/officeart/2005/8/layout/bProcess4"/>
    <dgm:cxn modelId="{87BB4B7B-BF72-41D6-A6FE-CB99DCCD88AB}" srcId="{CEA7A325-E64F-4774-A73F-0D3670E9760E}" destId="{B3A725E3-4BD2-4845-A37A-67A34D60D055}" srcOrd="0" destOrd="0" parTransId="{BDCA7DC9-9718-4A62-A431-2681B347CC8C}" sibTransId="{E142F13F-8398-469A-B7A4-7248D4F80B3A}"/>
    <dgm:cxn modelId="{5C9F2480-2E69-4EC7-9DA9-8A69C31807C5}" type="presOf" srcId="{33DFD328-D442-49D9-9C09-2D81365A0361}" destId="{27769FDC-C83A-4239-AC7B-EC33E0B89690}" srcOrd="0" destOrd="0" presId="urn:microsoft.com/office/officeart/2005/8/layout/bProcess4"/>
    <dgm:cxn modelId="{B2D55682-B610-47C1-8FC8-01747856A0BE}" srcId="{CEA7A325-E64F-4774-A73F-0D3670E9760E}" destId="{1C4BD0FE-D531-4B3B-A433-48EA3B84F874}" srcOrd="1" destOrd="0" parTransId="{7A0251A3-2928-432D-AC5A-1BC31DC3DF85}" sibTransId="{F8394E98-A708-4B6D-852F-2263C5F64B2E}"/>
    <dgm:cxn modelId="{DAE94C84-497E-461E-9BEA-61A73EE1189B}" type="presOf" srcId="{A1AFF6E6-0E85-497A-B9F5-7ADE28007F25}" destId="{7576CD8D-7BB3-4E79-9BB0-9C0387547E7B}" srcOrd="0" destOrd="0" presId="urn:microsoft.com/office/officeart/2005/8/layout/bProcess4"/>
    <dgm:cxn modelId="{26087789-F8F5-4324-8571-A3A3027613AC}" type="presOf" srcId="{B3A725E3-4BD2-4845-A37A-67A34D60D055}" destId="{954E09FC-31F1-409E-B17A-69BBF365859C}" srcOrd="0" destOrd="0" presId="urn:microsoft.com/office/officeart/2005/8/layout/bProcess4"/>
    <dgm:cxn modelId="{52F37A8E-1664-41E0-98DD-7ACE3D7B18F4}" type="presOf" srcId="{A334BC9B-8D6C-46D7-A7C6-75D53005F822}" destId="{DA8F3DA7-621F-4706-8AC7-0BE8C39ED64F}" srcOrd="0" destOrd="0" presId="urn:microsoft.com/office/officeart/2005/8/layout/bProcess4"/>
    <dgm:cxn modelId="{D8FAB38F-6435-42AF-8507-DA3D4BA76113}" type="presOf" srcId="{44070BC1-6590-4A96-BD26-51E79A357356}" destId="{59B2E298-634F-4E4B-978E-7734E7D7C8BB}" srcOrd="0" destOrd="0" presId="urn:microsoft.com/office/officeart/2005/8/layout/bProcess4"/>
    <dgm:cxn modelId="{873D6091-385D-4821-B825-AF3A98D1B8E4}" srcId="{CEA7A325-E64F-4774-A73F-0D3670E9760E}" destId="{BF32850D-2854-4987-9155-6FD571541453}" srcOrd="7" destOrd="0" parTransId="{061D5B6B-3BC0-4B5D-8E18-8F51C54F94B1}" sibTransId="{EA7154A7-C72E-457A-8F5D-3766D255DCA0}"/>
    <dgm:cxn modelId="{F9E1C494-E2B1-40ED-8419-07ED5939C25F}" srcId="{CEA7A325-E64F-4774-A73F-0D3670E9760E}" destId="{60E3BC2F-E059-44CE-BA8E-1866919893C2}" srcOrd="6" destOrd="0" parTransId="{0E0366C4-892B-49C6-9DBD-18C4D1AE7B2A}" sibTransId="{B546B1FD-DB37-4472-9662-A0E51E9A4873}"/>
    <dgm:cxn modelId="{36ED0AB3-C719-4B08-8161-693D1C585417}" type="presOf" srcId="{B5034307-EC85-474E-9C1F-442EE9ADD312}" destId="{B17E6187-78CF-4B65-9082-8ECB6D69A6DC}" srcOrd="0" destOrd="0" presId="urn:microsoft.com/office/officeart/2005/8/layout/bProcess4"/>
    <dgm:cxn modelId="{A6AA09BF-C52B-4D85-AD11-E71FA5B7A0C1}" type="presOf" srcId="{288AA7FA-8BB7-416B-9015-99C2D5629B64}" destId="{79CFE743-52F2-4FF7-8FCC-B2FB3BA85060}" srcOrd="0" destOrd="0" presId="urn:microsoft.com/office/officeart/2005/8/layout/bProcess4"/>
    <dgm:cxn modelId="{2741C3C3-2F64-4C9E-BFB5-5226A34D3593}" type="presOf" srcId="{C552C8E2-A519-452F-B9E9-647761F49DEF}" destId="{C57D4099-C432-42D1-83FC-3EAF68F08ACD}" srcOrd="0" destOrd="0" presId="urn:microsoft.com/office/officeart/2005/8/layout/bProcess4"/>
    <dgm:cxn modelId="{B68E5FDB-97E8-41B6-BE0D-389D8A56E5C8}" type="presOf" srcId="{F8394E98-A708-4B6D-852F-2263C5F64B2E}" destId="{3BEAA217-E952-43FD-82EF-A7FCC6BE242B}" srcOrd="0" destOrd="0" presId="urn:microsoft.com/office/officeart/2005/8/layout/bProcess4"/>
    <dgm:cxn modelId="{3299CEEA-9453-45D6-A68F-469A6FDCCDFB}" type="presOf" srcId="{60E3BC2F-E059-44CE-BA8E-1866919893C2}" destId="{05A8074A-2C2C-4682-A15F-4B612F44CBFB}" srcOrd="0" destOrd="0" presId="urn:microsoft.com/office/officeart/2005/8/layout/bProcess4"/>
    <dgm:cxn modelId="{DB2E52FE-806B-4340-B275-7F4DF2711F9B}" srcId="{CEA7A325-E64F-4774-A73F-0D3670E9760E}" destId="{A1AFF6E6-0E85-497A-B9F5-7ADE28007F25}" srcOrd="9" destOrd="0" parTransId="{A697357B-B99D-4A8E-97FD-0D355230CC9C}" sibTransId="{C1A63BA3-8E42-4CBE-BB25-A07A4C15A034}"/>
    <dgm:cxn modelId="{D9D1E1F3-0E51-4418-A2D1-FFBABE5884C6}" type="presParOf" srcId="{C210EDCC-FB47-452E-9D94-0AE68744153C}" destId="{0B1858DA-B942-42C4-BFC4-4301596DA756}" srcOrd="0" destOrd="0" presId="urn:microsoft.com/office/officeart/2005/8/layout/bProcess4"/>
    <dgm:cxn modelId="{57F93ABB-0452-464F-AFC2-024EB5E33EDA}" type="presParOf" srcId="{0B1858DA-B942-42C4-BFC4-4301596DA756}" destId="{3C1735A5-2DAD-4917-9E94-3C2A96FA868B}" srcOrd="0" destOrd="0" presId="urn:microsoft.com/office/officeart/2005/8/layout/bProcess4"/>
    <dgm:cxn modelId="{817C12DF-FC14-41DB-8C1E-72F120D082D3}" type="presParOf" srcId="{0B1858DA-B942-42C4-BFC4-4301596DA756}" destId="{954E09FC-31F1-409E-B17A-69BBF365859C}" srcOrd="1" destOrd="0" presId="urn:microsoft.com/office/officeart/2005/8/layout/bProcess4"/>
    <dgm:cxn modelId="{8AC67022-109B-455D-B5DA-EC5D03D7E09E}" type="presParOf" srcId="{C210EDCC-FB47-452E-9D94-0AE68744153C}" destId="{262395B4-F860-4CB3-93B6-A66F5E3E9B19}" srcOrd="1" destOrd="0" presId="urn:microsoft.com/office/officeart/2005/8/layout/bProcess4"/>
    <dgm:cxn modelId="{2C203EDA-B9B0-4B76-A091-95720B805405}" type="presParOf" srcId="{C210EDCC-FB47-452E-9D94-0AE68744153C}" destId="{E015B106-D5A8-4C7F-9F03-01043260A995}" srcOrd="2" destOrd="0" presId="urn:microsoft.com/office/officeart/2005/8/layout/bProcess4"/>
    <dgm:cxn modelId="{BB80C22D-6950-4ECA-B7CE-78263577ED08}" type="presParOf" srcId="{E015B106-D5A8-4C7F-9F03-01043260A995}" destId="{747BB164-1F82-4EB6-90A1-952786BC2F9A}" srcOrd="0" destOrd="0" presId="urn:microsoft.com/office/officeart/2005/8/layout/bProcess4"/>
    <dgm:cxn modelId="{BBB85AD7-0817-4618-969D-557C8F835DC9}" type="presParOf" srcId="{E015B106-D5A8-4C7F-9F03-01043260A995}" destId="{275FB5FF-8BBA-471D-9932-4029FA9DF25D}" srcOrd="1" destOrd="0" presId="urn:microsoft.com/office/officeart/2005/8/layout/bProcess4"/>
    <dgm:cxn modelId="{3D956CA2-3B0C-4104-AA32-FA856E05B869}" type="presParOf" srcId="{C210EDCC-FB47-452E-9D94-0AE68744153C}" destId="{3BEAA217-E952-43FD-82EF-A7FCC6BE242B}" srcOrd="3" destOrd="0" presId="urn:microsoft.com/office/officeart/2005/8/layout/bProcess4"/>
    <dgm:cxn modelId="{2BABE068-2CFF-4FA6-B76B-BFE3EDF9AE4A}" type="presParOf" srcId="{C210EDCC-FB47-452E-9D94-0AE68744153C}" destId="{489E0ECA-1DD6-4B29-9690-C55337E74531}" srcOrd="4" destOrd="0" presId="urn:microsoft.com/office/officeart/2005/8/layout/bProcess4"/>
    <dgm:cxn modelId="{89C92B94-0CC6-417D-8013-00AA94CB0ECA}" type="presParOf" srcId="{489E0ECA-1DD6-4B29-9690-C55337E74531}" destId="{1A5604A4-9453-4431-9E91-336BB0D94D43}" srcOrd="0" destOrd="0" presId="urn:microsoft.com/office/officeart/2005/8/layout/bProcess4"/>
    <dgm:cxn modelId="{624107DD-8A34-435F-A94C-4F8F38213E4B}" type="presParOf" srcId="{489E0ECA-1DD6-4B29-9690-C55337E74531}" destId="{D4290E15-0C2D-44A9-B0E1-9C73D0EEDD8F}" srcOrd="1" destOrd="0" presId="urn:microsoft.com/office/officeart/2005/8/layout/bProcess4"/>
    <dgm:cxn modelId="{8DB57927-DCBD-42AF-A479-4343BBA799B0}" type="presParOf" srcId="{C210EDCC-FB47-452E-9D94-0AE68744153C}" destId="{79CFE743-52F2-4FF7-8FCC-B2FB3BA85060}" srcOrd="5" destOrd="0" presId="urn:microsoft.com/office/officeart/2005/8/layout/bProcess4"/>
    <dgm:cxn modelId="{7762E883-A271-4EC7-8BD2-EE5A529E7F87}" type="presParOf" srcId="{C210EDCC-FB47-452E-9D94-0AE68744153C}" destId="{5AED581F-AF44-495C-B99E-553455332EB6}" srcOrd="6" destOrd="0" presId="urn:microsoft.com/office/officeart/2005/8/layout/bProcess4"/>
    <dgm:cxn modelId="{A9CC6F50-15FA-4672-BAE1-12ED1B87B719}" type="presParOf" srcId="{5AED581F-AF44-495C-B99E-553455332EB6}" destId="{C1486E05-59F3-45BB-9F49-3AE1376F5879}" srcOrd="0" destOrd="0" presId="urn:microsoft.com/office/officeart/2005/8/layout/bProcess4"/>
    <dgm:cxn modelId="{3FE6691D-6A09-4F26-8F86-ADB9B55ED166}" type="presParOf" srcId="{5AED581F-AF44-495C-B99E-553455332EB6}" destId="{DA8F3DA7-621F-4706-8AC7-0BE8C39ED64F}" srcOrd="1" destOrd="0" presId="urn:microsoft.com/office/officeart/2005/8/layout/bProcess4"/>
    <dgm:cxn modelId="{D378BEEE-CCA1-4A8E-B21A-95D2CAF078E8}" type="presParOf" srcId="{C210EDCC-FB47-452E-9D94-0AE68744153C}" destId="{C57D4099-C432-42D1-83FC-3EAF68F08ACD}" srcOrd="7" destOrd="0" presId="urn:microsoft.com/office/officeart/2005/8/layout/bProcess4"/>
    <dgm:cxn modelId="{5C22E61A-060E-41DC-B4FE-0370FD3660D5}" type="presParOf" srcId="{C210EDCC-FB47-452E-9D94-0AE68744153C}" destId="{723D337F-57B5-41DE-9C2A-A18885BB7AE4}" srcOrd="8" destOrd="0" presId="urn:microsoft.com/office/officeart/2005/8/layout/bProcess4"/>
    <dgm:cxn modelId="{AB91FAE2-6E0C-4072-9D23-55A5E71A433F}" type="presParOf" srcId="{723D337F-57B5-41DE-9C2A-A18885BB7AE4}" destId="{CE3ABE80-0A82-438D-946A-F55D270DD7C5}" srcOrd="0" destOrd="0" presId="urn:microsoft.com/office/officeart/2005/8/layout/bProcess4"/>
    <dgm:cxn modelId="{AA36F3F2-2736-46E5-91F0-E580986AAADE}" type="presParOf" srcId="{723D337F-57B5-41DE-9C2A-A18885BB7AE4}" destId="{135C52AB-17C2-4576-8533-0A4251BE5C34}" srcOrd="1" destOrd="0" presId="urn:microsoft.com/office/officeart/2005/8/layout/bProcess4"/>
    <dgm:cxn modelId="{21244315-118C-424C-B126-7A2EE0DEFD6B}" type="presParOf" srcId="{C210EDCC-FB47-452E-9D94-0AE68744153C}" destId="{27769FDC-C83A-4239-AC7B-EC33E0B89690}" srcOrd="9" destOrd="0" presId="urn:microsoft.com/office/officeart/2005/8/layout/bProcess4"/>
    <dgm:cxn modelId="{FD70499F-E9A7-4EDC-9CF1-5C79522F41B2}" type="presParOf" srcId="{C210EDCC-FB47-452E-9D94-0AE68744153C}" destId="{FB433D21-0B1B-4A5E-B3FA-A58FD13FBEA5}" srcOrd="10" destOrd="0" presId="urn:microsoft.com/office/officeart/2005/8/layout/bProcess4"/>
    <dgm:cxn modelId="{2D0C4190-A0A4-43F3-99E8-E42CF339BACA}" type="presParOf" srcId="{FB433D21-0B1B-4A5E-B3FA-A58FD13FBEA5}" destId="{B9DC307C-AF0F-4A62-93A9-36ADC66CC155}" srcOrd="0" destOrd="0" presId="urn:microsoft.com/office/officeart/2005/8/layout/bProcess4"/>
    <dgm:cxn modelId="{0076BDC6-65FB-44D9-A754-DD377C46E3C9}" type="presParOf" srcId="{FB433D21-0B1B-4A5E-B3FA-A58FD13FBEA5}" destId="{59B2E298-634F-4E4B-978E-7734E7D7C8BB}" srcOrd="1" destOrd="0" presId="urn:microsoft.com/office/officeart/2005/8/layout/bProcess4"/>
    <dgm:cxn modelId="{DCBEFAF6-406C-4E74-8174-B6C6D273A828}" type="presParOf" srcId="{C210EDCC-FB47-452E-9D94-0AE68744153C}" destId="{D74D70B5-783F-423D-9F0D-A5661FAB506A}" srcOrd="11" destOrd="0" presId="urn:microsoft.com/office/officeart/2005/8/layout/bProcess4"/>
    <dgm:cxn modelId="{823CB14B-D48A-4321-A2F3-FF41D87155D3}" type="presParOf" srcId="{C210EDCC-FB47-452E-9D94-0AE68744153C}" destId="{9E99DE6D-184C-4893-8E28-CA6C4CA21D47}" srcOrd="12" destOrd="0" presId="urn:microsoft.com/office/officeart/2005/8/layout/bProcess4"/>
    <dgm:cxn modelId="{183C507F-A7AF-43AF-AD68-2C57404BB12C}" type="presParOf" srcId="{9E99DE6D-184C-4893-8E28-CA6C4CA21D47}" destId="{16368637-9FB6-4C34-A854-3B744ACD37D8}" srcOrd="0" destOrd="0" presId="urn:microsoft.com/office/officeart/2005/8/layout/bProcess4"/>
    <dgm:cxn modelId="{1C052525-0912-42CF-BA6C-7BC69CC89A81}" type="presParOf" srcId="{9E99DE6D-184C-4893-8E28-CA6C4CA21D47}" destId="{05A8074A-2C2C-4682-A15F-4B612F44CBFB}" srcOrd="1" destOrd="0" presId="urn:microsoft.com/office/officeart/2005/8/layout/bProcess4"/>
    <dgm:cxn modelId="{4E788248-3387-4F09-944E-2AE920B3C1DF}" type="presParOf" srcId="{C210EDCC-FB47-452E-9D94-0AE68744153C}" destId="{1068503E-8DFD-4F64-8DFF-3CF1C0B5E602}" srcOrd="13" destOrd="0" presId="urn:microsoft.com/office/officeart/2005/8/layout/bProcess4"/>
    <dgm:cxn modelId="{9F4280D5-3D13-40AD-BE7D-0716F752E957}" type="presParOf" srcId="{C210EDCC-FB47-452E-9D94-0AE68744153C}" destId="{BF4238A8-918D-4481-B70E-C334788D75DB}" srcOrd="14" destOrd="0" presId="urn:microsoft.com/office/officeart/2005/8/layout/bProcess4"/>
    <dgm:cxn modelId="{A9B20C56-AD96-4654-88E9-92F64BDA893A}" type="presParOf" srcId="{BF4238A8-918D-4481-B70E-C334788D75DB}" destId="{28EA3B95-4C84-475C-B198-6F8767C3BDDF}" srcOrd="0" destOrd="0" presId="urn:microsoft.com/office/officeart/2005/8/layout/bProcess4"/>
    <dgm:cxn modelId="{EDC00177-7BD3-4E94-B0C5-D9843DCD425B}" type="presParOf" srcId="{BF4238A8-918D-4481-B70E-C334788D75DB}" destId="{3A352B74-83C4-434F-B2AF-FE0AE2CB0010}" srcOrd="1" destOrd="0" presId="urn:microsoft.com/office/officeart/2005/8/layout/bProcess4"/>
    <dgm:cxn modelId="{1E21A210-FF6B-46E2-B74B-9215FC10043C}" type="presParOf" srcId="{C210EDCC-FB47-452E-9D94-0AE68744153C}" destId="{496D2781-5C90-4E5A-AE2F-9E3788A87CFE}" srcOrd="15" destOrd="0" presId="urn:microsoft.com/office/officeart/2005/8/layout/bProcess4"/>
    <dgm:cxn modelId="{7DF7ABED-91C5-4BCD-89EB-C109E0C135E2}" type="presParOf" srcId="{C210EDCC-FB47-452E-9D94-0AE68744153C}" destId="{F9C7D89F-23C6-437B-B1C9-D2D419F7DA85}" srcOrd="16" destOrd="0" presId="urn:microsoft.com/office/officeart/2005/8/layout/bProcess4"/>
    <dgm:cxn modelId="{33CCA2B5-BC6E-4F25-8108-B1694E5556C5}" type="presParOf" srcId="{F9C7D89F-23C6-437B-B1C9-D2D419F7DA85}" destId="{D1CC2782-A156-49E5-89BE-E9FCA96F9FFE}" srcOrd="0" destOrd="0" presId="urn:microsoft.com/office/officeart/2005/8/layout/bProcess4"/>
    <dgm:cxn modelId="{0B4F2BF9-3596-499C-BD59-A7516BECF941}" type="presParOf" srcId="{F9C7D89F-23C6-437B-B1C9-D2D419F7DA85}" destId="{B17E6187-78CF-4B65-9082-8ECB6D69A6DC}" srcOrd="1" destOrd="0" presId="urn:microsoft.com/office/officeart/2005/8/layout/bProcess4"/>
    <dgm:cxn modelId="{B93D14C6-A9F0-4D88-BE5E-C6B38D96BBF1}" type="presParOf" srcId="{C210EDCC-FB47-452E-9D94-0AE68744153C}" destId="{8F11E443-B99F-4C83-BFB2-0CEB7BA9ACF2}" srcOrd="17" destOrd="0" presId="urn:microsoft.com/office/officeart/2005/8/layout/bProcess4"/>
    <dgm:cxn modelId="{8385D852-A698-44A7-8588-5CF71CDEC3E1}" type="presParOf" srcId="{C210EDCC-FB47-452E-9D94-0AE68744153C}" destId="{7EA61187-0752-474B-8B9C-4F789720D69E}" srcOrd="18" destOrd="0" presId="urn:microsoft.com/office/officeart/2005/8/layout/bProcess4"/>
    <dgm:cxn modelId="{EAAB97FB-0E2A-43F8-BF51-979D9D0766AD}" type="presParOf" srcId="{7EA61187-0752-474B-8B9C-4F789720D69E}" destId="{012166C7-E56F-45E8-ACDA-F1A4984B4ED3}" srcOrd="0" destOrd="0" presId="urn:microsoft.com/office/officeart/2005/8/layout/bProcess4"/>
    <dgm:cxn modelId="{CE7D6633-6F4F-46FF-9E15-718B99CA3959}" type="presParOf" srcId="{7EA61187-0752-474B-8B9C-4F789720D69E}" destId="{7576CD8D-7BB3-4E79-9BB0-9C0387547E7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CF5A2-B745-488A-AC60-185D9388A6AB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6B8EA-872B-4E42-93F3-B68A9A34C190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7F350-7598-4AD0-8C7E-AA4169124DD5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3EDC4-AD33-476A-8D7F-0ECA4AE3FAD4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Person-Centered Service Plan</a:t>
          </a:r>
        </a:p>
      </dsp:txBody>
      <dsp:txXfrm>
        <a:off x="2911803" y="807355"/>
        <a:ext cx="2405992" cy="1202996"/>
      </dsp:txXfrm>
    </dsp:sp>
    <dsp:sp modelId="{49530A45-51F0-4D0E-9495-81FB533C44FC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Authorized Services</a:t>
          </a:r>
        </a:p>
      </dsp:txBody>
      <dsp:txXfrm>
        <a:off x="552" y="2515610"/>
        <a:ext cx="2405992" cy="1202996"/>
      </dsp:txXfrm>
    </dsp:sp>
    <dsp:sp modelId="{C2F23D16-748A-4D4E-908C-0A8BC557DB50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*Support Plan or PII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*Backup Plan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*BSP and IEP as applicable</a:t>
          </a:r>
        </a:p>
      </dsp:txBody>
      <dsp:txXfrm>
        <a:off x="2911803" y="2515610"/>
        <a:ext cx="2405992" cy="1202996"/>
      </dsp:txXfrm>
    </dsp:sp>
    <dsp:sp modelId="{F0FC3F93-0A4F-4EC6-9C8A-2068B875563B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*ROI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*Choice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*Rights and Responsibilities</a:t>
          </a:r>
        </a:p>
      </dsp:txBody>
      <dsp:txXfrm>
        <a:off x="5823054" y="2515610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395B4-F860-4CB3-93B6-A66F5E3E9B19}">
      <dsp:nvSpPr>
        <dsp:cNvPr id="0" name=""/>
        <dsp:cNvSpPr/>
      </dsp:nvSpPr>
      <dsp:spPr>
        <a:xfrm rot="5400000">
          <a:off x="1135377" y="766163"/>
          <a:ext cx="1195849" cy="1442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E09FC-31F1-409E-B17A-69BBF365859C}">
      <dsp:nvSpPr>
        <dsp:cNvPr id="0" name=""/>
        <dsp:cNvSpPr/>
      </dsp:nvSpPr>
      <dsp:spPr>
        <a:xfrm>
          <a:off x="1409314" y="1261"/>
          <a:ext cx="1603325" cy="96199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Service Plan meeting participant selection (required participants and additional participants chosen by individual)</a:t>
          </a:r>
        </a:p>
      </dsp:txBody>
      <dsp:txXfrm>
        <a:off x="1437490" y="29437"/>
        <a:ext cx="1546973" cy="905643"/>
      </dsp:txXfrm>
    </dsp:sp>
    <dsp:sp modelId="{3BEAA217-E952-43FD-82EF-A7FCC6BE242B}">
      <dsp:nvSpPr>
        <dsp:cNvPr id="0" name=""/>
        <dsp:cNvSpPr/>
      </dsp:nvSpPr>
      <dsp:spPr>
        <a:xfrm rot="5400000">
          <a:off x="1135377" y="1968657"/>
          <a:ext cx="1195849" cy="1442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FB5FF-8BBA-471D-9932-4029FA9DF25D}">
      <dsp:nvSpPr>
        <dsp:cNvPr id="0" name=""/>
        <dsp:cNvSpPr/>
      </dsp:nvSpPr>
      <dsp:spPr>
        <a:xfrm>
          <a:off x="1409314" y="1203755"/>
          <a:ext cx="1603325" cy="961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MCO CC schedules face-to-face meeting (invites known HCBS providers)</a:t>
          </a:r>
        </a:p>
      </dsp:txBody>
      <dsp:txXfrm>
        <a:off x="1437490" y="1231931"/>
        <a:ext cx="1546973" cy="905643"/>
      </dsp:txXfrm>
    </dsp:sp>
    <dsp:sp modelId="{79CFE743-52F2-4FF7-8FCC-B2FB3BA85060}">
      <dsp:nvSpPr>
        <dsp:cNvPr id="0" name=""/>
        <dsp:cNvSpPr/>
      </dsp:nvSpPr>
      <dsp:spPr>
        <a:xfrm rot="5400000">
          <a:off x="1135377" y="3171151"/>
          <a:ext cx="1195849" cy="1442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90E15-0C2D-44A9-B0E1-9C73D0EEDD8F}">
      <dsp:nvSpPr>
        <dsp:cNvPr id="0" name=""/>
        <dsp:cNvSpPr/>
      </dsp:nvSpPr>
      <dsp:spPr>
        <a:xfrm>
          <a:off x="1409314" y="2406249"/>
          <a:ext cx="1603325" cy="961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TCM and Individual complete the Support Plan template (Legal Guardian, DPOA or supports chosen by the individual)</a:t>
          </a:r>
        </a:p>
      </dsp:txBody>
      <dsp:txXfrm>
        <a:off x="1437490" y="2434425"/>
        <a:ext cx="1546973" cy="905643"/>
      </dsp:txXfrm>
    </dsp:sp>
    <dsp:sp modelId="{7DAC17BC-5E64-43F3-AFAC-959356770900}">
      <dsp:nvSpPr>
        <dsp:cNvPr id="0" name=""/>
        <dsp:cNvSpPr/>
      </dsp:nvSpPr>
      <dsp:spPr>
        <a:xfrm>
          <a:off x="1736624" y="3772398"/>
          <a:ext cx="2125778" cy="1442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ADE2E-46EF-4678-9D48-DEF525D746EB}">
      <dsp:nvSpPr>
        <dsp:cNvPr id="0" name=""/>
        <dsp:cNvSpPr/>
      </dsp:nvSpPr>
      <dsp:spPr>
        <a:xfrm>
          <a:off x="1409314" y="3608743"/>
          <a:ext cx="1603325" cy="961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TCM sends Support Plan to MCO</a:t>
          </a:r>
        </a:p>
      </dsp:txBody>
      <dsp:txXfrm>
        <a:off x="1437490" y="3636919"/>
        <a:ext cx="1546973" cy="905643"/>
      </dsp:txXfrm>
    </dsp:sp>
    <dsp:sp modelId="{27769FDC-C83A-4239-AC7B-EC33E0B89690}">
      <dsp:nvSpPr>
        <dsp:cNvPr id="0" name=""/>
        <dsp:cNvSpPr/>
      </dsp:nvSpPr>
      <dsp:spPr>
        <a:xfrm rot="16200000">
          <a:off x="3267799" y="3171151"/>
          <a:ext cx="1195849" cy="1442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C52AB-17C2-4576-8533-0A4251BE5C34}">
      <dsp:nvSpPr>
        <dsp:cNvPr id="0" name=""/>
        <dsp:cNvSpPr/>
      </dsp:nvSpPr>
      <dsp:spPr>
        <a:xfrm>
          <a:off x="3541737" y="3608743"/>
          <a:ext cx="1603325" cy="961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Service Plan meeting (Participant Choice, Review Support Plan, Rights and Responsibilities, IEP, Behavior Support Plan, Back-Up Plan, confirm designate rep/ paid guardians)</a:t>
          </a:r>
        </a:p>
      </dsp:txBody>
      <dsp:txXfrm>
        <a:off x="3569913" y="3636919"/>
        <a:ext cx="1546973" cy="905643"/>
      </dsp:txXfrm>
    </dsp:sp>
    <dsp:sp modelId="{D74D70B5-783F-423D-9F0D-A5661FAB506A}">
      <dsp:nvSpPr>
        <dsp:cNvPr id="0" name=""/>
        <dsp:cNvSpPr/>
      </dsp:nvSpPr>
      <dsp:spPr>
        <a:xfrm rot="16200000">
          <a:off x="3267799" y="1968657"/>
          <a:ext cx="1195849" cy="1442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E298-634F-4E4B-978E-7734E7D7C8BB}">
      <dsp:nvSpPr>
        <dsp:cNvPr id="0" name=""/>
        <dsp:cNvSpPr/>
      </dsp:nvSpPr>
      <dsp:spPr>
        <a:xfrm>
          <a:off x="3541737" y="2406249"/>
          <a:ext cx="1603325" cy="961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Participant/DPOA/Legal Guardian signs service plan</a:t>
          </a:r>
        </a:p>
      </dsp:txBody>
      <dsp:txXfrm>
        <a:off x="3569913" y="2434425"/>
        <a:ext cx="1546973" cy="905643"/>
      </dsp:txXfrm>
    </dsp:sp>
    <dsp:sp modelId="{1068503E-8DFD-4F64-8DFF-3CF1C0B5E602}">
      <dsp:nvSpPr>
        <dsp:cNvPr id="0" name=""/>
        <dsp:cNvSpPr/>
      </dsp:nvSpPr>
      <dsp:spPr>
        <a:xfrm rot="16243745">
          <a:off x="3276419" y="767193"/>
          <a:ext cx="1200530" cy="1442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8074A-2C2C-4682-A15F-4B612F44CBFB}">
      <dsp:nvSpPr>
        <dsp:cNvPr id="0" name=""/>
        <dsp:cNvSpPr/>
      </dsp:nvSpPr>
      <dsp:spPr>
        <a:xfrm>
          <a:off x="3541737" y="1203755"/>
          <a:ext cx="1603325" cy="961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HCBS Providers sign service plan</a:t>
          </a:r>
        </a:p>
      </dsp:txBody>
      <dsp:txXfrm>
        <a:off x="3569913" y="1231931"/>
        <a:ext cx="1546973" cy="905643"/>
      </dsp:txXfrm>
    </dsp:sp>
    <dsp:sp modelId="{496D2781-5C90-4E5A-AE2F-9E3788A87CFE}">
      <dsp:nvSpPr>
        <dsp:cNvPr id="0" name=""/>
        <dsp:cNvSpPr/>
      </dsp:nvSpPr>
      <dsp:spPr>
        <a:xfrm rot="2058">
          <a:off x="3887645" y="164285"/>
          <a:ext cx="2107180" cy="1442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52B74-83C4-434F-B2AF-FE0AE2CB0010}">
      <dsp:nvSpPr>
        <dsp:cNvPr id="0" name=""/>
        <dsp:cNvSpPr/>
      </dsp:nvSpPr>
      <dsp:spPr>
        <a:xfrm>
          <a:off x="3560335" y="0"/>
          <a:ext cx="1603325" cy="961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MCO CC obtains IDD Physician statement</a:t>
          </a:r>
        </a:p>
      </dsp:txBody>
      <dsp:txXfrm>
        <a:off x="3588511" y="28176"/>
        <a:ext cx="1546973" cy="905643"/>
      </dsp:txXfrm>
    </dsp:sp>
    <dsp:sp modelId="{8F11E443-B99F-4C83-BFB2-0CEB7BA9ACF2}">
      <dsp:nvSpPr>
        <dsp:cNvPr id="0" name=""/>
        <dsp:cNvSpPr/>
      </dsp:nvSpPr>
      <dsp:spPr>
        <a:xfrm rot="5400000">
          <a:off x="5400222" y="766163"/>
          <a:ext cx="1195849" cy="1442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E6187-78CF-4B65-9082-8ECB6D69A6DC}">
      <dsp:nvSpPr>
        <dsp:cNvPr id="0" name=""/>
        <dsp:cNvSpPr/>
      </dsp:nvSpPr>
      <dsp:spPr>
        <a:xfrm>
          <a:off x="5674160" y="1261"/>
          <a:ext cx="1603325" cy="961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MCO CC sends participant/DPOA/legal guardian, providers and CDDOs  a finalized plan </a:t>
          </a:r>
        </a:p>
      </dsp:txBody>
      <dsp:txXfrm>
        <a:off x="5702336" y="29437"/>
        <a:ext cx="1546973" cy="905643"/>
      </dsp:txXfrm>
    </dsp:sp>
    <dsp:sp modelId="{7576CD8D-7BB3-4E79-9BB0-9C0387547E7B}">
      <dsp:nvSpPr>
        <dsp:cNvPr id="0" name=""/>
        <dsp:cNvSpPr/>
      </dsp:nvSpPr>
      <dsp:spPr>
        <a:xfrm>
          <a:off x="5674160" y="1203755"/>
          <a:ext cx="1603325" cy="961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MCO monitors delivery of the service plan</a:t>
          </a:r>
        </a:p>
      </dsp:txBody>
      <dsp:txXfrm>
        <a:off x="5702336" y="1231931"/>
        <a:ext cx="1546973" cy="905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395B4-F860-4CB3-93B6-A66F5E3E9B19}">
      <dsp:nvSpPr>
        <dsp:cNvPr id="0" name=""/>
        <dsp:cNvSpPr/>
      </dsp:nvSpPr>
      <dsp:spPr>
        <a:xfrm rot="5400000">
          <a:off x="1165600" y="740385"/>
          <a:ext cx="1156106" cy="1395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E09FC-31F1-409E-B17A-69BBF365859C}">
      <dsp:nvSpPr>
        <dsp:cNvPr id="0" name=""/>
        <dsp:cNvSpPr/>
      </dsp:nvSpPr>
      <dsp:spPr>
        <a:xfrm>
          <a:off x="1430345" y="773"/>
          <a:ext cx="1550193" cy="93011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Service Plan meeting participant selection</a:t>
          </a:r>
        </a:p>
      </dsp:txBody>
      <dsp:txXfrm>
        <a:off x="1457587" y="28015"/>
        <a:ext cx="1495709" cy="875632"/>
      </dsp:txXfrm>
    </dsp:sp>
    <dsp:sp modelId="{3BEAA217-E952-43FD-82EF-A7FCC6BE242B}">
      <dsp:nvSpPr>
        <dsp:cNvPr id="0" name=""/>
        <dsp:cNvSpPr/>
      </dsp:nvSpPr>
      <dsp:spPr>
        <a:xfrm rot="5400000">
          <a:off x="1165600" y="1903030"/>
          <a:ext cx="1156106" cy="1395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FB5FF-8BBA-471D-9932-4029FA9DF25D}">
      <dsp:nvSpPr>
        <dsp:cNvPr id="0" name=""/>
        <dsp:cNvSpPr/>
      </dsp:nvSpPr>
      <dsp:spPr>
        <a:xfrm>
          <a:off x="1430345" y="1163419"/>
          <a:ext cx="1550193" cy="9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MCO CC schedules face-to-face meeting (invites known HCBS providers)</a:t>
          </a:r>
        </a:p>
      </dsp:txBody>
      <dsp:txXfrm>
        <a:off x="1457587" y="1190661"/>
        <a:ext cx="1495709" cy="875632"/>
      </dsp:txXfrm>
    </dsp:sp>
    <dsp:sp modelId="{79CFE743-52F2-4FF7-8FCC-B2FB3BA85060}">
      <dsp:nvSpPr>
        <dsp:cNvPr id="0" name=""/>
        <dsp:cNvSpPr/>
      </dsp:nvSpPr>
      <dsp:spPr>
        <a:xfrm rot="5400000">
          <a:off x="1165600" y="3065676"/>
          <a:ext cx="1156106" cy="1395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90E15-0C2D-44A9-B0E1-9C73D0EEDD8F}">
      <dsp:nvSpPr>
        <dsp:cNvPr id="0" name=""/>
        <dsp:cNvSpPr/>
      </dsp:nvSpPr>
      <dsp:spPr>
        <a:xfrm>
          <a:off x="1430345" y="2326064"/>
          <a:ext cx="1550193" cy="9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Individual/legal guardian is mailed (or downloads and prints if capable) the PII </a:t>
          </a:r>
        </a:p>
      </dsp:txBody>
      <dsp:txXfrm>
        <a:off x="1457587" y="2353306"/>
        <a:ext cx="1495709" cy="875632"/>
      </dsp:txXfrm>
    </dsp:sp>
    <dsp:sp modelId="{C57D4099-C432-42D1-83FC-3EAF68F08ACD}">
      <dsp:nvSpPr>
        <dsp:cNvPr id="0" name=""/>
        <dsp:cNvSpPr/>
      </dsp:nvSpPr>
      <dsp:spPr>
        <a:xfrm>
          <a:off x="1746923" y="3646998"/>
          <a:ext cx="2055218" cy="1395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F3DA7-621F-4706-8AC7-0BE8C39ED64F}">
      <dsp:nvSpPr>
        <dsp:cNvPr id="0" name=""/>
        <dsp:cNvSpPr/>
      </dsp:nvSpPr>
      <dsp:spPr>
        <a:xfrm>
          <a:off x="1430345" y="3488709"/>
          <a:ext cx="1550193" cy="9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Individual/ Legal Guardian completes PII (not required to be completed before Service Plan meeting)</a:t>
          </a:r>
        </a:p>
      </dsp:txBody>
      <dsp:txXfrm>
        <a:off x="1457587" y="3515951"/>
        <a:ext cx="1495709" cy="875632"/>
      </dsp:txXfrm>
    </dsp:sp>
    <dsp:sp modelId="{27769FDC-C83A-4239-AC7B-EC33E0B89690}">
      <dsp:nvSpPr>
        <dsp:cNvPr id="0" name=""/>
        <dsp:cNvSpPr/>
      </dsp:nvSpPr>
      <dsp:spPr>
        <a:xfrm rot="16200000">
          <a:off x="3227358" y="3065676"/>
          <a:ext cx="1156106" cy="1395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C52AB-17C2-4576-8533-0A4251BE5C34}">
      <dsp:nvSpPr>
        <dsp:cNvPr id="0" name=""/>
        <dsp:cNvSpPr/>
      </dsp:nvSpPr>
      <dsp:spPr>
        <a:xfrm>
          <a:off x="3492103" y="3488709"/>
          <a:ext cx="1550193" cy="9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Service Plan meeting (Participant Choice, PII, Rights and Responsibilities, IEP, Back-Up Plan, confirm designate rep/ paid guardians)</a:t>
          </a:r>
        </a:p>
      </dsp:txBody>
      <dsp:txXfrm>
        <a:off x="3519345" y="3515951"/>
        <a:ext cx="1495709" cy="875632"/>
      </dsp:txXfrm>
    </dsp:sp>
    <dsp:sp modelId="{D74D70B5-783F-423D-9F0D-A5661FAB506A}">
      <dsp:nvSpPr>
        <dsp:cNvPr id="0" name=""/>
        <dsp:cNvSpPr/>
      </dsp:nvSpPr>
      <dsp:spPr>
        <a:xfrm rot="16200000">
          <a:off x="3227358" y="1903030"/>
          <a:ext cx="1156106" cy="1395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E298-634F-4E4B-978E-7734E7D7C8BB}">
      <dsp:nvSpPr>
        <dsp:cNvPr id="0" name=""/>
        <dsp:cNvSpPr/>
      </dsp:nvSpPr>
      <dsp:spPr>
        <a:xfrm>
          <a:off x="3492103" y="2326064"/>
          <a:ext cx="1550193" cy="9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Participant/DPOA/Legal Guardian signs service plan</a:t>
          </a:r>
        </a:p>
      </dsp:txBody>
      <dsp:txXfrm>
        <a:off x="3519345" y="2353306"/>
        <a:ext cx="1495709" cy="875632"/>
      </dsp:txXfrm>
    </dsp:sp>
    <dsp:sp modelId="{1068503E-8DFD-4F64-8DFF-3CF1C0B5E602}">
      <dsp:nvSpPr>
        <dsp:cNvPr id="0" name=""/>
        <dsp:cNvSpPr/>
      </dsp:nvSpPr>
      <dsp:spPr>
        <a:xfrm rot="16243594">
          <a:off x="3235915" y="741633"/>
          <a:ext cx="1160242" cy="1395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8074A-2C2C-4682-A15F-4B612F44CBFB}">
      <dsp:nvSpPr>
        <dsp:cNvPr id="0" name=""/>
        <dsp:cNvSpPr/>
      </dsp:nvSpPr>
      <dsp:spPr>
        <a:xfrm>
          <a:off x="3492103" y="1163419"/>
          <a:ext cx="1550193" cy="9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HCBS Providers sign service plan</a:t>
          </a:r>
        </a:p>
      </dsp:txBody>
      <dsp:txXfrm>
        <a:off x="3519345" y="1190661"/>
        <a:ext cx="1495709" cy="875632"/>
      </dsp:txXfrm>
    </dsp:sp>
    <dsp:sp modelId="{496D2781-5C90-4E5A-AE2F-9E3788A87CFE}">
      <dsp:nvSpPr>
        <dsp:cNvPr id="0" name=""/>
        <dsp:cNvSpPr/>
      </dsp:nvSpPr>
      <dsp:spPr>
        <a:xfrm rot="1306">
          <a:off x="3826663" y="158675"/>
          <a:ext cx="2037236" cy="1395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52B74-83C4-434F-B2AF-FE0AE2CB0010}">
      <dsp:nvSpPr>
        <dsp:cNvPr id="0" name=""/>
        <dsp:cNvSpPr/>
      </dsp:nvSpPr>
      <dsp:spPr>
        <a:xfrm>
          <a:off x="3510085" y="0"/>
          <a:ext cx="1550193" cy="9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MCO CC obtains HMA Physician/RN statement</a:t>
          </a:r>
        </a:p>
      </dsp:txBody>
      <dsp:txXfrm>
        <a:off x="3537327" y="27242"/>
        <a:ext cx="1495709" cy="875632"/>
      </dsp:txXfrm>
    </dsp:sp>
    <dsp:sp modelId="{8F11E443-B99F-4C83-BFB2-0CEB7BA9ACF2}">
      <dsp:nvSpPr>
        <dsp:cNvPr id="0" name=""/>
        <dsp:cNvSpPr/>
      </dsp:nvSpPr>
      <dsp:spPr>
        <a:xfrm rot="5400000">
          <a:off x="5289115" y="740385"/>
          <a:ext cx="1156106" cy="1395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E6187-78CF-4B65-9082-8ECB6D69A6DC}">
      <dsp:nvSpPr>
        <dsp:cNvPr id="0" name=""/>
        <dsp:cNvSpPr/>
      </dsp:nvSpPr>
      <dsp:spPr>
        <a:xfrm>
          <a:off x="5553860" y="773"/>
          <a:ext cx="1550193" cy="9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MCO CC sends participant/DPOA/legal guardian and providers a finalized plan </a:t>
          </a:r>
        </a:p>
      </dsp:txBody>
      <dsp:txXfrm>
        <a:off x="5581102" y="28015"/>
        <a:ext cx="1495709" cy="875632"/>
      </dsp:txXfrm>
    </dsp:sp>
    <dsp:sp modelId="{7576CD8D-7BB3-4E79-9BB0-9C0387547E7B}">
      <dsp:nvSpPr>
        <dsp:cNvPr id="0" name=""/>
        <dsp:cNvSpPr/>
      </dsp:nvSpPr>
      <dsp:spPr>
        <a:xfrm>
          <a:off x="5553860" y="1163419"/>
          <a:ext cx="1550193" cy="9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MCO monitors delivery of the service plan</a:t>
          </a:r>
        </a:p>
      </dsp:txBody>
      <dsp:txXfrm>
        <a:off x="5581102" y="1190661"/>
        <a:ext cx="1495709" cy="875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50F9AC-6321-4B91-BFDB-78A8C1785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CAC94-61E3-4BC2-B520-EAC918CA65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4420D7-EC83-478E-9D44-320E4C934828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D1FBB-0487-4C02-AA7D-0DDD2AC277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8658A-C967-4B9C-808F-3D2ED0A273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227B4B-7AD9-49D8-A767-5BAAD8A01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3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7DB47F-0A05-40C3-B558-93751726D4EB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38C459-2878-49DE-99B5-741863EDC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4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15-20 minutes of questions as we go</a:t>
            </a:r>
          </a:p>
          <a:p>
            <a:r>
              <a:rPr lang="en-US" dirty="0"/>
              <a:t>Additional questions should be written on notecard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61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9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4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39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2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23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96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75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33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12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4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-Emphasize the importance of teamwork</a:t>
            </a:r>
          </a:p>
          <a:p>
            <a:r>
              <a:rPr lang="en-US" dirty="0"/>
              <a:t>-Everyone has an equally important role to 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31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Parking Lot questions around fed requirement v. Article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03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6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99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86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65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01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22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95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additional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79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2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is the Medicaid recipient not the guardian or legal representative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2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52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72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61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59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can be changed so example could apply to all waiver populations- i.e.: Day Center for FE folks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21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Recording progress is a measurement. Achieving or modifying the goal is a result of that measurement.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17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65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297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432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3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terminology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10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584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640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905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684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626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00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unsuccessful- expanded requirement of HCBS Settings Final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00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499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347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3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BSP and IEP as applicable</a:t>
            </a:r>
          </a:p>
          <a:p>
            <a:r>
              <a:rPr lang="en-US" dirty="0"/>
              <a:t>Everyone will have Support Plan or PII and a backup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958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196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000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5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4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0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7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C459-2878-49DE-99B5-741863EDCF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9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831" y="373380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03" y="228600"/>
            <a:ext cx="4670856" cy="31242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64031" y="5867400"/>
            <a:ext cx="4503769" cy="457200"/>
          </a:xfrm>
        </p:spPr>
        <p:txBody>
          <a:bodyPr>
            <a:noAutofit/>
          </a:bodyPr>
          <a:lstStyle>
            <a:lvl1pPr marL="0" indent="0" algn="r">
              <a:buNone/>
              <a:defRPr sz="2800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Name &amp; Title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2"/>
          </p:nvPr>
        </p:nvSpPr>
        <p:spPr>
          <a:xfrm>
            <a:off x="4564031" y="6400800"/>
            <a:ext cx="4503769" cy="365125"/>
          </a:xfrm>
        </p:spPr>
        <p:txBody>
          <a:bodyPr/>
          <a:lstStyle>
            <a:lvl1pPr algn="r"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B2CAEC-48B1-4A8C-91A4-B7C5F3ACBCDC}" type="datetime4">
              <a:rPr lang="en-US" smtClean="0"/>
              <a:pPr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0072-E976-4164-B251-BB9FF94A8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4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149E-EAD3-4E41-8774-3F1DF27F7B4B}" type="datetime4">
              <a:rPr lang="en-US" smtClean="0"/>
              <a:t>July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0072-E976-4164-B251-BB9FF94A8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1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06D3-6E2C-4C10-9AAB-7A47ADC499A2}" type="datetime4">
              <a:rPr lang="en-US" smtClean="0"/>
              <a:t>July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0072-E976-4164-B251-BB9FF94A8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82B5-8C90-4E14-A82A-D5365C781CE7}" type="datetime4">
              <a:rPr lang="en-US" smtClean="0"/>
              <a:t>July 12,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0072-E976-4164-B251-BB9FF94A8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7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FA8-F7F0-41FB-91D4-8DC780BD93AE}" type="datetime4">
              <a:rPr lang="en-US" smtClean="0"/>
              <a:t>July 12,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0072-E976-4164-B251-BB9FF94A8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9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68A4-B2B7-4462-B81C-5D436359B795}" type="datetime4">
              <a:rPr lang="en-US" smtClean="0"/>
              <a:t>July 12,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0072-E976-4164-B251-BB9FF94A8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1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376D-FACA-4BAC-82C3-B38EBA13843F}" type="datetime4">
              <a:rPr lang="en-US" smtClean="0"/>
              <a:t>July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0072-E976-4164-B251-BB9FF94A81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40" y="3965796"/>
            <a:ext cx="2733560" cy="289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5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4575-1353-41F1-8B4F-5427A612B582}" type="datetime4">
              <a:rPr lang="en-US" smtClean="0"/>
              <a:t>July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0072-E976-4164-B251-BB9FF94A8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8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65796"/>
            <a:ext cx="2743200" cy="28922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CAEC-48B1-4A8C-91A4-B7C5F3ACBCDC}" type="datetime4">
              <a:rPr lang="en-US" smtClean="0"/>
              <a:t>July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0072-E976-4164-B251-BB9FF94A8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ads.ks.gov/commissions/home-community-based-services-(hcbs)/hcbs-policies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ads.ks.gov/provider-home/form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Person-Centered Service Plan 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629400" y="6248400"/>
            <a:ext cx="2514600" cy="517525"/>
          </a:xfrm>
        </p:spPr>
        <p:txBody>
          <a:bodyPr/>
          <a:lstStyle/>
          <a:p>
            <a:fld id="{D66648F8-DAA8-4927-AF96-BC24D6CFE1DE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5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7A48-6D8D-44AE-9BFC-5E429A55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55E14-E9B9-46CA-B680-DA709583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609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Specific: What will the goal accomplish?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Described in a way that everyone knows what is to occur</a:t>
            </a:r>
          </a:p>
          <a:p>
            <a:r>
              <a:rPr lang="en-US" dirty="0"/>
              <a:t>Measurable: How will you measure whether the goal has been reached?</a:t>
            </a:r>
          </a:p>
          <a:p>
            <a:r>
              <a:rPr lang="en-US" dirty="0"/>
              <a:t>Attainable: Does the person have the necessary knowledge, skills, abilities</a:t>
            </a:r>
            <a:r>
              <a:rPr lang="en-US" dirty="0">
                <a:solidFill>
                  <a:srgbClr val="002060"/>
                </a:solidFill>
              </a:rPr>
              <a:t>, supports </a:t>
            </a:r>
            <a:r>
              <a:rPr lang="en-US" dirty="0"/>
              <a:t>and resources to accomplish the goal?</a:t>
            </a:r>
          </a:p>
          <a:p>
            <a:r>
              <a:rPr lang="en-US" dirty="0"/>
              <a:t>Relevant: What is the reason, purpose or benefit of accomplishing the goal? </a:t>
            </a:r>
          </a:p>
          <a:p>
            <a:r>
              <a:rPr lang="en-US" dirty="0"/>
              <a:t>Time-bound: What is the </a:t>
            </a:r>
            <a:r>
              <a:rPr lang="en-US" dirty="0">
                <a:solidFill>
                  <a:srgbClr val="002060"/>
                </a:solidFill>
              </a:rPr>
              <a:t>estimated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completion date?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EE125-8E54-44B3-A416-328D27A1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0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6F9C-0348-4C0C-BD3B-0192F437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1C2E5-4E2B-4A26-A15D-A38D78AF1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Jason wants to get a job</a:t>
            </a:r>
          </a:p>
          <a:p>
            <a:pPr lvl="1"/>
            <a:r>
              <a:rPr lang="en-US" dirty="0"/>
              <a:t>General goal</a:t>
            </a:r>
          </a:p>
          <a:p>
            <a:pPr lvl="1"/>
            <a:r>
              <a:rPr lang="en-US" dirty="0"/>
              <a:t>Drill down to a SMART 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C1408-697C-45A9-9D00-11C9009E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2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81CE-A1E9-4035-AD28-D7206D56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311D-18BF-4A04-BFE7-36879757C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questions that help further define what Jason wants in a job…get specific</a:t>
            </a:r>
          </a:p>
          <a:p>
            <a:pPr lvl="1"/>
            <a:r>
              <a:rPr lang="en-US" dirty="0"/>
              <a:t>Jason wants to get a job </a:t>
            </a:r>
            <a:r>
              <a:rPr lang="en-US" dirty="0">
                <a:solidFill>
                  <a:srgbClr val="002060"/>
                </a:solidFill>
              </a:rPr>
              <a:t>working with cars </a:t>
            </a:r>
            <a:r>
              <a:rPr lang="en-US" dirty="0"/>
              <a:t>in the community</a:t>
            </a:r>
          </a:p>
          <a:p>
            <a:pPr lvl="1"/>
            <a:r>
              <a:rPr lang="en-US" dirty="0"/>
              <a:t>Jason wants to get a job that pays at least minimum wage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C9D9-35AE-4E42-8E2B-D94202E3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2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F7DA-2CD5-4329-9A7F-A53932AD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6A80-6136-4956-9528-D82F4E28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Jason measure successful achievement of his goal?</a:t>
            </a:r>
          </a:p>
          <a:p>
            <a:pPr lvl="1"/>
            <a:r>
              <a:rPr lang="en-US" dirty="0"/>
              <a:t>Getting a job in the community </a:t>
            </a:r>
            <a:r>
              <a:rPr lang="en-US" dirty="0">
                <a:solidFill>
                  <a:srgbClr val="002060"/>
                </a:solidFill>
              </a:rPr>
              <a:t>working with cars </a:t>
            </a:r>
            <a:r>
              <a:rPr lang="en-US" dirty="0"/>
              <a:t>that pays minimum wage will indicate success for Jason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B6802-7BA9-43E7-ADB0-C4C82C63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6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D9F9-64E7-46BB-B360-D2D4C61C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Attainable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7DFCD-0C02-4E7B-8136-E28CBF5AF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457200"/>
            <a:r>
              <a:rPr lang="en-US" dirty="0"/>
              <a:t>Is Jason’s goal a</a:t>
            </a:r>
            <a:r>
              <a:rPr lang="en-US" dirty="0">
                <a:solidFill>
                  <a:srgbClr val="002060"/>
                </a:solidFill>
              </a:rPr>
              <a:t>ttainable</a:t>
            </a:r>
            <a:r>
              <a:rPr lang="en-US" dirty="0"/>
              <a:t>? Does he have the necessary knowledge, skills, abilities, </a:t>
            </a:r>
            <a:r>
              <a:rPr lang="en-US" dirty="0">
                <a:solidFill>
                  <a:srgbClr val="002060"/>
                </a:solidFill>
              </a:rPr>
              <a:t>supports </a:t>
            </a:r>
            <a:r>
              <a:rPr lang="en-US" dirty="0"/>
              <a:t>and resources to accomplish his goal?</a:t>
            </a:r>
          </a:p>
          <a:p>
            <a:pPr marL="514350" indent="-457200"/>
            <a:r>
              <a:rPr lang="en-US" dirty="0"/>
              <a:t>Through the assessment process you discover that Jason requires support navigating the community</a:t>
            </a:r>
          </a:p>
          <a:p>
            <a:pPr marL="514350" indent="-457200"/>
            <a:r>
              <a:rPr lang="en-US" dirty="0"/>
              <a:t>Develop a short-term goal to help Jason achieve his long-term goal of employment</a:t>
            </a:r>
          </a:p>
          <a:p>
            <a:pPr marL="514350" indent="-457200"/>
            <a:r>
              <a:rPr lang="en-US" dirty="0"/>
              <a:t>Short-Term goal: Jason will independently use public transportation</a:t>
            </a:r>
          </a:p>
          <a:p>
            <a:pPr marL="514350" indent="-457200"/>
            <a:r>
              <a:rPr lang="en-US" dirty="0"/>
              <a:t>Is this Attainable for Jason?</a:t>
            </a:r>
          </a:p>
          <a:p>
            <a:pPr marL="914400" lvl="1" indent="-457200"/>
            <a:r>
              <a:rPr lang="en-US" dirty="0"/>
              <a:t>There is a bus stop close to Jason’s home that makes stops throughout the city. Using public transportation could be an </a:t>
            </a:r>
            <a:r>
              <a:rPr lang="en-US" dirty="0">
                <a:solidFill>
                  <a:srgbClr val="002060"/>
                </a:solidFill>
              </a:rPr>
              <a:t>attainable </a:t>
            </a:r>
            <a:r>
              <a:rPr lang="en-US" dirty="0"/>
              <a:t>goal for Jason</a:t>
            </a:r>
          </a:p>
          <a:p>
            <a:pPr marL="514350" indent="-4572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99320-E858-4442-B087-89E0BD10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5A60-9DC9-4360-8A00-B4A6E128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Relevant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064F-B15F-4E3B-ADCA-BC61BD34B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goal furthers Jason’s independence and allows him to live the life that he wants to live</a:t>
            </a:r>
          </a:p>
          <a:p>
            <a:r>
              <a:rPr lang="en-US" dirty="0">
                <a:solidFill>
                  <a:srgbClr val="002060"/>
                </a:solidFill>
              </a:rPr>
              <a:t>Learning to use public transportation will help Jason with getting to the job he wants in the community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B0A15-9A69-4813-A5C6-8F6E0DC8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4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76C7-8488-44CA-B938-7F8124F8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  <a:r>
              <a:rPr lang="en-US" dirty="0">
                <a:solidFill>
                  <a:srgbClr val="002060"/>
                </a:solidFill>
              </a:rPr>
              <a:t>-</a:t>
            </a:r>
            <a:r>
              <a:rPr lang="en-US" dirty="0"/>
              <a:t>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B8286-CCA4-4ABA-AE09-FD52927C4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</a:t>
            </a:r>
            <a:r>
              <a:rPr lang="en-US" dirty="0">
                <a:solidFill>
                  <a:srgbClr val="002060"/>
                </a:solidFill>
              </a:rPr>
              <a:t>an estimated </a:t>
            </a:r>
            <a:r>
              <a:rPr lang="en-US" dirty="0"/>
              <a:t>target completion date</a:t>
            </a:r>
          </a:p>
          <a:p>
            <a:r>
              <a:rPr lang="en-US" dirty="0">
                <a:solidFill>
                  <a:srgbClr val="002060"/>
                </a:solidFill>
              </a:rPr>
              <a:t>Jason will take the local bus from the stop near his home to the grocery store, independently, six times within the next 180 days </a:t>
            </a:r>
          </a:p>
          <a:p>
            <a:r>
              <a:rPr lang="en-US" dirty="0"/>
              <a:t>Jason </a:t>
            </a:r>
            <a:r>
              <a:rPr lang="en-US" dirty="0">
                <a:solidFill>
                  <a:srgbClr val="002060"/>
                </a:solidFill>
              </a:rPr>
              <a:t>will get a job in the community, working with cars, </a:t>
            </a:r>
            <a:r>
              <a:rPr lang="en-US" dirty="0"/>
              <a:t>that pays at least minimum wage within the next year (365 days)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AD9BB-13F8-41E9-9B55-06BFF446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3446F2-6E4C-4E9B-ABFE-9C755E87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7A601-4492-4094-8587-D5106A35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5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291F-FC12-4CE3-9C53-0C9E4248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Teamwork Makes the Dream 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DCFD-2AF0-4297-8F6C-CDCF9DDB5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 Person-Centered Service Plan requires teamwork between the MCO Care Coordinator, HCBS Providers, </a:t>
            </a:r>
            <a:r>
              <a:rPr lang="en-US" dirty="0">
                <a:solidFill>
                  <a:srgbClr val="002060"/>
                </a:solidFill>
              </a:rPr>
              <a:t>TCM, </a:t>
            </a:r>
            <a:r>
              <a:rPr lang="en-US" dirty="0"/>
              <a:t>the individual and their </a:t>
            </a:r>
            <a:r>
              <a:rPr lang="en-US" dirty="0">
                <a:solidFill>
                  <a:srgbClr val="002060"/>
                </a:solidFill>
              </a:rPr>
              <a:t>paid and </a:t>
            </a:r>
            <a:r>
              <a:rPr lang="en-US" dirty="0"/>
              <a:t>natural supports</a:t>
            </a:r>
          </a:p>
          <a:p>
            <a:r>
              <a:rPr lang="en-US" dirty="0"/>
              <a:t>Everyone plays a critical role in the process</a:t>
            </a:r>
          </a:p>
          <a:p>
            <a:r>
              <a:rPr lang="en-US" dirty="0"/>
              <a:t>Working together is essential for success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52CA6-8C9D-4460-8CA4-31877334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3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189E-4272-4CEA-B0A1-9BA112DD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TCM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CDE3C-FD53-4410-8512-598902E68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Prior to the Service Plan Meeting</a:t>
            </a:r>
          </a:p>
          <a:p>
            <a:r>
              <a:rPr lang="en-US" dirty="0"/>
              <a:t>Assist the individual and legal guardian/ legal representative in the following:</a:t>
            </a:r>
          </a:p>
          <a:p>
            <a:pPr lvl="1"/>
            <a:r>
              <a:rPr lang="en-US" dirty="0"/>
              <a:t>Review Rights and Responsibilities pursuant to K.A.R. 30-63-22; </a:t>
            </a:r>
            <a:r>
              <a:rPr lang="en-US" dirty="0">
                <a:solidFill>
                  <a:srgbClr val="002060"/>
                </a:solidFill>
              </a:rPr>
              <a:t>and how to report potential Abuse, Neglect, Exploitation</a:t>
            </a:r>
          </a:p>
          <a:p>
            <a:pPr lvl="1"/>
            <a:r>
              <a:rPr lang="en-US" dirty="0"/>
              <a:t>Complete the Person-Centered Support Plan</a:t>
            </a:r>
          </a:p>
          <a:p>
            <a:pPr lvl="2"/>
            <a:r>
              <a:rPr lang="en-US" dirty="0"/>
              <a:t>Day and Residential Providers may also complete this step</a:t>
            </a:r>
          </a:p>
          <a:p>
            <a:pPr lvl="2"/>
            <a:r>
              <a:rPr lang="en-US" dirty="0"/>
              <a:t>Provide education and explore service options, care gaps, understanding of risks, restrictions to preferences, additional community or social supports and non-paid supports</a:t>
            </a:r>
          </a:p>
          <a:p>
            <a:pPr lvl="1"/>
            <a:r>
              <a:rPr lang="en-US" dirty="0"/>
              <a:t>Complete the Behavior Support Plan</a:t>
            </a:r>
            <a:r>
              <a:rPr lang="en-US" dirty="0">
                <a:solidFill>
                  <a:srgbClr val="002060"/>
                </a:solidFill>
              </a:rPr>
              <a:t> when applicable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include informed consent and behavior management committee review for any restrictive procedures</a:t>
            </a:r>
          </a:p>
          <a:p>
            <a:r>
              <a:rPr lang="en-US" dirty="0"/>
              <a:t>Send Support Plan, Behavior Support Plan, Choice documents and any other relevant documentation to the MCO </a:t>
            </a:r>
            <a:r>
              <a:rPr lang="en-US" dirty="0">
                <a:solidFill>
                  <a:srgbClr val="002060"/>
                </a:solidFill>
              </a:rPr>
              <a:t>Care Coordinator </a:t>
            </a:r>
            <a:r>
              <a:rPr lang="en-US" dirty="0"/>
              <a:t>prior to the Service Plan meeting</a:t>
            </a:r>
          </a:p>
          <a:p>
            <a:pPr marL="0" indent="0">
              <a:buNone/>
            </a:pPr>
            <a:r>
              <a:rPr lang="en-US" dirty="0"/>
              <a:t>Ensure HIPAA compliance</a:t>
            </a:r>
          </a:p>
          <a:p>
            <a:pPr marL="0" indent="0">
              <a:buNone/>
            </a:pPr>
            <a:r>
              <a:rPr lang="en-US" dirty="0"/>
              <a:t>Participate in the Person-Centered Service Plan meeting</a:t>
            </a:r>
          </a:p>
          <a:p>
            <a:pPr lvl="1"/>
            <a:r>
              <a:rPr lang="en-US" dirty="0"/>
              <a:t>Help obtain signatures on the HMA statement when applicable and return signed form to the MCO CC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8202D-F96F-4DFB-B01D-43F61383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8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77E0-C35B-4C99-A526-430C8A9F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7E660-FB56-4380-97EA-AC3CE670B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Understand your responsibilities according to the Person-Centered Service Plan policy (M2018-041 and M2081-042)</a:t>
            </a:r>
          </a:p>
          <a:p>
            <a:r>
              <a:rPr lang="en-US" dirty="0"/>
              <a:t>Understand the </a:t>
            </a:r>
            <a:r>
              <a:rPr lang="en-US" dirty="0">
                <a:solidFill>
                  <a:srgbClr val="002060"/>
                </a:solidFill>
              </a:rPr>
              <a:t>planning process </a:t>
            </a:r>
            <a:r>
              <a:rPr lang="en-US" dirty="0"/>
              <a:t>workflow</a:t>
            </a:r>
          </a:p>
          <a:p>
            <a:r>
              <a:rPr lang="en-US" dirty="0"/>
              <a:t>Understand requirements for Support Plan </a:t>
            </a:r>
          </a:p>
          <a:p>
            <a:r>
              <a:rPr lang="en-US" dirty="0"/>
              <a:t>Understand requirements for Participant Interest Inventory (PII)</a:t>
            </a:r>
          </a:p>
          <a:p>
            <a:r>
              <a:rPr lang="en-US" dirty="0"/>
              <a:t>Analyze narrative and understand how to create SMART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758AB-B40C-44BF-83B8-13D2A35E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59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E712-96CC-4822-A26E-274A9DDA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TCM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0EB9B-CC1E-4754-9B3E-716AC117E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to individuals on the IDD waiver</a:t>
            </a:r>
          </a:p>
          <a:p>
            <a:r>
              <a:rPr lang="en-US" dirty="0"/>
              <a:t>Individuals on the IDD waiting list would still receive a Support Plan (TCM/Day/Residential) but not a Service Plan (MCO)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B4D9-3513-4D47-82FA-EB0608FF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70CA-9DC2-4E87-A8C4-E2F34384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MCO Care Coordinator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3DA3-E3C0-4783-B0EE-0C222F187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individual does not have a TCM the MCO Care Coordinator shall complete the responsibilities designated for the TCM</a:t>
            </a:r>
          </a:p>
          <a:p>
            <a:r>
              <a:rPr lang="en-US" dirty="0"/>
              <a:t>The MCO Care Coordinator assists the individual in completing the PII</a:t>
            </a:r>
          </a:p>
          <a:p>
            <a:r>
              <a:rPr lang="en-US" dirty="0"/>
              <a:t>Ensure HIPAA compliance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1DDBF-499B-4099-86D1-39837440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83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B80C-AF97-4649-93A2-0895653B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MCO Care Coordinator Responsibilities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FB641A1-033D-4B22-B8E1-4D3603341A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096009"/>
              </p:ext>
            </p:extLst>
          </p:nvPr>
        </p:nvGraphicFramePr>
        <p:xfrm>
          <a:off x="457200" y="1417622"/>
          <a:ext cx="8229600" cy="529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71631919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41493785"/>
                    </a:ext>
                  </a:extLst>
                </a:gridCol>
              </a:tblGrid>
              <a:tr h="3574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 TCM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Without TCM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819690"/>
                  </a:ext>
                </a:extLst>
              </a:tr>
              <a:tr h="4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Obtain desired participants from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Obtain desired participants from individual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94537"/>
                  </a:ext>
                </a:extLst>
              </a:tr>
              <a:tr h="440645">
                <a:tc>
                  <a:txBody>
                    <a:bodyPr/>
                    <a:lstStyle/>
                    <a:p>
                      <a:r>
                        <a:rPr lang="en-US" sz="1200" dirty="0"/>
                        <a:t>Schedule meeting at the convenience of the individual and invite desired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Schedule meeting at the convenience of the individual and invite desired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85771"/>
                  </a:ext>
                </a:extLst>
              </a:tr>
              <a:tr h="357412">
                <a:tc>
                  <a:txBody>
                    <a:bodyPr/>
                    <a:lstStyle/>
                    <a:p>
                      <a:r>
                        <a:rPr lang="en-US" sz="1200" dirty="0"/>
                        <a:t>Request an IEP when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Request an IEP when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20824"/>
                  </a:ext>
                </a:extLst>
              </a:tr>
              <a:tr h="616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Obtain IDD specific documents from the TCM (Support Plan, Behavior Support Plan and Choice documents)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Obtain IDD specific documents from provider,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guardian and/or participant if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52564"/>
                  </a:ext>
                </a:extLst>
              </a:tr>
              <a:tr h="810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Provide KanCare Rights and Responsibilities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and MCO appeals and grievances process to the individual; offer provider choice beyond what the CDDO offers (statewide choices)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Provide KanCare Rights and Responsibilities,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MCO appeals and grievances process, institutional v. community-based choice and provider choice to the individual beyond what the CDDO offers (statewide choices)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86349"/>
                  </a:ext>
                </a:extLst>
              </a:tr>
              <a:tr h="1145677">
                <a:tc>
                  <a:txBody>
                    <a:bodyPr/>
                    <a:lstStyle/>
                    <a:p>
                      <a:r>
                        <a:rPr lang="en-US" sz="1200" dirty="0"/>
                        <a:t>Notify the TCM that the Service Plan meeting is scheduled no later than 3 days before for initial meetings, no later than 30 days prior for annual meetings, or no later than 24 hours before in the case of a change in condition.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If the individual or legal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representative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cancels or reschedules the meeting, notify the TCM as soon as is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34890"/>
                  </a:ext>
                </a:extLst>
              </a:tr>
              <a:tr h="793161">
                <a:tc>
                  <a:txBody>
                    <a:bodyPr/>
                    <a:lstStyle/>
                    <a:p>
                      <a:r>
                        <a:rPr lang="en-US" sz="1200" dirty="0"/>
                        <a:t>Review Support Plan, Behavior Support Plan and Choice documents during the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Facilitate completion of the PII or IDD specific documents if not completed before the meeting or</a:t>
                      </a:r>
                    </a:p>
                    <a:p>
                      <a:r>
                        <a:rPr lang="en-US" sz="1200" dirty="0"/>
                        <a:t>Review the PII or IDD documents if completed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by the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individual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or provider other than a TCM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60596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60FF6-750B-42FF-BF6F-78D3EBC4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60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FDA6-99CE-4ECF-9C02-47746444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MCO Care Coordinator Responsibilities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948768-B39C-4EE3-A72C-DFD349B7E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282775"/>
              </p:ext>
            </p:extLst>
          </p:nvPr>
        </p:nvGraphicFramePr>
        <p:xfrm>
          <a:off x="457200" y="1600200"/>
          <a:ext cx="82296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5279656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37552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 TCM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Without TCM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74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Develop Person-Centered Service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Develop Person-Centered Service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6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 education and explore service options, care gaps, understanding of risks, restrictions to preferences, additional community or social supports and non-paid supports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94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Develop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or review</a:t>
                      </a:r>
                      <a:r>
                        <a:rPr lang="en-US" sz="1200" dirty="0"/>
                        <a:t> the Backup Plan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TCMs can monitor during the year whether the backup plan is current, make changes, and provide a copy to the MCO care coordinator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Develop the Backup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23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Obtain signatures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the Service Plan </a:t>
                      </a:r>
                      <a:r>
                        <a:rPr lang="en-US" sz="1200" dirty="0"/>
                        <a:t>from individual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TCM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</a:t>
                      </a:r>
                      <a:r>
                        <a:rPr lang="en-US" sz="1200" dirty="0"/>
                        <a:t>d the HCBS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Obtain signatures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on the Service Plan </a:t>
                      </a:r>
                      <a:r>
                        <a:rPr lang="en-US" sz="1200" dirty="0"/>
                        <a:t>from individual and the HCBS providers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24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TCM sends IDD waiver-specific Physician’s Statement to MCO CC once completed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when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Obtain a Physician/RN Statement for Health Maintenance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Activities, when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0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Send finalized plan to the individual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1200" dirty="0"/>
                        <a:t> TCM (TCM will send finalized plan to the individual)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and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Send finalized plan to the individual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and providers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63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Monitor the delivery of the Person-Centered Service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2082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99935-4809-4797-9D21-AC3B0386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8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56C2A4-BB6F-4FB7-8B5C-0DBD5E5D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Person-Centered Service Plan Workflows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FB4F8-E62D-4AA5-8EE6-F1E4B015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29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A9FC-2462-4B9D-9CE6-20DFE2B3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EAACF-B0D8-4473-9BCB-87137470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118623-F3F0-474F-A09C-E76601E63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949919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7146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6289-0D6F-4F14-AAE2-7610EE63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AU.FE.PD.TA.TBI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9B427-AEB2-4EE3-8C55-44D76A7A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F933B40-A65C-440C-8B95-DBFC78806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820737"/>
              </p:ext>
            </p:extLst>
          </p:nvPr>
        </p:nvGraphicFramePr>
        <p:xfrm>
          <a:off x="304800" y="1600200"/>
          <a:ext cx="8534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2438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3F09F9-9983-4D8F-B223-9C8A4BB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Plan Regulatory Crosswalk</a:t>
            </a:r>
            <a:br>
              <a:rPr lang="en-US" dirty="0"/>
            </a:br>
            <a:r>
              <a:rPr lang="en-US" dirty="0"/>
              <a:t>Additional Training Points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D3CB1-5679-44B2-BAC1-5C382643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16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78733-042A-40B5-900C-A9FF9F3C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F70E3-99F4-47D6-9769-914CEECF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Governed by regulations</a:t>
            </a:r>
          </a:p>
          <a:p>
            <a:r>
              <a:rPr lang="en-US" dirty="0"/>
              <a:t>For IDD waiver/ waiting list individuals only</a:t>
            </a:r>
          </a:p>
          <a:p>
            <a:r>
              <a:rPr lang="en-US" dirty="0"/>
              <a:t>KDADS licensing provides oversight and monitoring of Support Plans</a:t>
            </a:r>
          </a:p>
          <a:p>
            <a:r>
              <a:rPr lang="en-US" dirty="0"/>
              <a:t>New template replaces what you are currently using</a:t>
            </a:r>
          </a:p>
          <a:p>
            <a:r>
              <a:rPr lang="en-US" dirty="0"/>
              <a:t>Filling out the template completely does not ensure compliance; </a:t>
            </a:r>
            <a:r>
              <a:rPr lang="en-US" dirty="0">
                <a:solidFill>
                  <a:srgbClr val="002060"/>
                </a:solidFill>
              </a:rPr>
              <a:t>it must be individualized to the person</a:t>
            </a:r>
          </a:p>
          <a:p>
            <a:r>
              <a:rPr lang="en-US" dirty="0"/>
              <a:t>Support Plan must be specific to the individuals needs and preferred lifestyle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D8CDC-6361-4B09-8C66-9F63CDCD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95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74D3-DFA5-49A4-8818-71A772A3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650E-4109-40A9-AD14-71CB52AF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Date: Put effective date of Support Plan</a:t>
            </a:r>
          </a:p>
          <a:p>
            <a:r>
              <a:rPr lang="en-US" dirty="0"/>
              <a:t>Photo is optional</a:t>
            </a:r>
          </a:p>
          <a:p>
            <a:r>
              <a:rPr lang="en-US" dirty="0"/>
              <a:t>This page is a summary, may be completed last</a:t>
            </a:r>
          </a:p>
          <a:p>
            <a:r>
              <a:rPr lang="en-US" dirty="0"/>
              <a:t>Not a part of regulation</a:t>
            </a:r>
          </a:p>
          <a:p>
            <a:r>
              <a:rPr lang="en-US" dirty="0">
                <a:solidFill>
                  <a:srgbClr val="002060"/>
                </a:solidFill>
              </a:rPr>
              <a:t>Modeled after a tool offered in the Charting the LifeCourse toolkit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4CAA1-AEF3-4AAF-B365-6DFAE9AA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8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5110-F7CC-40AF-9D37-C9C317E4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Person-Centered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E068-09F7-4A48-B0B3-4C88E15A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“Person-Centered” means conducting all activities from the Person’s Point of View</a:t>
            </a:r>
          </a:p>
          <a:p>
            <a:r>
              <a:rPr lang="en-US" sz="2800" dirty="0"/>
              <a:t>What is important to the person</a:t>
            </a:r>
          </a:p>
          <a:p>
            <a:r>
              <a:rPr lang="en-US" sz="2800" dirty="0"/>
              <a:t>Balancing what others believe is important </a:t>
            </a:r>
            <a:r>
              <a:rPr lang="en-US" sz="2800" u="sng" dirty="0"/>
              <a:t>for</a:t>
            </a:r>
            <a:r>
              <a:rPr lang="en-US" sz="2800" dirty="0"/>
              <a:t> the person against </a:t>
            </a:r>
            <a:r>
              <a:rPr lang="en-US" sz="2800" dirty="0">
                <a:solidFill>
                  <a:srgbClr val="002060"/>
                </a:solidFill>
              </a:rPr>
              <a:t>what is important </a:t>
            </a:r>
            <a:r>
              <a:rPr lang="en-US" sz="2800" u="sng" dirty="0">
                <a:solidFill>
                  <a:srgbClr val="002060"/>
                </a:solidFill>
              </a:rPr>
              <a:t>to</a:t>
            </a:r>
            <a:r>
              <a:rPr lang="en-US" sz="2800" dirty="0">
                <a:solidFill>
                  <a:srgbClr val="002060"/>
                </a:solidFill>
              </a:rPr>
              <a:t> the person</a:t>
            </a:r>
            <a:endParaRPr lang="en-US" sz="2800" strike="sngStrike" dirty="0">
              <a:solidFill>
                <a:srgbClr val="002060"/>
              </a:solidFill>
            </a:endParaRPr>
          </a:p>
          <a:p>
            <a:r>
              <a:rPr lang="en-US" sz="2800" dirty="0"/>
              <a:t>When person-centered planning is honored, the person’s supports and services are based on the person’s needs, preferences, and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F7DEC-2C38-4EF2-AAFB-7A736FDC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39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0733-1426-4332-9E94-A5FE82DD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92805-B7D7-49B0-B016-78B593CF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Page 2-Under “HCBS Provider” include all HCBS providers in the person’s plan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May include PCP, Dentist and any Specialists in HCBS providers chart</a:t>
            </a:r>
          </a:p>
          <a:p>
            <a:r>
              <a:rPr lang="en-US" dirty="0">
                <a:solidFill>
                  <a:srgbClr val="002060"/>
                </a:solidFill>
              </a:rPr>
              <a:t>Page 4- This section is where you can list all the informal supports that attended the Support Plan meeting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BFB76-64AB-4AE5-B3F2-6DAA612C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94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7FEDF-5649-424E-A701-BDD3DDEE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F214-A4BE-4A31-8362-C4D3543E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My Circle of Supports Says About Me</a:t>
            </a:r>
          </a:p>
          <a:p>
            <a:pPr lvl="1"/>
            <a:r>
              <a:rPr lang="en-US" dirty="0"/>
              <a:t>Positive comments</a:t>
            </a:r>
          </a:p>
          <a:p>
            <a:pPr lvl="1"/>
            <a:r>
              <a:rPr lang="en-US" dirty="0"/>
              <a:t>Use this section to set the tone that the plan is person-centered and driven by the individual</a:t>
            </a:r>
          </a:p>
          <a:p>
            <a:pPr lvl="1"/>
            <a:r>
              <a:rPr lang="en-US" dirty="0"/>
              <a:t>Encourage positive conversation</a:t>
            </a:r>
          </a:p>
          <a:p>
            <a:pPr lvl="1"/>
            <a:r>
              <a:rPr lang="en-US" dirty="0"/>
              <a:t>This section can help develop the positive behavior support plan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8E503-B9E7-42A5-A4FC-DA4F0D94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55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8807-5A56-4B02-A6F5-CCD442D8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126B2-3839-459D-BEE3-18B18FE4C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Choice and Control</a:t>
            </a:r>
          </a:p>
          <a:p>
            <a:pPr lvl="1"/>
            <a:r>
              <a:rPr lang="en-US" dirty="0"/>
              <a:t>MCO CC and Provider are meant to help the individual express their choices </a:t>
            </a:r>
          </a:p>
          <a:p>
            <a:pPr lvl="1"/>
            <a:r>
              <a:rPr lang="en-US" dirty="0"/>
              <a:t>When there is a difference of opinion between the individual and their guardian/legal representative, the CC and Provider should support the individual </a:t>
            </a:r>
          </a:p>
          <a:p>
            <a:pPr lvl="2"/>
            <a:r>
              <a:rPr lang="en-US" dirty="0"/>
              <a:t>Use tools to help bring them to a mutual conclusion</a:t>
            </a:r>
          </a:p>
          <a:p>
            <a:pPr lvl="2"/>
            <a:r>
              <a:rPr lang="en-US" dirty="0"/>
              <a:t>Guardians may simply need additional education</a:t>
            </a:r>
          </a:p>
          <a:p>
            <a:pPr lvl="2"/>
            <a:r>
              <a:rPr lang="en-US" dirty="0"/>
              <a:t>CC and Provider support the individual as long as it doesn’t place their safety at risk</a:t>
            </a:r>
          </a:p>
          <a:p>
            <a:pPr lvl="1"/>
            <a:r>
              <a:rPr lang="en-US" dirty="0"/>
              <a:t>For some individuals, choice and control may be as simple as picking out what the individual wants to wear, eat or the activities they want to do</a:t>
            </a:r>
          </a:p>
          <a:p>
            <a:pPr lvl="2"/>
            <a:r>
              <a:rPr lang="en-US" dirty="0"/>
              <a:t>Needs to be specific to that individual</a:t>
            </a:r>
          </a:p>
          <a:p>
            <a:pPr lvl="2"/>
            <a:r>
              <a:rPr lang="en-US" dirty="0"/>
              <a:t>Language here should describe what choices are present</a:t>
            </a:r>
          </a:p>
          <a:p>
            <a:r>
              <a:rPr lang="en-US" dirty="0"/>
              <a:t>My Vision for a Good Life</a:t>
            </a:r>
          </a:p>
          <a:p>
            <a:pPr lvl="1"/>
            <a:r>
              <a:rPr lang="en-US" dirty="0"/>
              <a:t>This section can be flexible to include things that are not covered in other 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4EA1A-7552-4120-8933-2348A2F9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49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0389-E3B6-424A-B184-0E68541A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8F675-670B-40E2-B273-D4374E870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Barriers to My Lifestyle Preferences and Future Plans</a:t>
            </a:r>
          </a:p>
          <a:p>
            <a:pPr lvl="1"/>
            <a:r>
              <a:rPr lang="en-US" dirty="0"/>
              <a:t>Focus of this section should be to identify the barriers </a:t>
            </a:r>
          </a:p>
          <a:p>
            <a:pPr lvl="1"/>
            <a:r>
              <a:rPr lang="en-US" dirty="0"/>
              <a:t>Items in this section will be used in later sections to describe supports and create goals</a:t>
            </a:r>
          </a:p>
          <a:p>
            <a:pPr lvl="1"/>
            <a:r>
              <a:rPr lang="en-US" dirty="0"/>
              <a:t>If a goal cannot be pursued include that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BB123-C7B2-4DED-AC00-EC63FAB2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41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67B3A-16E9-4D20-99CB-AD825846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54736-9F2A-467F-A105-892B3399C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Options/Goals for Overcoming These Barriers</a:t>
            </a:r>
          </a:p>
          <a:p>
            <a:pPr lvl="1"/>
            <a:r>
              <a:rPr lang="en-US" dirty="0"/>
              <a:t>Not every barrier has to become a goal</a:t>
            </a:r>
          </a:p>
          <a:p>
            <a:pPr lvl="1"/>
            <a:r>
              <a:rPr lang="en-US" dirty="0"/>
              <a:t>The individual can choose which items they want to make goals</a:t>
            </a:r>
          </a:p>
          <a:p>
            <a:pPr lvl="1"/>
            <a:r>
              <a:rPr lang="en-US" dirty="0"/>
              <a:t>The expectation is that goals are geared toward overcoming barriers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423EE-2B8E-44A1-A421-BEEC813C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16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5C06-2495-4B79-A141-F3CFEE32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10-11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FE1F-AD53-4805-A6A7-303F005B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Goals</a:t>
            </a:r>
          </a:p>
          <a:p>
            <a:pPr lvl="1"/>
            <a:r>
              <a:rPr lang="en-US" dirty="0"/>
              <a:t>Each service provider should have a goal</a:t>
            </a:r>
          </a:p>
          <a:p>
            <a:pPr lvl="2"/>
            <a:r>
              <a:rPr lang="en-US" dirty="0"/>
              <a:t>If not, document why</a:t>
            </a:r>
          </a:p>
          <a:p>
            <a:pPr lvl="1"/>
            <a:r>
              <a:rPr lang="en-US" dirty="0"/>
              <a:t>The chart is a summary of the information that is listed below</a:t>
            </a:r>
          </a:p>
          <a:p>
            <a:pPr lvl="1"/>
            <a:r>
              <a:rPr lang="en-US" dirty="0"/>
              <a:t>Below the Chart list out a detailed description for each goal</a:t>
            </a:r>
          </a:p>
          <a:p>
            <a:pPr lvl="1"/>
            <a:r>
              <a:rPr lang="en-US" dirty="0"/>
              <a:t>Remember to use SMART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353EA-BEE7-40F7-BCC6-D5BA5785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4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549A-811B-4727-BF12-F6790F77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Goals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4C411-F960-4552-9E2F-A052BA41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Jake loves to interact with his peers and staff at his Day services program.</a:t>
            </a:r>
          </a:p>
          <a:p>
            <a:pPr marL="0" indent="0">
              <a:buNone/>
            </a:pPr>
            <a:r>
              <a:rPr lang="en-US" dirty="0"/>
              <a:t>Because of Jake’s decreasing mobility he finds it hard to get all the interaction that he wants. </a:t>
            </a:r>
          </a:p>
          <a:p>
            <a:pPr marL="0" indent="0">
              <a:buNone/>
            </a:pPr>
            <a:r>
              <a:rPr lang="en-US" dirty="0"/>
              <a:t>If Jake were able to increase his walking stamina, he would be able to have more freedom to move to areas and interact as he wishes. </a:t>
            </a:r>
          </a:p>
          <a:p>
            <a:pPr marL="0" indent="0">
              <a:buNone/>
            </a:pPr>
            <a:r>
              <a:rPr lang="en-US" dirty="0"/>
              <a:t>Increasing Jakes’s overall mobility will help him have more control over the things he can do with his peers and would help him reach his preferred lifestyle.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236EF-A206-44BB-AF5D-CCBC260C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43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1013-600C-47F1-8AB7-E1805D18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700" b="1" u="sng" dirty="0"/>
            </a:br>
            <a:r>
              <a:rPr lang="en-US" dirty="0"/>
              <a:t>Goal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5DFC7-4066-4C9C-9FB9-CDC7375DC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Improve Jake’s walking stamina.</a:t>
            </a:r>
            <a:endParaRPr lang="en-US" b="1" dirty="0"/>
          </a:p>
          <a:p>
            <a:r>
              <a:rPr lang="en-US" b="1" dirty="0"/>
              <a:t>S</a:t>
            </a:r>
            <a:r>
              <a:rPr lang="en-US" dirty="0"/>
              <a:t>: Increase the number of steps Jake takes by 50 steps a week. </a:t>
            </a:r>
          </a:p>
          <a:p>
            <a:r>
              <a:rPr lang="en-US" b="1" dirty="0"/>
              <a:t>M</a:t>
            </a:r>
            <a:r>
              <a:rPr lang="en-US" dirty="0"/>
              <a:t>: Use Jake’s pedometer and record the number of steps he takes while at the Day program</a:t>
            </a:r>
          </a:p>
          <a:p>
            <a:r>
              <a:rPr lang="en-US" b="1" dirty="0"/>
              <a:t>A</a:t>
            </a:r>
            <a:r>
              <a:rPr lang="en-US" dirty="0"/>
              <a:t>: Jake has the necessary equipment and staff support at his Day program to work on this goal safely</a:t>
            </a:r>
          </a:p>
          <a:p>
            <a:r>
              <a:rPr lang="en-US" b="1" dirty="0"/>
              <a:t>R</a:t>
            </a:r>
            <a:r>
              <a:rPr lang="en-US" dirty="0"/>
              <a:t>: Increasing the number of steps taken will help Jake meet his goal of increased walking stamina</a:t>
            </a:r>
          </a:p>
          <a:p>
            <a:r>
              <a:rPr lang="en-US" b="1" dirty="0"/>
              <a:t>T</a:t>
            </a:r>
            <a:r>
              <a:rPr lang="en-US" dirty="0"/>
              <a:t>: Jake would like to accomplish this goal within the next six months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23C58-C693-43AE-8B8A-3828C2D9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96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CFF9-FEE9-411C-B439-E92CC4D3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for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76E6-502F-4FF3-8028-913F3587D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following categories, when applicable, are required by regulation to be included in the narrative for each goal</a:t>
            </a:r>
          </a:p>
          <a:p>
            <a:pPr lvl="1"/>
            <a:r>
              <a:rPr lang="en-US" dirty="0"/>
              <a:t>Objective</a:t>
            </a:r>
          </a:p>
          <a:p>
            <a:pPr lvl="1"/>
            <a:r>
              <a:rPr lang="en-US" dirty="0"/>
              <a:t>Equipment/Service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Outcome</a:t>
            </a:r>
          </a:p>
          <a:p>
            <a:pPr lvl="1"/>
            <a:r>
              <a:rPr lang="en-US" dirty="0"/>
              <a:t>Plan</a:t>
            </a:r>
          </a:p>
          <a:p>
            <a:pPr lvl="1"/>
            <a:r>
              <a:rPr lang="en-US" dirty="0"/>
              <a:t>Data Collection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E234-54FA-4AD7-B121-333DBD97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9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8A0B-1AB9-4F09-AEA7-A1C85264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and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D816B-AF54-4AE9-9FCB-C6BE2A316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Objective:</a:t>
            </a:r>
            <a:r>
              <a:rPr lang="en-US" dirty="0"/>
              <a:t> Jake will increase his stamina by walking, with his walker, once a day every day for as long as he can before having to stop and use his wheelchair.  </a:t>
            </a:r>
          </a:p>
          <a:p>
            <a:r>
              <a:rPr lang="en-US" b="1" u="sng" dirty="0"/>
              <a:t>Equipment:</a:t>
            </a:r>
            <a:r>
              <a:rPr lang="en-US" dirty="0"/>
              <a:t> Jake’s walker, Wheelchair, Step Counter, Gait Belt  </a:t>
            </a:r>
          </a:p>
          <a:p>
            <a:r>
              <a:rPr lang="en-US" b="1" u="sng" dirty="0"/>
              <a:t>Service:</a:t>
            </a:r>
            <a:r>
              <a:rPr lang="en-US" b="1" dirty="0"/>
              <a:t> </a:t>
            </a:r>
            <a:r>
              <a:rPr lang="en-US" dirty="0"/>
              <a:t>Day Support Services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14FE9-ECA5-4DE0-B419-4000EF9A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6AEB-CF62-4567-A021-DD1293EF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AFE0-81C3-4B88-BFE8-56ACE30E5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dirty="0"/>
              <a:t>Person-Centered Service Plan (Service Plan): the overarching document that helps guide an individual towards achieving their preferred lifestyle. The Person-Centered Service Plan takes the place of the Integrated Service Plan (ISP) and Plan of Care (POC) and includes the authorized services, Person-Centered Support Plan or Participant Interest Inventory, Behavior Support Plan, IEP and any other applicable documents. 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Person-Centered Support Plan (Support Plan): a Person-Centered Service Plan related document that allows the participant to self-assess personal preferences, strength, weaknesses and goals prior to the Person-Centered Service Plan meeting. Applies to the IDD population only and is regulated by K.A.R. 30-63-21.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Participant Interest Inventory (PII): a Person-Centered Service Plan related document that allows the participant to self-assess personal preferences, strength, weaknesses and goals prior to the Person-Centered Service Plan meeting. Applies to the Autism, Frail Elderly, Physically Disabled, Traumatic Brain Injury and Technology Assisted wavier populations.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23155-29BF-4FC8-8B0D-9CAE5C62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4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A512-2F70-4D05-9872-EF8B7B2A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46C5D-69B5-434C-936F-BD383D5F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Day Services Staff will ask Jake if he is ready for his daily walk and where he would like to walk to. </a:t>
            </a:r>
          </a:p>
          <a:p>
            <a:pPr marL="0" indent="0">
              <a:buNone/>
            </a:pPr>
            <a:r>
              <a:rPr lang="en-US" dirty="0"/>
              <a:t>Once Jake has decided where it is he would like to walk to, staff will assist him in walking by holding onto his gait belt while Jake uses his walker. </a:t>
            </a:r>
          </a:p>
          <a:p>
            <a:pPr marL="0" indent="0">
              <a:buNone/>
            </a:pPr>
            <a:r>
              <a:rPr lang="en-US" dirty="0"/>
              <a:t>If Jake is unable to reach his desired location, his wheelchair will be utilized.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F563E-11AF-4EBC-B770-40AC6045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30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19F8-18D1-472A-BE42-09B6B861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A63E-FF49-457F-AC3B-5FA6119D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Jake will choose where he would like to walk to and attempt to walk there without the use of his wheelchair. </a:t>
            </a:r>
          </a:p>
          <a:p>
            <a:pPr marL="0" indent="0">
              <a:buNone/>
            </a:pPr>
            <a:r>
              <a:rPr lang="en-US" dirty="0"/>
              <a:t>Jake will choose shorter trips at first and progress to longer trips later in this process.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85487-D9E4-4A86-8211-67E2446F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66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5867-3E01-4401-BD16-5391048F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767FA-B8B0-497E-88E1-2C4F6600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Day Staff will ask Jake if he is ready for his daily walk.</a:t>
            </a:r>
          </a:p>
          <a:p>
            <a:pPr lvl="0"/>
            <a:r>
              <a:rPr lang="en-US" dirty="0"/>
              <a:t>Day Staff will then ask Jake where he would like to try and walk today.</a:t>
            </a:r>
          </a:p>
          <a:p>
            <a:pPr lvl="0"/>
            <a:r>
              <a:rPr lang="en-US" dirty="0"/>
              <a:t>Day Staff will check how many steps Jake has already taken that day. </a:t>
            </a:r>
          </a:p>
          <a:p>
            <a:pPr lvl="0"/>
            <a:r>
              <a:rPr lang="en-US" dirty="0"/>
              <a:t>Jake will attempt to walk to his desired place with his walker. Staff will assist by holding Jake’s gait belt. </a:t>
            </a:r>
          </a:p>
          <a:p>
            <a:pPr lvl="0"/>
            <a:r>
              <a:rPr lang="en-US" dirty="0"/>
              <a:t>If Jake is unable to reach his desired location, his wheelchair will be utilized.</a:t>
            </a:r>
          </a:p>
          <a:p>
            <a:pPr lvl="0"/>
            <a:r>
              <a:rPr lang="en-US" dirty="0"/>
              <a:t>Staff will monitor the amount of steps Jake takes  while walking to his desired location by using his pedometer.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A158E-489B-41D8-8C70-C5F1120E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49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B346-63C4-40E6-9B26-118232A2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5AB83-CC07-41E0-9D7E-CF50E7A4A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Documentation of number steps will be done every Monday, Wednesday, and Friday while Jake is at his Day program. </a:t>
            </a:r>
          </a:p>
          <a:p>
            <a:pPr marL="0" indent="0">
              <a:buNone/>
            </a:pPr>
            <a:r>
              <a:rPr lang="en-US" dirty="0"/>
              <a:t>The number of steps will be charted so Jake and the Staff can see his progress</a:t>
            </a:r>
          </a:p>
          <a:p>
            <a:pPr marL="0" indent="0">
              <a:buNone/>
            </a:pPr>
            <a:r>
              <a:rPr lang="en-US" dirty="0"/>
              <a:t>Jake’s Case Manager will review his progress monthly.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7548E-E454-4D03-BE23-77EF0037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97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DA76-28D8-43C9-ABBB-1D3E1B69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of Jake’s Goal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30DF45A-0BFB-454D-AABE-CAF7F7CDA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821802"/>
              </p:ext>
            </p:extLst>
          </p:nvPr>
        </p:nvGraphicFramePr>
        <p:xfrm>
          <a:off x="457200" y="1600200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69465071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7951404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3739313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3381297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3747915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Steps for the Week of June 17, 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35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32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49063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6FE8B-4EA7-48D6-AA09-0B1014FC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71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7899-E903-4CCD-A6E8-044BDBCA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Goals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58DEC1-9E21-40C2-BF43-90E763B66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618574"/>
              </p:ext>
            </p:extLst>
          </p:nvPr>
        </p:nvGraphicFramePr>
        <p:xfrm>
          <a:off x="1106487" y="1510299"/>
          <a:ext cx="6931025" cy="2398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153">
                  <a:extLst>
                    <a:ext uri="{9D8B030D-6E8A-4147-A177-3AD203B41FA5}">
                      <a16:colId xmlns:a16="http://schemas.microsoft.com/office/drawing/2014/main" val="1894305501"/>
                    </a:ext>
                  </a:extLst>
                </a:gridCol>
                <a:gridCol w="2415260">
                  <a:extLst>
                    <a:ext uri="{9D8B030D-6E8A-4147-A177-3AD203B41FA5}">
                      <a16:colId xmlns:a16="http://schemas.microsoft.com/office/drawing/2014/main" val="3855050520"/>
                    </a:ext>
                  </a:extLst>
                </a:gridCol>
                <a:gridCol w="1596898">
                  <a:extLst>
                    <a:ext uri="{9D8B030D-6E8A-4147-A177-3AD203B41FA5}">
                      <a16:colId xmlns:a16="http://schemas.microsoft.com/office/drawing/2014/main" val="3730820532"/>
                    </a:ext>
                  </a:extLst>
                </a:gridCol>
                <a:gridCol w="1557714">
                  <a:extLst>
                    <a:ext uri="{9D8B030D-6E8A-4147-A177-3AD203B41FA5}">
                      <a16:colId xmlns:a16="http://schemas.microsoft.com/office/drawing/2014/main" val="619258359"/>
                    </a:ext>
                  </a:extLst>
                </a:gridCol>
              </a:tblGrid>
              <a:tr h="7967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Goal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Outcome Measure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Anticipated Completion Date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Person/Provider Responsible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/>
                </a:tc>
                <a:extLst>
                  <a:ext uri="{0D108BD9-81ED-4DB2-BD59-A6C34878D82A}">
                    <a16:rowId xmlns:a16="http://schemas.microsoft.com/office/drawing/2014/main" val="3779683950"/>
                  </a:ext>
                </a:extLst>
              </a:tr>
              <a:tr h="3846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050" dirty="0"/>
                        <a:t>Improve Jake’s walking stamina: increase number of steps each week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Chart number of steps on pedometer on Monday, Wednesday and Friday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December 2018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Day Service Provider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657568177"/>
                  </a:ext>
                </a:extLst>
              </a:tr>
              <a:tr h="3846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4365967"/>
                  </a:ext>
                </a:extLst>
              </a:tr>
              <a:tr h="3846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424089662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3934-3DE4-4F71-B6CA-3A00D58B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A3F77-ADA6-4BE1-8216-5C43815A41AD}"/>
              </a:ext>
            </a:extLst>
          </p:cNvPr>
          <p:cNvSpPr txBox="1"/>
          <p:nvPr/>
        </p:nvSpPr>
        <p:spPr>
          <a:xfrm>
            <a:off x="914399" y="4035499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chart is a summary of the information in the narrative for each goal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Make sure to keep the “provider responsible” general to reduce changes to the plan</a:t>
            </a:r>
          </a:p>
        </p:txBody>
      </p:sp>
    </p:spTree>
    <p:extLst>
      <p:ext uri="{BB962C8B-B14F-4D97-AF65-F5344CB8AC3E}">
        <p14:creationId xmlns:p14="http://schemas.microsoft.com/office/powerpoint/2010/main" val="3881023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FD12-2706-4EC7-A982-A7AB70C5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12 &amp;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96BE2-BA66-4C0E-BFF8-2577B8E96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 Supports</a:t>
            </a:r>
          </a:p>
          <a:p>
            <a:pPr lvl="1"/>
            <a:r>
              <a:rPr lang="en-US" dirty="0"/>
              <a:t>Supports and how an individual would like the supports to be provided must be specific to the needs of the person</a:t>
            </a:r>
          </a:p>
          <a:p>
            <a:pPr lvl="1"/>
            <a:r>
              <a:rPr lang="en-US" dirty="0"/>
              <a:t>Functional assessment helps inform this section but it does not account for all supports that are needed and it is not person-centered</a:t>
            </a:r>
          </a:p>
          <a:p>
            <a:pPr lvl="1"/>
            <a:r>
              <a:rPr lang="en-US" dirty="0"/>
              <a:t>Write something in each section</a:t>
            </a:r>
          </a:p>
          <a:p>
            <a:pPr lvl="2"/>
            <a:r>
              <a:rPr lang="en-US" dirty="0"/>
              <a:t>Note if the individual does not require supports in a particular area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C5409-88B4-4BDE-AD9C-2A6DD50D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43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8907-1E20-42CE-A00A-6697C6E7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FF55B-C5AB-4D02-A4E8-0D7F5C077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Restrictive Procedures, Limitations and Modifications</a:t>
            </a:r>
          </a:p>
          <a:p>
            <a:pPr lvl="1"/>
            <a:r>
              <a:rPr lang="en-US" dirty="0"/>
              <a:t>Do not list a person’s disability as their limitation</a:t>
            </a:r>
          </a:p>
          <a:p>
            <a:pPr lvl="1"/>
            <a:r>
              <a:rPr lang="en-US" dirty="0"/>
              <a:t>Describe the behavior or detailed limitation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843B-227B-4AD3-93E6-AEB1932D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55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B53E-4B1F-40B6-BBE9-FD4EF5B9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0B7-3FA3-45CD-A7D9-C4D8D793F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Restrictive Alternatives Tried</a:t>
            </a:r>
          </a:p>
          <a:p>
            <a:pPr lvl="1"/>
            <a:r>
              <a:rPr lang="en-US" dirty="0"/>
              <a:t>If there are less restrictive alternatives, but they are not being used document the following</a:t>
            </a:r>
          </a:p>
          <a:p>
            <a:pPr lvl="2"/>
            <a:r>
              <a:rPr lang="en-US" dirty="0"/>
              <a:t> what was first tried</a:t>
            </a:r>
          </a:p>
          <a:p>
            <a:pPr lvl="2"/>
            <a:r>
              <a:rPr lang="en-US" dirty="0"/>
              <a:t>how it was monitored</a:t>
            </a:r>
          </a:p>
          <a:p>
            <a:pPr lvl="2"/>
            <a:r>
              <a:rPr lang="en-US" dirty="0"/>
              <a:t>the reason why it was unsuccessful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38321-6284-41BF-9084-0005EEF6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22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AC36-2353-4824-8954-5AE4037A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56F8-8FC3-46FD-9FE2-14A224054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&amp; Decision-Making Support</a:t>
            </a:r>
          </a:p>
          <a:p>
            <a:pPr lvl="1"/>
            <a:r>
              <a:rPr lang="en-US" dirty="0"/>
              <a:t>This section describes how the individual would like their supports to be provided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6E75D-F7DE-4CFE-933F-1718942F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8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68DD-F60A-416C-AC6E-D7A887D2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89CF87-0A15-4ABF-8D22-BB63757CE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748753"/>
              </p:ext>
            </p:extLst>
          </p:nvPr>
        </p:nvGraphicFramePr>
        <p:xfrm>
          <a:off x="440803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5A3E3-AE83-482A-9C42-4C1D5C90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798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B5628C-A00B-48D6-89F1-C499E69B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94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Participant Interest Inventory (PII)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E2D2-6B8D-4524-BC38-A7CA2CA2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66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51EE-670F-4797-BF50-430369E5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354A7-A7E5-4988-9C5B-3EAF8D3EB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MCOs complete for the AU, FE, PD, TA and TBI waivers</a:t>
            </a:r>
          </a:p>
          <a:p>
            <a:r>
              <a:rPr lang="en-US" dirty="0"/>
              <a:t>KDADS Quality will be providing MCOs with a guideline describing their expectations for completing the PII</a:t>
            </a:r>
          </a:p>
          <a:p>
            <a:r>
              <a:rPr lang="en-US" dirty="0"/>
              <a:t>KDADS Quality will </a:t>
            </a:r>
            <a:r>
              <a:rPr lang="en-US" dirty="0">
                <a:solidFill>
                  <a:srgbClr val="002060"/>
                </a:solidFill>
              </a:rPr>
              <a:t>review the completion of the </a:t>
            </a:r>
            <a:r>
              <a:rPr lang="en-US" dirty="0"/>
              <a:t>PII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when they complete quarterly audits of the MCO’s documentation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C92A1-F276-4CC8-9F70-0B6A47DB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43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B85A-2A42-4FB9-A129-58825D29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5E91-B6AF-4644-944C-90E24780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Plan and PII are living documents</a:t>
            </a:r>
          </a:p>
          <a:p>
            <a:r>
              <a:rPr lang="en-US" dirty="0"/>
              <a:t>KDADS Licensing will monitor Support Plan content as it is applicable to regulations</a:t>
            </a:r>
          </a:p>
          <a:p>
            <a:r>
              <a:rPr lang="en-US" dirty="0"/>
              <a:t>KDADS Quality will monitor PII content</a:t>
            </a:r>
          </a:p>
          <a:p>
            <a:r>
              <a:rPr lang="en-US" dirty="0"/>
              <a:t>MCOs will monitor authorized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7E3D9-F673-42BA-8C92-8EB4E5C8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70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7284-C07D-483E-8A69-5880574D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Location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BE61-EB67-4C20-87B1-BC7BD3E3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6A490-1292-42DA-96FE-0AEEF2100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KDADS homepage, Community Services and Programs, HCBS Draft/Final Policies (left side menu), HCBS Final Policies, Applicable waiver</a:t>
            </a:r>
          </a:p>
          <a:p>
            <a:r>
              <a:rPr lang="en-US" dirty="0">
                <a:hlinkClick r:id="rId3"/>
              </a:rPr>
              <a:t>http://www.kdads.ks.gov/commissions/home-community-based-services-(hcbs)/hcbs-policies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528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1B8A-8DF5-4E3A-848A-157BDE76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PII and Support Plan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5720-F7D9-48E4-8F5D-D08130D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KDADS homepage, Community Services and Programs, Providers (menu at the top), Forms, KDADS General Forms</a:t>
            </a:r>
          </a:p>
          <a:p>
            <a:r>
              <a:rPr lang="en-US" dirty="0">
                <a:hlinkClick r:id="rId3"/>
              </a:rPr>
              <a:t>http://www.kdads.ks.gov/provider-home/forms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EE7E8-0D82-477B-940E-B4684BBC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50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1B32-468D-4B9C-9F61-103AD99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344A-03A7-4C1C-9A8A-637D6470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87" y="124380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Teamwork makes the Dream Work!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EE5A2-E18C-4538-A922-F7B7B401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2FD5C-7D55-4D1A-8FCA-A4BEE374C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4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F7D8-F13E-41AE-B992-548A8202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9CC4-4AF0-4C04-A8FA-69752B8C3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Person-Centered Service planning is a federal requirement</a:t>
            </a:r>
          </a:p>
          <a:p>
            <a:r>
              <a:rPr lang="en-US" dirty="0"/>
              <a:t>Outlines the process for Person-Centered Service planning</a:t>
            </a:r>
          </a:p>
          <a:p>
            <a:r>
              <a:rPr lang="en-US" dirty="0">
                <a:solidFill>
                  <a:srgbClr val="002060"/>
                </a:solidFill>
              </a:rPr>
              <a:t>Outlines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responsibilities to individual, legal guardian/rep, assigned MCO Care Coordinator and TCM (IDD only)</a:t>
            </a:r>
          </a:p>
          <a:p>
            <a:r>
              <a:rPr lang="en-US" dirty="0"/>
              <a:t>Describes required parts of the Person-Centered Service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DB38-F639-43EA-85CB-D4A2E9E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6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F5C9-7AA6-49C9-83D8-95D294A8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F2E0-E107-4248-96A2-66FF2BE71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Goals drive the person-centered process</a:t>
            </a:r>
          </a:p>
          <a:p>
            <a:r>
              <a:rPr lang="en-US" dirty="0"/>
              <a:t>Supports help move individuals toward their goals and their preferred lifestyle</a:t>
            </a:r>
          </a:p>
          <a:p>
            <a:r>
              <a:rPr lang="en-US" dirty="0"/>
              <a:t>A goal is: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Driven by the individual’s choice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Reflects what the individual hopes to accomplish this year towards the desired end result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Movement towards the person’s preferred lifestyle</a:t>
            </a:r>
            <a:endParaRPr lang="en-US" strike="sngStrike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Based on principles of community inclusion, self-determination and economic self-sufficiency</a:t>
            </a:r>
          </a:p>
          <a:p>
            <a:r>
              <a:rPr lang="en-US" dirty="0"/>
              <a:t>Use short-term goals </a:t>
            </a:r>
            <a:r>
              <a:rPr lang="en-US" dirty="0">
                <a:solidFill>
                  <a:srgbClr val="002060"/>
                </a:solidFill>
              </a:rPr>
              <a:t>when the desired end result will take longer than one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6CA84-5001-40D6-8017-C5710519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0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175D-CAE7-4ACE-BB22-069178B4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Goal Personal?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D8D4-F376-410B-A6E7-D2EC44EC3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Personal is:</a:t>
            </a:r>
          </a:p>
          <a:p>
            <a:pPr marL="457200" lvl="1" indent="0">
              <a:buNone/>
            </a:pPr>
            <a:r>
              <a:rPr lang="en-US" dirty="0"/>
              <a:t>– The person’s objective or desire</a:t>
            </a:r>
          </a:p>
          <a:p>
            <a:pPr marL="457200" lvl="1" indent="0">
              <a:buNone/>
            </a:pPr>
            <a:r>
              <a:rPr lang="en-US" dirty="0"/>
              <a:t>– What is important to the person</a:t>
            </a:r>
          </a:p>
          <a:p>
            <a:pPr marL="457200" lvl="1" indent="0">
              <a:buNone/>
            </a:pPr>
            <a:r>
              <a:rPr lang="en-US" dirty="0"/>
              <a:t>–The person’s passions and values</a:t>
            </a:r>
          </a:p>
          <a:p>
            <a:pPr marL="457200" lvl="1" indent="0">
              <a:buNone/>
            </a:pPr>
            <a:r>
              <a:rPr lang="en-US" dirty="0"/>
              <a:t>– What brings the person pleasure and enjoyment</a:t>
            </a:r>
          </a:p>
          <a:p>
            <a:pPr marL="0" indent="0">
              <a:buNone/>
            </a:pPr>
            <a:r>
              <a:rPr lang="en-US" dirty="0"/>
              <a:t>• Personal is not: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>
                <a:solidFill>
                  <a:srgbClr val="002060"/>
                </a:solidFill>
              </a:rPr>
              <a:t>Solely based upon what </a:t>
            </a:r>
            <a:r>
              <a:rPr lang="en-US" dirty="0"/>
              <a:t>the person needs (habilitation, health &amp; safety)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>
                <a:solidFill>
                  <a:srgbClr val="002060"/>
                </a:solidFill>
              </a:rPr>
              <a:t>Solely based upon what </a:t>
            </a:r>
            <a:r>
              <a:rPr lang="en-US" dirty="0"/>
              <a:t>is good for a person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>
                <a:solidFill>
                  <a:srgbClr val="002060"/>
                </a:solidFill>
              </a:rPr>
              <a:t>Solely based upon what </a:t>
            </a:r>
            <a:r>
              <a:rPr lang="en-US" dirty="0"/>
              <a:t>others think the person should want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DB9EC-9278-4A2C-BE6C-F0853A7C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3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9853-4986-4E1F-B292-2F7A0CA4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37C1-6ADF-41A0-BBDF-46E95198A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 need to be SMART</a:t>
            </a:r>
          </a:p>
          <a:p>
            <a:r>
              <a:rPr lang="en-US" dirty="0"/>
              <a:t>Specific</a:t>
            </a:r>
          </a:p>
          <a:p>
            <a:r>
              <a:rPr lang="en-US" dirty="0"/>
              <a:t>Measurable</a:t>
            </a:r>
          </a:p>
          <a:p>
            <a:r>
              <a:rPr lang="en-US" dirty="0">
                <a:solidFill>
                  <a:srgbClr val="002060"/>
                </a:solidFill>
              </a:rPr>
              <a:t>Attainable </a:t>
            </a:r>
          </a:p>
          <a:p>
            <a:r>
              <a:rPr lang="en-US" dirty="0">
                <a:solidFill>
                  <a:srgbClr val="002060"/>
                </a:solidFill>
              </a:rPr>
              <a:t>Relevant</a:t>
            </a:r>
          </a:p>
          <a:p>
            <a:r>
              <a:rPr lang="en-US" dirty="0"/>
              <a:t>Time-bound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1DFA-4D4F-45A9-85C4-58AAE854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B46-490E-45DE-B497-8DC1F344A7DF}" type="datetime4">
              <a:rPr lang="en-US" smtClean="0"/>
              <a:t>July 12,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8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son Centered Training.potx" id="{9EF0EB33-EBEE-4EF7-85A8-58C25D8E9AE1}" vid="{CEF1018F-506F-4ED9-AB67-F9460C179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Person Centered Training</Template>
  <TotalTime>2461</TotalTime>
  <Words>3442</Words>
  <Application>Microsoft Office PowerPoint</Application>
  <PresentationFormat>On-screen Show (4:3)</PresentationFormat>
  <Paragraphs>458</Paragraphs>
  <Slides>55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Times New Roman</vt:lpstr>
      <vt:lpstr>Office Theme</vt:lpstr>
      <vt:lpstr>Person-Centered Service Plan Training</vt:lpstr>
      <vt:lpstr>Training Objectives</vt:lpstr>
      <vt:lpstr>Person-Centered Philosophy</vt:lpstr>
      <vt:lpstr>Definitions</vt:lpstr>
      <vt:lpstr>High Level Overview</vt:lpstr>
      <vt:lpstr>Policy Overview</vt:lpstr>
      <vt:lpstr>Goals</vt:lpstr>
      <vt:lpstr>What Makes a Goal Personal?</vt:lpstr>
      <vt:lpstr>Goals</vt:lpstr>
      <vt:lpstr>SMART Goals</vt:lpstr>
      <vt:lpstr>Example</vt:lpstr>
      <vt:lpstr>Specific</vt:lpstr>
      <vt:lpstr>Measurable</vt:lpstr>
      <vt:lpstr>Attainable</vt:lpstr>
      <vt:lpstr>Relevant</vt:lpstr>
      <vt:lpstr>Time-Bound</vt:lpstr>
      <vt:lpstr>Responsibilities</vt:lpstr>
      <vt:lpstr>Teamwork Makes the Dream Work!</vt:lpstr>
      <vt:lpstr>TCM Responsibilities</vt:lpstr>
      <vt:lpstr>TCM Responsibilities</vt:lpstr>
      <vt:lpstr>MCO Care Coordinator Responsibilities</vt:lpstr>
      <vt:lpstr>MCO Care Coordinator Responsibilities</vt:lpstr>
      <vt:lpstr>MCO Care Coordinator Responsibilities</vt:lpstr>
      <vt:lpstr>Person-Centered Service Plan Workflows</vt:lpstr>
      <vt:lpstr>IDD workflow</vt:lpstr>
      <vt:lpstr>AU.FE.PD.TA.TBI Workflow</vt:lpstr>
      <vt:lpstr>Support Plan Regulatory Crosswalk Additional Training Points</vt:lpstr>
      <vt:lpstr>Support Plan</vt:lpstr>
      <vt:lpstr>Page 1</vt:lpstr>
      <vt:lpstr>Page 2-4</vt:lpstr>
      <vt:lpstr>Page 5-6</vt:lpstr>
      <vt:lpstr>Page 7</vt:lpstr>
      <vt:lpstr>Page 8</vt:lpstr>
      <vt:lpstr>Page 9</vt:lpstr>
      <vt:lpstr>Page 10-11</vt:lpstr>
      <vt:lpstr>My Goals Example </vt:lpstr>
      <vt:lpstr> Goal </vt:lpstr>
      <vt:lpstr>Narrative for Goals</vt:lpstr>
      <vt:lpstr>Objective and Equipment</vt:lpstr>
      <vt:lpstr>Support</vt:lpstr>
      <vt:lpstr>Outcome</vt:lpstr>
      <vt:lpstr>Training Plan</vt:lpstr>
      <vt:lpstr>Data Collection</vt:lpstr>
      <vt:lpstr>Tracking of Jake’s Goal</vt:lpstr>
      <vt:lpstr>My Goals</vt:lpstr>
      <vt:lpstr>Page 12 &amp; 13</vt:lpstr>
      <vt:lpstr>Page 14</vt:lpstr>
      <vt:lpstr>Page 15</vt:lpstr>
      <vt:lpstr>Page 16</vt:lpstr>
      <vt:lpstr>Participant Interest Inventory (PII)</vt:lpstr>
      <vt:lpstr>PII</vt:lpstr>
      <vt:lpstr>Monitoring</vt:lpstr>
      <vt:lpstr>Policy Location</vt:lpstr>
      <vt:lpstr>PII and Support Plan Template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Person-Centered Service Plan Training</dc:title>
  <dc:creator>Eva Diehls</dc:creator>
  <cp:lastModifiedBy>Eva Diehls</cp:lastModifiedBy>
  <cp:revision>145</cp:revision>
  <cp:lastPrinted>2018-06-19T17:20:56Z</cp:lastPrinted>
  <dcterms:created xsi:type="dcterms:W3CDTF">2018-05-16T13:56:05Z</dcterms:created>
  <dcterms:modified xsi:type="dcterms:W3CDTF">2018-07-12T14:02:45Z</dcterms:modified>
</cp:coreProperties>
</file>