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8"/>
  </p:notesMasterIdLst>
  <p:sldIdLst>
    <p:sldId id="523" r:id="rId5"/>
    <p:sldId id="525" r:id="rId6"/>
    <p:sldId id="524" r:id="rId7"/>
    <p:sldId id="529" r:id="rId8"/>
    <p:sldId id="528" r:id="rId9"/>
    <p:sldId id="531" r:id="rId10"/>
    <p:sldId id="532" r:id="rId11"/>
    <p:sldId id="533" r:id="rId12"/>
    <p:sldId id="534" r:id="rId13"/>
    <p:sldId id="537" r:id="rId14"/>
    <p:sldId id="536" r:id="rId15"/>
    <p:sldId id="526" r:id="rId16"/>
    <p:sldId id="527"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B5B826-3AA5-10BA-EFA1-33B98D66D33F}" name="Scott Brunner [KDADS]" initials="SB[" userId="S::Scott.Brunner2@kdads.ks.gov::6b2861a8-6869-4c22-8287-fae2c77d97b3" providerId="AD"/>
  <p188:author id="{C7B60DDA-179C-B60D-BECD-C099600ACE58}" name="Laura Howard [Secretary DCF/KDADS]" initials="LH[D" userId="S::Laura.Howard@dcf.ks.gov::cdcb87c8-04b8-436d-88bd-38990826b39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Penrod [KDADS]" initials="AP[" lastIdx="1" clrIdx="0">
    <p:extLst>
      <p:ext uri="{19B8F6BF-5375-455C-9EA6-DF929625EA0E}">
        <p15:presenceInfo xmlns:p15="http://schemas.microsoft.com/office/powerpoint/2012/main" userId="S::Amy.Penrod@dcf.ks.gov::3bbaec10-0946-44c2-9b41-3a178336df48" providerId="AD"/>
      </p:ext>
    </p:extLst>
  </p:cmAuthor>
  <p:cmAuthor id="2" name="Laura Howard [Secretary DCF/KDADS]" initials="LH[D" lastIdx="14" clrIdx="1">
    <p:extLst>
      <p:ext uri="{19B8F6BF-5375-455C-9EA6-DF929625EA0E}">
        <p15:presenceInfo xmlns:p15="http://schemas.microsoft.com/office/powerpoint/2012/main" userId="S::Laura.Howard@dcf.ks.gov::cdcb87c8-04b8-436d-88bd-38990826b3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7" autoAdjust="0"/>
    <p:restoredTop sz="90148" autoAdjust="0"/>
  </p:normalViewPr>
  <p:slideViewPr>
    <p:cSldViewPr snapToGrid="0">
      <p:cViewPr varScale="1">
        <p:scale>
          <a:sx n="103" d="100"/>
          <a:sy n="103" d="100"/>
        </p:scale>
        <p:origin x="492" y="96"/>
      </p:cViewPr>
      <p:guideLst/>
    </p:cSldViewPr>
  </p:slideViewPr>
  <p:notesTextViewPr>
    <p:cViewPr>
      <p:scale>
        <a:sx n="1" d="1"/>
        <a:sy n="1" d="1"/>
      </p:scale>
      <p:origin x="0" y="0"/>
    </p:cViewPr>
  </p:notesTextViewPr>
  <p:sorterViewPr>
    <p:cViewPr>
      <p:scale>
        <a:sx n="100" d="100"/>
        <a:sy n="100" d="100"/>
      </p:scale>
      <p:origin x="0" y="-69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62E176-7B9A-483A-BA83-2769F57EBEAD}" type="datetimeFigureOut">
              <a:rPr lang="en-US" smtClean="0"/>
              <a:t>7/27/2023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D471645-CDC2-4E73-9BC5-3C1FC592A47E}" type="slidenum">
              <a:rPr lang="en-US" smtClean="0"/>
              <a:t>‹#›</a:t>
            </a:fld>
            <a:endParaRPr lang="en-US" dirty="0"/>
          </a:p>
        </p:txBody>
      </p:sp>
    </p:spTree>
    <p:extLst>
      <p:ext uri="{BB962C8B-B14F-4D97-AF65-F5344CB8AC3E}">
        <p14:creationId xmlns:p14="http://schemas.microsoft.com/office/powerpoint/2010/main" val="10543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811AC-DDDF-4D57-94CD-34F32A7D5E8F}" type="slidenum">
              <a:rPr lang="en-US" smtClean="0"/>
              <a:t>1</a:t>
            </a:fld>
            <a:endParaRPr lang="en-US" dirty="0"/>
          </a:p>
        </p:txBody>
      </p:sp>
    </p:spTree>
    <p:extLst>
      <p:ext uri="{BB962C8B-B14F-4D97-AF65-F5344CB8AC3E}">
        <p14:creationId xmlns:p14="http://schemas.microsoft.com/office/powerpoint/2010/main" val="955022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471645-CDC2-4E73-9BC5-3C1FC592A47E}" type="slidenum">
              <a:rPr lang="en-US" smtClean="0"/>
              <a:t>2</a:t>
            </a:fld>
            <a:endParaRPr lang="en-US" dirty="0"/>
          </a:p>
        </p:txBody>
      </p:sp>
    </p:spTree>
    <p:extLst>
      <p:ext uri="{BB962C8B-B14F-4D97-AF65-F5344CB8AC3E}">
        <p14:creationId xmlns:p14="http://schemas.microsoft.com/office/powerpoint/2010/main" val="245254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 is built in Excel.  </a:t>
            </a:r>
          </a:p>
          <a:p>
            <a:r>
              <a:rPr lang="en-US" dirty="0"/>
              <a:t>There are several fields with drop down boxes with the allowable options for entry.</a:t>
            </a:r>
          </a:p>
        </p:txBody>
      </p:sp>
      <p:sp>
        <p:nvSpPr>
          <p:cNvPr id="4" name="Slide Number Placeholder 3"/>
          <p:cNvSpPr>
            <a:spLocks noGrp="1"/>
          </p:cNvSpPr>
          <p:nvPr>
            <p:ph type="sldNum" sz="quarter" idx="5"/>
          </p:nvPr>
        </p:nvSpPr>
        <p:spPr/>
        <p:txBody>
          <a:bodyPr/>
          <a:lstStyle/>
          <a:p>
            <a:fld id="{DD471645-CDC2-4E73-9BC5-3C1FC592A47E}" type="slidenum">
              <a:rPr lang="en-US" smtClean="0"/>
              <a:t>4</a:t>
            </a:fld>
            <a:endParaRPr lang="en-US" dirty="0"/>
          </a:p>
        </p:txBody>
      </p:sp>
    </p:spTree>
    <p:extLst>
      <p:ext uri="{BB962C8B-B14F-4D97-AF65-F5344CB8AC3E}">
        <p14:creationId xmlns:p14="http://schemas.microsoft.com/office/powerpoint/2010/main" val="3608221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doesn’t exactly work for reimbursing for the full state fiscal year from July 1, 2022 through June 30, 2023. </a:t>
            </a:r>
          </a:p>
        </p:txBody>
      </p:sp>
      <p:sp>
        <p:nvSpPr>
          <p:cNvPr id="4" name="Slide Number Placeholder 3"/>
          <p:cNvSpPr>
            <a:spLocks noGrp="1"/>
          </p:cNvSpPr>
          <p:nvPr>
            <p:ph type="sldNum" sz="quarter" idx="5"/>
          </p:nvPr>
        </p:nvSpPr>
        <p:spPr/>
        <p:txBody>
          <a:bodyPr/>
          <a:lstStyle/>
          <a:p>
            <a:fld id="{DD471645-CDC2-4E73-9BC5-3C1FC592A47E}" type="slidenum">
              <a:rPr lang="en-US" smtClean="0"/>
              <a:t>6</a:t>
            </a:fld>
            <a:endParaRPr lang="en-US" dirty="0"/>
          </a:p>
        </p:txBody>
      </p:sp>
    </p:spTree>
    <p:extLst>
      <p:ext uri="{BB962C8B-B14F-4D97-AF65-F5344CB8AC3E}">
        <p14:creationId xmlns:p14="http://schemas.microsoft.com/office/powerpoint/2010/main" val="1633965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 is built in Excel.  </a:t>
            </a:r>
          </a:p>
          <a:p>
            <a:r>
              <a:rPr lang="en-US" dirty="0"/>
              <a:t>There are several fields with drop down boxes with the allowable options for entry.</a:t>
            </a:r>
          </a:p>
        </p:txBody>
      </p:sp>
      <p:sp>
        <p:nvSpPr>
          <p:cNvPr id="4" name="Slide Number Placeholder 3"/>
          <p:cNvSpPr>
            <a:spLocks noGrp="1"/>
          </p:cNvSpPr>
          <p:nvPr>
            <p:ph type="sldNum" sz="quarter" idx="5"/>
          </p:nvPr>
        </p:nvSpPr>
        <p:spPr/>
        <p:txBody>
          <a:bodyPr/>
          <a:lstStyle/>
          <a:p>
            <a:fld id="{DD471645-CDC2-4E73-9BC5-3C1FC592A47E}" type="slidenum">
              <a:rPr lang="en-US" smtClean="0"/>
              <a:t>10</a:t>
            </a:fld>
            <a:endParaRPr lang="en-US" dirty="0"/>
          </a:p>
        </p:txBody>
      </p:sp>
    </p:spTree>
    <p:extLst>
      <p:ext uri="{BB962C8B-B14F-4D97-AF65-F5344CB8AC3E}">
        <p14:creationId xmlns:p14="http://schemas.microsoft.com/office/powerpoint/2010/main" val="2093823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8F234-E789-46FC-8213-68FC6B1F78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7107F3-4951-4FAB-83D6-E628D45DBD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13CB60-953B-40C5-A72A-69A716974080}"/>
              </a:ext>
            </a:extLst>
          </p:cNvPr>
          <p:cNvSpPr>
            <a:spLocks noGrp="1"/>
          </p:cNvSpPr>
          <p:nvPr>
            <p:ph type="dt" sz="half" idx="10"/>
          </p:nvPr>
        </p:nvSpPr>
        <p:spPr/>
        <p:txBody>
          <a:bodyPr/>
          <a:lstStyle/>
          <a:p>
            <a:fld id="{8665E291-09E6-4ABC-97B8-B88A4BC43011}" type="datetimeFigureOut">
              <a:rPr lang="en-US" smtClean="0"/>
              <a:t>7/27/2023</a:t>
            </a:fld>
            <a:endParaRPr lang="en-US" dirty="0"/>
          </a:p>
        </p:txBody>
      </p:sp>
      <p:sp>
        <p:nvSpPr>
          <p:cNvPr id="5" name="Footer Placeholder 4">
            <a:extLst>
              <a:ext uri="{FF2B5EF4-FFF2-40B4-BE49-F238E27FC236}">
                <a16:creationId xmlns:a16="http://schemas.microsoft.com/office/drawing/2014/main" id="{C9A98D8E-5EAB-484B-B45D-2092C802A2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41E30B-942A-4FCF-8EC4-041C2C261028}"/>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89292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E32D-4E2B-4273-939B-D032C9CF51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30F594-48FE-4102-B74E-4F4A1A7593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15A60-36C6-47A3-89E7-47DEA91EBFA9}"/>
              </a:ext>
            </a:extLst>
          </p:cNvPr>
          <p:cNvSpPr>
            <a:spLocks noGrp="1"/>
          </p:cNvSpPr>
          <p:nvPr>
            <p:ph type="dt" sz="half" idx="10"/>
          </p:nvPr>
        </p:nvSpPr>
        <p:spPr/>
        <p:txBody>
          <a:bodyPr/>
          <a:lstStyle/>
          <a:p>
            <a:fld id="{8665E291-09E6-4ABC-97B8-B88A4BC43011}" type="datetimeFigureOut">
              <a:rPr lang="en-US" smtClean="0"/>
              <a:t>7/27/2023</a:t>
            </a:fld>
            <a:endParaRPr lang="en-US" dirty="0"/>
          </a:p>
        </p:txBody>
      </p:sp>
      <p:sp>
        <p:nvSpPr>
          <p:cNvPr id="5" name="Footer Placeholder 4">
            <a:extLst>
              <a:ext uri="{FF2B5EF4-FFF2-40B4-BE49-F238E27FC236}">
                <a16:creationId xmlns:a16="http://schemas.microsoft.com/office/drawing/2014/main" id="{B2A57604-F981-4517-8D71-DD84F56CE6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D5F8D9-0478-47AC-B9AF-07BC2B3780EA}"/>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98277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652C01-8F06-4335-B277-08FA9F40CA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096B47-C9A3-471A-BB7A-658F5470AE9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CB7E2C-8C3D-435B-ABBC-BD30864EA1F2}"/>
              </a:ext>
            </a:extLst>
          </p:cNvPr>
          <p:cNvSpPr>
            <a:spLocks noGrp="1"/>
          </p:cNvSpPr>
          <p:nvPr>
            <p:ph type="dt" sz="half" idx="10"/>
          </p:nvPr>
        </p:nvSpPr>
        <p:spPr/>
        <p:txBody>
          <a:bodyPr/>
          <a:lstStyle/>
          <a:p>
            <a:fld id="{8665E291-09E6-4ABC-97B8-B88A4BC43011}" type="datetimeFigureOut">
              <a:rPr lang="en-US" smtClean="0"/>
              <a:t>7/27/2023</a:t>
            </a:fld>
            <a:endParaRPr lang="en-US" dirty="0"/>
          </a:p>
        </p:txBody>
      </p:sp>
      <p:sp>
        <p:nvSpPr>
          <p:cNvPr id="5" name="Footer Placeholder 4">
            <a:extLst>
              <a:ext uri="{FF2B5EF4-FFF2-40B4-BE49-F238E27FC236}">
                <a16:creationId xmlns:a16="http://schemas.microsoft.com/office/drawing/2014/main" id="{D82DA005-D396-45A3-961B-896FAE5667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0610FB-AC40-4CD8-A0A6-8992890360C3}"/>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2013651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KDADS Footer">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1F6C632-E64A-4ACF-8917-4806B4258FD4}"/>
              </a:ext>
            </a:extLst>
          </p:cNvPr>
          <p:cNvSpPr>
            <a:spLocks noChangeArrowheads="1"/>
          </p:cNvSpPr>
          <p:nvPr userDrawn="1"/>
        </p:nvSpPr>
        <p:spPr bwMode="auto">
          <a:xfrm>
            <a:off x="0" y="0"/>
            <a:ext cx="12192000" cy="1295400"/>
          </a:xfrm>
          <a:prstGeom prst="rect">
            <a:avLst/>
          </a:prstGeom>
          <a:solidFill>
            <a:srgbClr val="1E417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sz="1800" dirty="0"/>
          </a:p>
        </p:txBody>
      </p:sp>
      <p:sp>
        <p:nvSpPr>
          <p:cNvPr id="3" name="Rectangle 6">
            <a:extLst>
              <a:ext uri="{FF2B5EF4-FFF2-40B4-BE49-F238E27FC236}">
                <a16:creationId xmlns:a16="http://schemas.microsoft.com/office/drawing/2014/main" id="{DBFED782-5E41-4B75-BD47-50E1B417448A}"/>
              </a:ext>
            </a:extLst>
          </p:cNvPr>
          <p:cNvSpPr>
            <a:spLocks noChangeArrowheads="1"/>
          </p:cNvSpPr>
          <p:nvPr userDrawn="1"/>
        </p:nvSpPr>
        <p:spPr bwMode="auto">
          <a:xfrm>
            <a:off x="0" y="5870448"/>
            <a:ext cx="12192000" cy="987552"/>
          </a:xfrm>
          <a:prstGeom prst="rect">
            <a:avLst/>
          </a:prstGeom>
          <a:solidFill>
            <a:srgbClr val="1E417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sz="1800" dirty="0"/>
          </a:p>
        </p:txBody>
      </p:sp>
      <p:sp>
        <p:nvSpPr>
          <p:cNvPr id="4" name="Rectangle 3">
            <a:extLst>
              <a:ext uri="{FF2B5EF4-FFF2-40B4-BE49-F238E27FC236}">
                <a16:creationId xmlns:a16="http://schemas.microsoft.com/office/drawing/2014/main" id="{AD2557C3-8AD6-4093-9E8A-2AC2D7555701}"/>
              </a:ext>
            </a:extLst>
          </p:cNvPr>
          <p:cNvSpPr>
            <a:spLocks noChangeArrowheads="1"/>
          </p:cNvSpPr>
          <p:nvPr userDrawn="1"/>
        </p:nvSpPr>
        <p:spPr bwMode="auto">
          <a:xfrm>
            <a:off x="0" y="1219200"/>
            <a:ext cx="12192000" cy="228600"/>
          </a:xfrm>
          <a:prstGeom prst="rect">
            <a:avLst/>
          </a:prstGeom>
          <a:solidFill>
            <a:srgbClr val="FDB82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sz="1800" dirty="0"/>
          </a:p>
        </p:txBody>
      </p:sp>
      <p:sp>
        <p:nvSpPr>
          <p:cNvPr id="5" name="Rectangle 3">
            <a:extLst>
              <a:ext uri="{FF2B5EF4-FFF2-40B4-BE49-F238E27FC236}">
                <a16:creationId xmlns:a16="http://schemas.microsoft.com/office/drawing/2014/main" id="{C1BC9A4A-8A6E-442C-94A3-003DB2D69E77}"/>
              </a:ext>
            </a:extLst>
          </p:cNvPr>
          <p:cNvSpPr>
            <a:spLocks noChangeArrowheads="1"/>
          </p:cNvSpPr>
          <p:nvPr userDrawn="1"/>
        </p:nvSpPr>
        <p:spPr bwMode="auto">
          <a:xfrm>
            <a:off x="0" y="5869768"/>
            <a:ext cx="12192000" cy="73832"/>
          </a:xfrm>
          <a:prstGeom prst="rect">
            <a:avLst/>
          </a:prstGeom>
          <a:solidFill>
            <a:srgbClr val="FDB82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sz="1800" dirty="0"/>
          </a:p>
        </p:txBody>
      </p:sp>
      <p:pic>
        <p:nvPicPr>
          <p:cNvPr id="7" name="Picture 6">
            <a:extLst>
              <a:ext uri="{FF2B5EF4-FFF2-40B4-BE49-F238E27FC236}">
                <a16:creationId xmlns:a16="http://schemas.microsoft.com/office/drawing/2014/main" id="{9ED69F68-357F-423C-9BDF-935AE5589B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458" y="6033250"/>
            <a:ext cx="1529860" cy="771063"/>
          </a:xfrm>
          <a:prstGeom prst="rect">
            <a:avLst/>
          </a:prstGeom>
        </p:spPr>
      </p:pic>
      <p:sp>
        <p:nvSpPr>
          <p:cNvPr id="9" name="Title 1">
            <a:extLst>
              <a:ext uri="{FF2B5EF4-FFF2-40B4-BE49-F238E27FC236}">
                <a16:creationId xmlns:a16="http://schemas.microsoft.com/office/drawing/2014/main" id="{EA9BA474-4401-4172-856B-5931DAB5CDD0}"/>
              </a:ext>
            </a:extLst>
          </p:cNvPr>
          <p:cNvSpPr>
            <a:spLocks noGrp="1"/>
          </p:cNvSpPr>
          <p:nvPr>
            <p:ph type="title" hasCustomPrompt="1"/>
          </p:nvPr>
        </p:nvSpPr>
        <p:spPr bwMode="white">
          <a:xfrm>
            <a:off x="1004623" y="87151"/>
            <a:ext cx="10182757" cy="637057"/>
          </a:xfrm>
          <a:prstGeom prst="rect">
            <a:avLst/>
          </a:prstGeom>
        </p:spPr>
        <p:txBody>
          <a:bodyPr/>
          <a:lstStyle>
            <a:lvl1pPr>
              <a:defRPr sz="4000">
                <a:solidFill>
                  <a:schemeClr val="bg1"/>
                </a:solidFill>
                <a:latin typeface="Bahnschrift" panose="020B0502040204020203" pitchFamily="34" charset="0"/>
              </a:defRPr>
            </a:lvl1pPr>
          </a:lstStyle>
          <a:p>
            <a:r>
              <a:rPr lang="en-US" dirty="0"/>
              <a:t>Slide Title</a:t>
            </a:r>
          </a:p>
        </p:txBody>
      </p:sp>
      <p:sp>
        <p:nvSpPr>
          <p:cNvPr id="10" name="Text Placeholder 8">
            <a:extLst>
              <a:ext uri="{FF2B5EF4-FFF2-40B4-BE49-F238E27FC236}">
                <a16:creationId xmlns:a16="http://schemas.microsoft.com/office/drawing/2014/main" id="{2DCB1990-E5C8-4319-85F6-A8B321EB363D}"/>
              </a:ext>
            </a:extLst>
          </p:cNvPr>
          <p:cNvSpPr>
            <a:spLocks noGrp="1"/>
          </p:cNvSpPr>
          <p:nvPr>
            <p:ph type="body" sz="quarter" idx="11" hasCustomPrompt="1"/>
          </p:nvPr>
        </p:nvSpPr>
        <p:spPr bwMode="white">
          <a:xfrm>
            <a:off x="1005419" y="723901"/>
            <a:ext cx="10181167" cy="505054"/>
          </a:xfrm>
          <a:prstGeom prst="rect">
            <a:avLst/>
          </a:prstGeom>
        </p:spPr>
        <p:txBody>
          <a:bodyPr/>
          <a:lstStyle>
            <a:lvl1pPr marL="0" indent="0" algn="r">
              <a:buNone/>
              <a:defRPr sz="3000">
                <a:solidFill>
                  <a:schemeClr val="bg1"/>
                </a:solidFill>
                <a:latin typeface="Bahnschrift" panose="020B0502040204020203" pitchFamily="34" charset="0"/>
              </a:defRPr>
            </a:lvl1pPr>
          </a:lstStyle>
          <a:p>
            <a:pPr lvl="0"/>
            <a:r>
              <a:rPr lang="en-US" dirty="0"/>
              <a:t>Slide Subtitle</a:t>
            </a:r>
          </a:p>
        </p:txBody>
      </p:sp>
      <p:cxnSp>
        <p:nvCxnSpPr>
          <p:cNvPr id="11" name="Straight Connector 10">
            <a:extLst>
              <a:ext uri="{FF2B5EF4-FFF2-40B4-BE49-F238E27FC236}">
                <a16:creationId xmlns:a16="http://schemas.microsoft.com/office/drawing/2014/main" id="{19916D49-91C7-4780-A2F6-C05E5BC497FA}"/>
              </a:ext>
            </a:extLst>
          </p:cNvPr>
          <p:cNvCxnSpPr>
            <a:cxnSpLocks/>
          </p:cNvCxnSpPr>
          <p:nvPr userDrawn="1"/>
        </p:nvCxnSpPr>
        <p:spPr>
          <a:xfrm>
            <a:off x="1016000" y="732661"/>
            <a:ext cx="10160000" cy="0"/>
          </a:xfrm>
          <a:prstGeom prst="line">
            <a:avLst/>
          </a:prstGeom>
          <a:ln w="12700">
            <a:solidFill>
              <a:srgbClr val="FDB8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497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1CEF-0FE3-428B-8800-5EA71C0FCB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BF61CD-FC5D-44C8-8484-D751A9C01E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E24A4-04FC-425C-B651-11C14F14788C}"/>
              </a:ext>
            </a:extLst>
          </p:cNvPr>
          <p:cNvSpPr>
            <a:spLocks noGrp="1"/>
          </p:cNvSpPr>
          <p:nvPr>
            <p:ph type="dt" sz="half" idx="10"/>
          </p:nvPr>
        </p:nvSpPr>
        <p:spPr/>
        <p:txBody>
          <a:bodyPr/>
          <a:lstStyle/>
          <a:p>
            <a:fld id="{8665E291-09E6-4ABC-97B8-B88A4BC43011}" type="datetimeFigureOut">
              <a:rPr lang="en-US" smtClean="0"/>
              <a:t>7/27/2023</a:t>
            </a:fld>
            <a:endParaRPr lang="en-US" dirty="0"/>
          </a:p>
        </p:txBody>
      </p:sp>
      <p:sp>
        <p:nvSpPr>
          <p:cNvPr id="5" name="Footer Placeholder 4">
            <a:extLst>
              <a:ext uri="{FF2B5EF4-FFF2-40B4-BE49-F238E27FC236}">
                <a16:creationId xmlns:a16="http://schemas.microsoft.com/office/drawing/2014/main" id="{F0255CC7-B598-46AB-A8A3-4E69DE8E3D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E9B77F-EC5D-453B-8200-41A66971941E}"/>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1106788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9A0D2-45C2-4264-8CF1-94A0AC6C74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27DCCB-9392-41FD-9DDE-7791CFB1E9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3357AEF-782F-47D3-A4A3-26F9B342E950}"/>
              </a:ext>
            </a:extLst>
          </p:cNvPr>
          <p:cNvSpPr>
            <a:spLocks noGrp="1"/>
          </p:cNvSpPr>
          <p:nvPr>
            <p:ph type="dt" sz="half" idx="10"/>
          </p:nvPr>
        </p:nvSpPr>
        <p:spPr/>
        <p:txBody>
          <a:bodyPr/>
          <a:lstStyle/>
          <a:p>
            <a:fld id="{8665E291-09E6-4ABC-97B8-B88A4BC43011}" type="datetimeFigureOut">
              <a:rPr lang="en-US" smtClean="0"/>
              <a:t>7/27/2023</a:t>
            </a:fld>
            <a:endParaRPr lang="en-US" dirty="0"/>
          </a:p>
        </p:txBody>
      </p:sp>
      <p:sp>
        <p:nvSpPr>
          <p:cNvPr id="5" name="Footer Placeholder 4">
            <a:extLst>
              <a:ext uri="{FF2B5EF4-FFF2-40B4-BE49-F238E27FC236}">
                <a16:creationId xmlns:a16="http://schemas.microsoft.com/office/drawing/2014/main" id="{4061675F-6B79-418D-9CBF-7A398A650D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3BD89F-C640-426D-A320-A61F70E7A603}"/>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392867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620B-F7B9-4CBF-88C0-82924F2509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CD894E-E213-44CF-BA88-8A52EB83439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C03A74-4876-4984-94C8-8BAF46981B0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C4D8BF-1E6A-45BE-8D44-331DCAE67DAF}"/>
              </a:ext>
            </a:extLst>
          </p:cNvPr>
          <p:cNvSpPr>
            <a:spLocks noGrp="1"/>
          </p:cNvSpPr>
          <p:nvPr>
            <p:ph type="dt" sz="half" idx="10"/>
          </p:nvPr>
        </p:nvSpPr>
        <p:spPr/>
        <p:txBody>
          <a:bodyPr/>
          <a:lstStyle/>
          <a:p>
            <a:fld id="{8665E291-09E6-4ABC-97B8-B88A4BC43011}" type="datetimeFigureOut">
              <a:rPr lang="en-US" smtClean="0"/>
              <a:t>7/27/2023</a:t>
            </a:fld>
            <a:endParaRPr lang="en-US" dirty="0"/>
          </a:p>
        </p:txBody>
      </p:sp>
      <p:sp>
        <p:nvSpPr>
          <p:cNvPr id="6" name="Footer Placeholder 5">
            <a:extLst>
              <a:ext uri="{FF2B5EF4-FFF2-40B4-BE49-F238E27FC236}">
                <a16:creationId xmlns:a16="http://schemas.microsoft.com/office/drawing/2014/main" id="{5A5EE75F-ABBE-4B86-88AA-377F7E31B9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0AF36B-1389-4FC3-B0B4-B66B88A93A54}"/>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130587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7C5B0-F5D2-4A7F-B62B-BB21E71909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03B011-1CF4-4709-9ADA-C8D2F8B01F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75AAE1-B02C-453B-BDCE-AA35F82EC8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12F4D7-82B8-4AEF-AD2B-7B1768318C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A9CCA5-1AC4-4C4F-94EC-0B66A388B4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0D701A-8A9A-4CE2-8AE1-B18A108AC205}"/>
              </a:ext>
            </a:extLst>
          </p:cNvPr>
          <p:cNvSpPr>
            <a:spLocks noGrp="1"/>
          </p:cNvSpPr>
          <p:nvPr>
            <p:ph type="dt" sz="half" idx="10"/>
          </p:nvPr>
        </p:nvSpPr>
        <p:spPr/>
        <p:txBody>
          <a:bodyPr/>
          <a:lstStyle/>
          <a:p>
            <a:fld id="{8665E291-09E6-4ABC-97B8-B88A4BC43011}" type="datetimeFigureOut">
              <a:rPr lang="en-US" smtClean="0"/>
              <a:t>7/27/2023</a:t>
            </a:fld>
            <a:endParaRPr lang="en-US" dirty="0"/>
          </a:p>
        </p:txBody>
      </p:sp>
      <p:sp>
        <p:nvSpPr>
          <p:cNvPr id="8" name="Footer Placeholder 7">
            <a:extLst>
              <a:ext uri="{FF2B5EF4-FFF2-40B4-BE49-F238E27FC236}">
                <a16:creationId xmlns:a16="http://schemas.microsoft.com/office/drawing/2014/main" id="{3070F534-DDC9-4F71-AA48-2CE27CD5F6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6EA5C0C-BFF6-45A9-9BF2-900A7F92BC9C}"/>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425200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33742-2AFC-4B39-BE2F-6F68200485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1D8C02-8077-4A7A-B816-64A4E06008A8}"/>
              </a:ext>
            </a:extLst>
          </p:cNvPr>
          <p:cNvSpPr>
            <a:spLocks noGrp="1"/>
          </p:cNvSpPr>
          <p:nvPr>
            <p:ph type="dt" sz="half" idx="10"/>
          </p:nvPr>
        </p:nvSpPr>
        <p:spPr/>
        <p:txBody>
          <a:bodyPr/>
          <a:lstStyle/>
          <a:p>
            <a:fld id="{8665E291-09E6-4ABC-97B8-B88A4BC43011}" type="datetimeFigureOut">
              <a:rPr lang="en-US" smtClean="0"/>
              <a:t>7/27/2023</a:t>
            </a:fld>
            <a:endParaRPr lang="en-US" dirty="0"/>
          </a:p>
        </p:txBody>
      </p:sp>
      <p:sp>
        <p:nvSpPr>
          <p:cNvPr id="4" name="Footer Placeholder 3">
            <a:extLst>
              <a:ext uri="{FF2B5EF4-FFF2-40B4-BE49-F238E27FC236}">
                <a16:creationId xmlns:a16="http://schemas.microsoft.com/office/drawing/2014/main" id="{662B7A7B-5F0E-43E4-A87B-E931F0BD7E0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A4F564E-D106-4217-8BCE-E799DF928CD9}"/>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330392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85A533-A599-488A-8464-5AA8E8344C21}"/>
              </a:ext>
            </a:extLst>
          </p:cNvPr>
          <p:cNvSpPr>
            <a:spLocks noGrp="1"/>
          </p:cNvSpPr>
          <p:nvPr>
            <p:ph type="dt" sz="half" idx="10"/>
          </p:nvPr>
        </p:nvSpPr>
        <p:spPr/>
        <p:txBody>
          <a:bodyPr/>
          <a:lstStyle/>
          <a:p>
            <a:fld id="{8665E291-09E6-4ABC-97B8-B88A4BC43011}" type="datetimeFigureOut">
              <a:rPr lang="en-US" smtClean="0"/>
              <a:t>7/27/2023</a:t>
            </a:fld>
            <a:endParaRPr lang="en-US" dirty="0"/>
          </a:p>
        </p:txBody>
      </p:sp>
      <p:sp>
        <p:nvSpPr>
          <p:cNvPr id="3" name="Footer Placeholder 2">
            <a:extLst>
              <a:ext uri="{FF2B5EF4-FFF2-40B4-BE49-F238E27FC236}">
                <a16:creationId xmlns:a16="http://schemas.microsoft.com/office/drawing/2014/main" id="{A905A755-A7DF-46CB-A6C8-F43F40981E4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B15E7E1-3872-4A94-B7F6-73F07CB45266}"/>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2963379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4EE4-91A0-4F2E-8AFF-FA13259922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372846-C49A-4BC5-ABA1-0CB3EDB8F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C1E809-CE2E-4767-A9E4-398A03A7D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EE867-89AD-4D9F-9F24-7D69D5F00AD7}"/>
              </a:ext>
            </a:extLst>
          </p:cNvPr>
          <p:cNvSpPr>
            <a:spLocks noGrp="1"/>
          </p:cNvSpPr>
          <p:nvPr>
            <p:ph type="dt" sz="half" idx="10"/>
          </p:nvPr>
        </p:nvSpPr>
        <p:spPr/>
        <p:txBody>
          <a:bodyPr/>
          <a:lstStyle/>
          <a:p>
            <a:fld id="{8665E291-09E6-4ABC-97B8-B88A4BC43011}" type="datetimeFigureOut">
              <a:rPr lang="en-US" smtClean="0"/>
              <a:t>7/27/2023</a:t>
            </a:fld>
            <a:endParaRPr lang="en-US" dirty="0"/>
          </a:p>
        </p:txBody>
      </p:sp>
      <p:sp>
        <p:nvSpPr>
          <p:cNvPr id="6" name="Footer Placeholder 5">
            <a:extLst>
              <a:ext uri="{FF2B5EF4-FFF2-40B4-BE49-F238E27FC236}">
                <a16:creationId xmlns:a16="http://schemas.microsoft.com/office/drawing/2014/main" id="{B925863E-4713-4E59-9ADA-4186DCE162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89F18-5ADD-4365-8EEB-E5928FFC044B}"/>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883537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7B3B-87B8-42D1-AA8E-089C9554C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FEB9DB-90A7-4F41-B661-4479D8F1CD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25792F9-C19E-4616-BD4A-397BE8D17D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3F17CF-6275-4DC5-A82D-1832D5500427}"/>
              </a:ext>
            </a:extLst>
          </p:cNvPr>
          <p:cNvSpPr>
            <a:spLocks noGrp="1"/>
          </p:cNvSpPr>
          <p:nvPr>
            <p:ph type="dt" sz="half" idx="10"/>
          </p:nvPr>
        </p:nvSpPr>
        <p:spPr/>
        <p:txBody>
          <a:bodyPr/>
          <a:lstStyle/>
          <a:p>
            <a:fld id="{8665E291-09E6-4ABC-97B8-B88A4BC43011}" type="datetimeFigureOut">
              <a:rPr lang="en-US" smtClean="0"/>
              <a:t>7/27/2023</a:t>
            </a:fld>
            <a:endParaRPr lang="en-US" dirty="0"/>
          </a:p>
        </p:txBody>
      </p:sp>
      <p:sp>
        <p:nvSpPr>
          <p:cNvPr id="6" name="Footer Placeholder 5">
            <a:extLst>
              <a:ext uri="{FF2B5EF4-FFF2-40B4-BE49-F238E27FC236}">
                <a16:creationId xmlns:a16="http://schemas.microsoft.com/office/drawing/2014/main" id="{B8813294-BCC1-483C-BFE2-FC32D4E693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D37FC0-3050-491A-899B-D202EE761166}"/>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146490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919676-2BC5-41F0-9F35-E4CC39C0CF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D6A6DB-3434-44B1-AFE9-941797B3DB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06243-0420-405B-B663-063AA67B92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5E291-09E6-4ABC-97B8-B88A4BC43011}" type="datetimeFigureOut">
              <a:rPr lang="en-US" smtClean="0"/>
              <a:t>7/27/2023</a:t>
            </a:fld>
            <a:endParaRPr lang="en-US" dirty="0"/>
          </a:p>
        </p:txBody>
      </p:sp>
      <p:sp>
        <p:nvSpPr>
          <p:cNvPr id="5" name="Footer Placeholder 4">
            <a:extLst>
              <a:ext uri="{FF2B5EF4-FFF2-40B4-BE49-F238E27FC236}">
                <a16:creationId xmlns:a16="http://schemas.microsoft.com/office/drawing/2014/main" id="{D009E93D-64FC-4A25-BB7B-370345A0C6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3692766-FA30-4501-9190-F9DBD22DF8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31036-EC6C-4BAE-B118-D8B183F01E36}" type="slidenum">
              <a:rPr lang="en-US" smtClean="0"/>
              <a:t>‹#›</a:t>
            </a:fld>
            <a:endParaRPr lang="en-US" dirty="0"/>
          </a:p>
        </p:txBody>
      </p:sp>
    </p:spTree>
    <p:extLst>
      <p:ext uri="{BB962C8B-B14F-4D97-AF65-F5344CB8AC3E}">
        <p14:creationId xmlns:p14="http://schemas.microsoft.com/office/powerpoint/2010/main" val="42497072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mailto:Scott.Brunner@ks.gov" TargetMode="External"/><Relationship Id="rId2" Type="http://schemas.openxmlformats.org/officeDocument/2006/relationships/hyperlink" Target="mailto:KDADS.reimburse@ks.gov"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dirty="0"/>
            </a:br>
            <a:endParaRPr lang="en-US" sz="3600" dirty="0"/>
          </a:p>
        </p:txBody>
      </p:sp>
      <p:sp>
        <p:nvSpPr>
          <p:cNvPr id="12" name="Text Placeholder 4">
            <a:extLst>
              <a:ext uri="{FF2B5EF4-FFF2-40B4-BE49-F238E27FC236}">
                <a16:creationId xmlns:a16="http://schemas.microsoft.com/office/drawing/2014/main" id="{98956E6C-46EE-41A0-918D-97EC43E9822A}"/>
              </a:ext>
            </a:extLst>
          </p:cNvPr>
          <p:cNvSpPr txBox="1">
            <a:spLocks/>
          </p:cNvSpPr>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ts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TextBox 3">
            <a:extLst>
              <a:ext uri="{FF2B5EF4-FFF2-40B4-BE49-F238E27FC236}">
                <a16:creationId xmlns:a16="http://schemas.microsoft.com/office/drawing/2014/main" id="{B09706B5-A5B0-4B86-9568-3C652C6ECB2E}"/>
              </a:ext>
            </a:extLst>
          </p:cNvPr>
          <p:cNvSpPr txBox="1"/>
          <p:nvPr/>
        </p:nvSpPr>
        <p:spPr>
          <a:xfrm>
            <a:off x="1213291" y="687935"/>
            <a:ext cx="9511990" cy="548640"/>
          </a:xfrm>
          <a:prstGeom prst="rect">
            <a:avLst/>
          </a:prstGeom>
          <a:noFill/>
        </p:spPr>
        <p:txBody>
          <a:bodyPr wrap="square" rtlCol="0">
            <a:spAutoFit/>
          </a:bodyPr>
          <a:lstStyle/>
          <a:p>
            <a:pPr algn="ctr"/>
            <a:endParaRPr lang="en-US" sz="3600" b="1" dirty="0">
              <a:solidFill>
                <a:schemeClr val="bg1"/>
              </a:solidFill>
              <a:latin typeface="Arial" panose="020B0604020202020204" pitchFamily="34" charset="0"/>
              <a:cs typeface="Arial" panose="020B0604020202020204" pitchFamily="34" charset="0"/>
            </a:endParaRPr>
          </a:p>
          <a:p>
            <a:pPr algn="ctr"/>
            <a:endParaRPr lang="en-US" sz="3600" b="1" dirty="0">
              <a:solidFill>
                <a:schemeClr val="bg1"/>
              </a:solidFill>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6DE02C8C-4302-4621-B7B7-014413EA09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pPr/>
              <a:t>1</a:t>
            </a:fld>
            <a:endParaRPr lang="en-US" dirty="0"/>
          </a:p>
        </p:txBody>
      </p:sp>
      <p:sp>
        <p:nvSpPr>
          <p:cNvPr id="5" name="TextBox 4">
            <a:extLst>
              <a:ext uri="{FF2B5EF4-FFF2-40B4-BE49-F238E27FC236}">
                <a16:creationId xmlns:a16="http://schemas.microsoft.com/office/drawing/2014/main" id="{300B1427-9079-4881-932E-E03DF6DE4213}"/>
              </a:ext>
            </a:extLst>
          </p:cNvPr>
          <p:cNvSpPr txBox="1"/>
          <p:nvPr/>
        </p:nvSpPr>
        <p:spPr>
          <a:xfrm>
            <a:off x="1297172" y="1663882"/>
            <a:ext cx="9511990" cy="304698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KDADS Webinar</a:t>
            </a:r>
          </a:p>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Forensic Competency Wait Time Reimbursement</a:t>
            </a:r>
          </a:p>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July 21</a:t>
            </a:r>
            <a:r>
              <a:rPr lang="en-US" sz="3200" b="1">
                <a:latin typeface="Arial" panose="020B0604020202020204" pitchFamily="34" charset="0"/>
                <a:cs typeface="Arial" panose="020B0604020202020204" pitchFamily="34" charset="0"/>
              </a:rPr>
              <a:t>, 2023 / July 28, 2023</a:t>
            </a:r>
            <a:endParaRPr lang="en-US" sz="32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524E9E5-A429-4E34-9458-BB14E73FF8A6}"/>
              </a:ext>
            </a:extLst>
          </p:cNvPr>
          <p:cNvSpPr txBox="1"/>
          <p:nvPr/>
        </p:nvSpPr>
        <p:spPr>
          <a:xfrm>
            <a:off x="2004524" y="4380526"/>
            <a:ext cx="8182952" cy="1661993"/>
          </a:xfrm>
          <a:prstGeom prst="rect">
            <a:avLst/>
          </a:prstGeom>
          <a:noFill/>
        </p:spPr>
        <p:txBody>
          <a:bodyPr wrap="square" rtlCol="0">
            <a:spAutoFit/>
          </a:bodyPr>
          <a:lstStyle/>
          <a:p>
            <a:pPr algn="ctr"/>
            <a:endParaRPr lang="en-US"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Scott Brunner, Deputy Secretary</a:t>
            </a:r>
          </a:p>
          <a:p>
            <a:pPr algn="ctr"/>
            <a:r>
              <a:rPr lang="en-US" sz="2800" dirty="0">
                <a:latin typeface="Arial" panose="020B0604020202020204" pitchFamily="34" charset="0"/>
                <a:cs typeface="Arial" panose="020B0604020202020204" pitchFamily="34" charset="0"/>
              </a:rPr>
              <a:t>Department for Aging and Disability Services</a:t>
            </a:r>
          </a:p>
          <a:p>
            <a:pPr algn="ct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1137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3E12A8-9B1D-50F1-06E6-5C6CC5CE0060}"/>
              </a:ext>
            </a:extLst>
          </p:cNvPr>
          <p:cNvPicPr>
            <a:picLocks noChangeAspect="1"/>
          </p:cNvPicPr>
          <p:nvPr/>
        </p:nvPicPr>
        <p:blipFill>
          <a:blip r:embed="rId3"/>
          <a:stretch>
            <a:fillRect/>
          </a:stretch>
        </p:blipFill>
        <p:spPr>
          <a:xfrm>
            <a:off x="167951" y="606274"/>
            <a:ext cx="11856098" cy="5645451"/>
          </a:xfrm>
          <a:prstGeom prst="rect">
            <a:avLst/>
          </a:prstGeom>
          <a:ln w="9525">
            <a:solidFill>
              <a:schemeClr val="tx1"/>
            </a:solidFill>
          </a:ln>
        </p:spPr>
      </p:pic>
    </p:spTree>
    <p:extLst>
      <p:ext uri="{BB962C8B-B14F-4D97-AF65-F5344CB8AC3E}">
        <p14:creationId xmlns:p14="http://schemas.microsoft.com/office/powerpoint/2010/main" val="599446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78645-5477-628B-2FE2-C91DF6C4131C}"/>
              </a:ext>
            </a:extLst>
          </p:cNvPr>
          <p:cNvSpPr>
            <a:spLocks noGrp="1"/>
          </p:cNvSpPr>
          <p:nvPr>
            <p:ph type="title"/>
          </p:nvPr>
        </p:nvSpPr>
        <p:spPr/>
        <p:txBody>
          <a:bodyPr>
            <a:normAutofit fontScale="90000"/>
          </a:bodyPr>
          <a:lstStyle/>
          <a:p>
            <a:r>
              <a:rPr lang="en-US" dirty="0"/>
              <a:t>Reimbursement for past expenses</a:t>
            </a:r>
          </a:p>
        </p:txBody>
      </p:sp>
      <p:sp>
        <p:nvSpPr>
          <p:cNvPr id="3" name="Text Placeholder 2">
            <a:extLst>
              <a:ext uri="{FF2B5EF4-FFF2-40B4-BE49-F238E27FC236}">
                <a16:creationId xmlns:a16="http://schemas.microsoft.com/office/drawing/2014/main" id="{E0D49127-E194-7F44-B90C-9FC7A50C0433}"/>
              </a:ext>
            </a:extLst>
          </p:cNvPr>
          <p:cNvSpPr>
            <a:spLocks noGrp="1"/>
          </p:cNvSpPr>
          <p:nvPr>
            <p:ph type="body" sz="quarter" idx="11"/>
          </p:nvPr>
        </p:nvSpPr>
        <p:spPr/>
        <p:txBody>
          <a:bodyPr/>
          <a:lstStyle/>
          <a:p>
            <a:endParaRPr lang="en-US" dirty="0"/>
          </a:p>
        </p:txBody>
      </p:sp>
      <p:sp>
        <p:nvSpPr>
          <p:cNvPr id="4" name="TextBox 3">
            <a:extLst>
              <a:ext uri="{FF2B5EF4-FFF2-40B4-BE49-F238E27FC236}">
                <a16:creationId xmlns:a16="http://schemas.microsoft.com/office/drawing/2014/main" id="{37A78598-6D0E-C374-0A4D-8D8C0A3F9844}"/>
              </a:ext>
            </a:extLst>
          </p:cNvPr>
          <p:cNvSpPr txBox="1"/>
          <p:nvPr/>
        </p:nvSpPr>
        <p:spPr>
          <a:xfrm>
            <a:off x="1004623" y="1582057"/>
            <a:ext cx="10181167" cy="4247317"/>
          </a:xfrm>
          <a:prstGeom prst="rect">
            <a:avLst/>
          </a:prstGeom>
          <a:noFill/>
        </p:spPr>
        <p:txBody>
          <a:bodyPr wrap="square" rtlCol="0">
            <a:spAutoFit/>
          </a:bodyPr>
          <a:lstStyle/>
          <a:p>
            <a:r>
              <a:rPr lang="en-US" dirty="0"/>
              <a:t>We’d like to make a single payment to each county that held defendants waiting between July 1, 2022 and June 30, 2023.</a:t>
            </a:r>
          </a:p>
          <a:p>
            <a:endParaRPr lang="en-US" dirty="0"/>
          </a:p>
          <a:p>
            <a:endParaRPr lang="en-US" dirty="0"/>
          </a:p>
          <a:p>
            <a:r>
              <a:rPr lang="en-US" dirty="0"/>
              <a:t>Fill in defendants' names and case numbers for every one that was in custody in that time period.  </a:t>
            </a:r>
          </a:p>
          <a:p>
            <a:endParaRPr lang="en-US" dirty="0"/>
          </a:p>
          <a:p>
            <a:r>
              <a:rPr lang="en-US" dirty="0"/>
              <a:t>If the legal authority changed during the year, create a new line for that defendant with the corresponding dates.  </a:t>
            </a:r>
          </a:p>
          <a:p>
            <a:endParaRPr lang="en-US" dirty="0"/>
          </a:p>
          <a:p>
            <a:r>
              <a:rPr lang="en-US" dirty="0"/>
              <a:t>If a defendant is in custody after June 30, 2023, counties could choose to wait until the defendant is admitted or enter June 30, 2023 in the completion date field to close out the retroactive reimbursement. </a:t>
            </a:r>
          </a:p>
          <a:p>
            <a:endParaRPr lang="en-US" dirty="0"/>
          </a:p>
          <a:p>
            <a:r>
              <a:rPr lang="en-US" dirty="0"/>
              <a:t>If a defendant was in custody before July 1, 2022, KDADS can not pay for days before July 1, 2022. </a:t>
            </a:r>
          </a:p>
          <a:p>
            <a:endParaRPr lang="en-US" dirty="0"/>
          </a:p>
          <a:p>
            <a:r>
              <a:rPr lang="en-US" dirty="0"/>
              <a:t>KDADS can verify information with the wait list and admission records at LSH and OSH. </a:t>
            </a:r>
          </a:p>
        </p:txBody>
      </p:sp>
    </p:spTree>
    <p:extLst>
      <p:ext uri="{BB962C8B-B14F-4D97-AF65-F5344CB8AC3E}">
        <p14:creationId xmlns:p14="http://schemas.microsoft.com/office/powerpoint/2010/main" val="256389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ED057-8895-9159-0340-2B2D4C737098}"/>
              </a:ext>
            </a:extLst>
          </p:cNvPr>
          <p:cNvSpPr>
            <a:spLocks noGrp="1"/>
          </p:cNvSpPr>
          <p:nvPr>
            <p:ph type="title"/>
          </p:nvPr>
        </p:nvSpPr>
        <p:spPr/>
        <p:txBody>
          <a:bodyPr>
            <a:normAutofit fontScale="90000"/>
          </a:bodyPr>
          <a:lstStyle/>
          <a:p>
            <a:r>
              <a:rPr lang="en-US" dirty="0"/>
              <a:t>Contact information</a:t>
            </a:r>
          </a:p>
        </p:txBody>
      </p:sp>
      <p:sp>
        <p:nvSpPr>
          <p:cNvPr id="3" name="Text Placeholder 2">
            <a:extLst>
              <a:ext uri="{FF2B5EF4-FFF2-40B4-BE49-F238E27FC236}">
                <a16:creationId xmlns:a16="http://schemas.microsoft.com/office/drawing/2014/main" id="{579659BE-E84A-41DA-7DC6-38A78F63EA0D}"/>
              </a:ext>
            </a:extLst>
          </p:cNvPr>
          <p:cNvSpPr>
            <a:spLocks noGrp="1"/>
          </p:cNvSpPr>
          <p:nvPr>
            <p:ph type="body" sz="quarter" idx="11"/>
          </p:nvPr>
        </p:nvSpPr>
        <p:spPr/>
        <p:txBody>
          <a:bodyPr/>
          <a:lstStyle/>
          <a:p>
            <a:endParaRPr lang="en-US" dirty="0"/>
          </a:p>
        </p:txBody>
      </p:sp>
      <p:pic>
        <p:nvPicPr>
          <p:cNvPr id="5" name="Picture 4">
            <a:extLst>
              <a:ext uri="{FF2B5EF4-FFF2-40B4-BE49-F238E27FC236}">
                <a16:creationId xmlns:a16="http://schemas.microsoft.com/office/drawing/2014/main" id="{2E0EDEB3-2444-1EA2-FE74-41F66C332096}"/>
              </a:ext>
            </a:extLst>
          </p:cNvPr>
          <p:cNvPicPr>
            <a:picLocks noChangeAspect="1"/>
          </p:cNvPicPr>
          <p:nvPr/>
        </p:nvPicPr>
        <p:blipFill>
          <a:blip r:embed="rId2"/>
          <a:stretch>
            <a:fillRect/>
          </a:stretch>
        </p:blipFill>
        <p:spPr>
          <a:xfrm>
            <a:off x="0" y="846182"/>
            <a:ext cx="6285967" cy="5165636"/>
          </a:xfrm>
          <a:prstGeom prst="rect">
            <a:avLst/>
          </a:prstGeom>
        </p:spPr>
      </p:pic>
      <p:sp>
        <p:nvSpPr>
          <p:cNvPr id="6" name="TextBox 5">
            <a:extLst>
              <a:ext uri="{FF2B5EF4-FFF2-40B4-BE49-F238E27FC236}">
                <a16:creationId xmlns:a16="http://schemas.microsoft.com/office/drawing/2014/main" id="{F54DC6E1-BD07-8152-8FE8-7247E2D1949B}"/>
              </a:ext>
            </a:extLst>
          </p:cNvPr>
          <p:cNvSpPr txBox="1"/>
          <p:nvPr/>
        </p:nvSpPr>
        <p:spPr>
          <a:xfrm>
            <a:off x="7020560" y="1538919"/>
            <a:ext cx="4704080" cy="369332"/>
          </a:xfrm>
          <a:prstGeom prst="rect">
            <a:avLst/>
          </a:prstGeom>
          <a:noFill/>
        </p:spPr>
        <p:txBody>
          <a:bodyPr wrap="square" rtlCol="0">
            <a:spAutoFit/>
          </a:bodyPr>
          <a:lstStyle/>
          <a:p>
            <a:r>
              <a:rPr lang="en-US" dirty="0">
                <a:highlight>
                  <a:srgbClr val="FFFF00"/>
                </a:highlight>
              </a:rPr>
              <a:t>KDADS.ks.gov/state-hospitals-and-institutions</a:t>
            </a:r>
          </a:p>
        </p:txBody>
      </p:sp>
      <p:sp>
        <p:nvSpPr>
          <p:cNvPr id="8" name="Oval 7">
            <a:extLst>
              <a:ext uri="{FF2B5EF4-FFF2-40B4-BE49-F238E27FC236}">
                <a16:creationId xmlns:a16="http://schemas.microsoft.com/office/drawing/2014/main" id="{FCE7A9F3-971D-2692-791C-C4800C51E863}"/>
              </a:ext>
            </a:extLst>
          </p:cNvPr>
          <p:cNvSpPr/>
          <p:nvPr/>
        </p:nvSpPr>
        <p:spPr>
          <a:xfrm>
            <a:off x="2081460" y="2748280"/>
            <a:ext cx="885520" cy="4791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53BB9329-C498-B1A5-FCEB-8687E615F4CD}"/>
              </a:ext>
            </a:extLst>
          </p:cNvPr>
          <p:cNvPicPr>
            <a:picLocks noChangeAspect="1"/>
          </p:cNvPicPr>
          <p:nvPr/>
        </p:nvPicPr>
        <p:blipFill>
          <a:blip r:embed="rId3"/>
          <a:stretch>
            <a:fillRect/>
          </a:stretch>
        </p:blipFill>
        <p:spPr>
          <a:xfrm>
            <a:off x="6285967" y="2043666"/>
            <a:ext cx="5688452" cy="4749581"/>
          </a:xfrm>
          <a:prstGeom prst="rect">
            <a:avLst/>
          </a:prstGeom>
        </p:spPr>
      </p:pic>
      <p:cxnSp>
        <p:nvCxnSpPr>
          <p:cNvPr id="12" name="Straight Arrow Connector 11">
            <a:extLst>
              <a:ext uri="{FF2B5EF4-FFF2-40B4-BE49-F238E27FC236}">
                <a16:creationId xmlns:a16="http://schemas.microsoft.com/office/drawing/2014/main" id="{5F8E3F66-10DA-7C8F-E70A-4B1D701B5B58}"/>
              </a:ext>
            </a:extLst>
          </p:cNvPr>
          <p:cNvCxnSpPr>
            <a:cxnSpLocks/>
            <a:stCxn id="8" idx="6"/>
          </p:cNvCxnSpPr>
          <p:nvPr/>
        </p:nvCxnSpPr>
        <p:spPr>
          <a:xfrm>
            <a:off x="2966980" y="2987860"/>
            <a:ext cx="4764780" cy="5884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447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18A7-D150-CE79-2BAC-C13C70C21F89}"/>
              </a:ext>
            </a:extLst>
          </p:cNvPr>
          <p:cNvSpPr>
            <a:spLocks noGrp="1"/>
          </p:cNvSpPr>
          <p:nvPr>
            <p:ph type="title"/>
          </p:nvPr>
        </p:nvSpPr>
        <p:spPr/>
        <p:txBody>
          <a:bodyPr>
            <a:normAutofit fontScale="90000"/>
          </a:bodyPr>
          <a:lstStyle/>
          <a:p>
            <a:r>
              <a:rPr lang="en-US" dirty="0"/>
              <a:t>Contact Information</a:t>
            </a:r>
          </a:p>
        </p:txBody>
      </p:sp>
      <p:sp>
        <p:nvSpPr>
          <p:cNvPr id="3" name="Text Placeholder 2">
            <a:extLst>
              <a:ext uri="{FF2B5EF4-FFF2-40B4-BE49-F238E27FC236}">
                <a16:creationId xmlns:a16="http://schemas.microsoft.com/office/drawing/2014/main" id="{C0B91B85-E434-B0E8-9712-1CE9DCC36BF2}"/>
              </a:ext>
            </a:extLst>
          </p:cNvPr>
          <p:cNvSpPr>
            <a:spLocks noGrp="1"/>
          </p:cNvSpPr>
          <p:nvPr>
            <p:ph type="body" sz="quarter" idx="11"/>
          </p:nvPr>
        </p:nvSpPr>
        <p:spPr/>
        <p:txBody>
          <a:bodyPr/>
          <a:lstStyle/>
          <a:p>
            <a:endParaRPr lang="en-US" dirty="0"/>
          </a:p>
        </p:txBody>
      </p:sp>
      <p:sp>
        <p:nvSpPr>
          <p:cNvPr id="4" name="TextBox 3">
            <a:extLst>
              <a:ext uri="{FF2B5EF4-FFF2-40B4-BE49-F238E27FC236}">
                <a16:creationId xmlns:a16="http://schemas.microsoft.com/office/drawing/2014/main" id="{EA844B75-39E0-DA07-1BFD-0923C60E2DAF}"/>
              </a:ext>
            </a:extLst>
          </p:cNvPr>
          <p:cNvSpPr txBox="1"/>
          <p:nvPr/>
        </p:nvSpPr>
        <p:spPr>
          <a:xfrm>
            <a:off x="1004623" y="1574800"/>
            <a:ext cx="10181167" cy="3139321"/>
          </a:xfrm>
          <a:prstGeom prst="rect">
            <a:avLst/>
          </a:prstGeom>
          <a:noFill/>
        </p:spPr>
        <p:txBody>
          <a:bodyPr wrap="square" rtlCol="0">
            <a:spAutoFit/>
          </a:bodyPr>
          <a:lstStyle/>
          <a:p>
            <a:r>
              <a:rPr lang="en-US" dirty="0">
                <a:hlinkClick r:id="rId2"/>
              </a:rPr>
              <a:t>KDADS.reimburse@ks.gov</a:t>
            </a:r>
            <a:r>
              <a:rPr lang="en-US" dirty="0"/>
              <a:t> </a:t>
            </a:r>
          </a:p>
          <a:p>
            <a:endParaRPr lang="en-US" dirty="0"/>
          </a:p>
          <a:p>
            <a:r>
              <a:rPr lang="en-US" dirty="0"/>
              <a:t>	Submission of forms</a:t>
            </a:r>
          </a:p>
          <a:p>
            <a:r>
              <a:rPr lang="en-US" dirty="0"/>
              <a:t>	Additional documentation</a:t>
            </a:r>
          </a:p>
          <a:p>
            <a:r>
              <a:rPr lang="en-US" dirty="0"/>
              <a:t>	Questions about the process or status</a:t>
            </a:r>
          </a:p>
          <a:p>
            <a:r>
              <a:rPr lang="en-US" dirty="0"/>
              <a:t>	Suggestions for improvement</a:t>
            </a:r>
          </a:p>
          <a:p>
            <a:endParaRPr lang="en-US" dirty="0"/>
          </a:p>
          <a:p>
            <a:endParaRPr lang="en-US" dirty="0"/>
          </a:p>
          <a:p>
            <a:r>
              <a:rPr lang="en-US" dirty="0"/>
              <a:t>Scott Brunner					Jason Yeakley</a:t>
            </a:r>
          </a:p>
          <a:p>
            <a:r>
              <a:rPr lang="en-US" dirty="0">
                <a:hlinkClick r:id="rId3"/>
              </a:rPr>
              <a:t>Scott.Brunner@ks.gov</a:t>
            </a:r>
            <a:r>
              <a:rPr lang="en-US" dirty="0"/>
              <a:t>				jasonf.yeakley@ks.gov</a:t>
            </a:r>
          </a:p>
          <a:p>
            <a:r>
              <a:rPr lang="en-US"/>
              <a:t>785-296-0237					785-296-4450</a:t>
            </a:r>
            <a:endParaRPr lang="en-US" dirty="0"/>
          </a:p>
        </p:txBody>
      </p:sp>
    </p:spTree>
    <p:extLst>
      <p:ext uri="{BB962C8B-B14F-4D97-AF65-F5344CB8AC3E}">
        <p14:creationId xmlns:p14="http://schemas.microsoft.com/office/powerpoint/2010/main" val="274846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2909-9E77-37B8-F292-3B73564DDC75}"/>
              </a:ext>
            </a:extLst>
          </p:cNvPr>
          <p:cNvSpPr>
            <a:spLocks noGrp="1"/>
          </p:cNvSpPr>
          <p:nvPr>
            <p:ph type="title"/>
          </p:nvPr>
        </p:nvSpPr>
        <p:spPr/>
        <p:txBody>
          <a:bodyPr>
            <a:normAutofit fontScale="90000"/>
          </a:bodyPr>
          <a:lstStyle/>
          <a:p>
            <a:r>
              <a:rPr lang="en-US" dirty="0"/>
              <a:t>2023 Legislature SB 228</a:t>
            </a:r>
          </a:p>
        </p:txBody>
      </p:sp>
      <p:sp>
        <p:nvSpPr>
          <p:cNvPr id="3" name="Text Placeholder 2">
            <a:extLst>
              <a:ext uri="{FF2B5EF4-FFF2-40B4-BE49-F238E27FC236}">
                <a16:creationId xmlns:a16="http://schemas.microsoft.com/office/drawing/2014/main" id="{8C814A34-BA48-E3A1-AD4B-DBBBA4E4FBE9}"/>
              </a:ext>
            </a:extLst>
          </p:cNvPr>
          <p:cNvSpPr>
            <a:spLocks noGrp="1"/>
          </p:cNvSpPr>
          <p:nvPr>
            <p:ph type="body" sz="quarter" idx="11"/>
          </p:nvPr>
        </p:nvSpPr>
        <p:spPr/>
        <p:txBody>
          <a:bodyPr/>
          <a:lstStyle/>
          <a:p>
            <a:endParaRPr lang="en-US" dirty="0"/>
          </a:p>
        </p:txBody>
      </p:sp>
      <p:sp>
        <p:nvSpPr>
          <p:cNvPr id="4" name="TextBox 3">
            <a:extLst>
              <a:ext uri="{FF2B5EF4-FFF2-40B4-BE49-F238E27FC236}">
                <a16:creationId xmlns:a16="http://schemas.microsoft.com/office/drawing/2014/main" id="{81F8E70C-A7DE-76B4-EA13-4EB7E3C5A70A}"/>
              </a:ext>
            </a:extLst>
          </p:cNvPr>
          <p:cNvSpPr txBox="1"/>
          <p:nvPr/>
        </p:nvSpPr>
        <p:spPr>
          <a:xfrm>
            <a:off x="1003823" y="1640840"/>
            <a:ext cx="10181167" cy="4247317"/>
          </a:xfrm>
          <a:prstGeom prst="rect">
            <a:avLst/>
          </a:prstGeom>
          <a:noFill/>
        </p:spPr>
        <p:txBody>
          <a:bodyPr wrap="square" rtlCol="0">
            <a:spAutoFit/>
          </a:bodyPr>
          <a:lstStyle/>
          <a:p>
            <a:r>
              <a:rPr lang="en-US" dirty="0"/>
              <a:t>Directs KDADS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reimburse counties for costs related to holding a person in custody while awaiting examination, evaluation, or treatment to restore competency to stand trial. </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rate is $100 per day.  KDADS is directed to develop a process to pay on a quarterly basis. </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Counties can be compensated for each day a person is in custody and confined.</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For defendants waiting for </a:t>
            </a:r>
            <a:r>
              <a:rPr lang="en-US" dirty="0"/>
              <a:t>examination or evaluation, compensation is for days from the date the request for examination or evaluation is made until the date the person is taken from confinement in the county jail for such examination or evaluation or the examination or evaluation is completed at the county jail</a:t>
            </a:r>
            <a:r>
              <a:rPr lang="en-US" dirty="0">
                <a:latin typeface="Calibri" panose="020F0502020204030204" pitchFamily="34" charset="0"/>
                <a:cs typeface="Times New Roman" panose="02020603050405020304" pitchFamily="18" charset="0"/>
              </a:rPr>
              <a:t>.</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For defendants </a:t>
            </a:r>
            <a:r>
              <a:rPr lang="en-US" dirty="0"/>
              <a:t>awaiting competency restoration treatment,  compensation is for days from the date of return to confinement in the county jail from examination or evaluation or the examination or evaluation is completed at the county jail until the date the person is taken from confinement in the county jail for such treatment or treatment is completed at the county jail.</a:t>
            </a:r>
          </a:p>
        </p:txBody>
      </p:sp>
    </p:spTree>
    <p:extLst>
      <p:ext uri="{BB962C8B-B14F-4D97-AF65-F5344CB8AC3E}">
        <p14:creationId xmlns:p14="http://schemas.microsoft.com/office/powerpoint/2010/main" val="1464437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2909-9E77-37B8-F292-3B73564DDC75}"/>
              </a:ext>
            </a:extLst>
          </p:cNvPr>
          <p:cNvSpPr>
            <a:spLocks noGrp="1"/>
          </p:cNvSpPr>
          <p:nvPr>
            <p:ph type="title"/>
          </p:nvPr>
        </p:nvSpPr>
        <p:spPr/>
        <p:txBody>
          <a:bodyPr>
            <a:normAutofit fontScale="90000"/>
          </a:bodyPr>
          <a:lstStyle/>
          <a:p>
            <a:r>
              <a:rPr lang="en-US" dirty="0"/>
              <a:t>Key points to the process</a:t>
            </a:r>
          </a:p>
        </p:txBody>
      </p:sp>
      <p:sp>
        <p:nvSpPr>
          <p:cNvPr id="3" name="Text Placeholder 2">
            <a:extLst>
              <a:ext uri="{FF2B5EF4-FFF2-40B4-BE49-F238E27FC236}">
                <a16:creationId xmlns:a16="http://schemas.microsoft.com/office/drawing/2014/main" id="{8C814A34-BA48-E3A1-AD4B-DBBBA4E4FBE9}"/>
              </a:ext>
            </a:extLst>
          </p:cNvPr>
          <p:cNvSpPr>
            <a:spLocks noGrp="1"/>
          </p:cNvSpPr>
          <p:nvPr>
            <p:ph type="body" sz="quarter" idx="11"/>
          </p:nvPr>
        </p:nvSpPr>
        <p:spPr/>
        <p:txBody>
          <a:bodyPr/>
          <a:lstStyle/>
          <a:p>
            <a:endParaRPr lang="en-US" dirty="0"/>
          </a:p>
        </p:txBody>
      </p:sp>
      <p:sp>
        <p:nvSpPr>
          <p:cNvPr id="4" name="TextBox 3">
            <a:extLst>
              <a:ext uri="{FF2B5EF4-FFF2-40B4-BE49-F238E27FC236}">
                <a16:creationId xmlns:a16="http://schemas.microsoft.com/office/drawing/2014/main" id="{81F8E70C-A7DE-76B4-EA13-4EB7E3C5A70A}"/>
              </a:ext>
            </a:extLst>
          </p:cNvPr>
          <p:cNvSpPr txBox="1"/>
          <p:nvPr/>
        </p:nvSpPr>
        <p:spPr>
          <a:xfrm>
            <a:off x="1005419" y="1478280"/>
            <a:ext cx="10820821" cy="4985980"/>
          </a:xfrm>
          <a:prstGeom prst="rect">
            <a:avLst/>
          </a:prstGeom>
          <a:noFill/>
        </p:spPr>
        <p:txBody>
          <a:bodyPr wrap="square" rtlCol="0">
            <a:spAutoFit/>
          </a:bodyPr>
          <a:lstStyle/>
          <a:p>
            <a:r>
              <a:rPr lang="en-US" dirty="0"/>
              <a:t>KDADS is paying counties.   Counties must be registered in SMART (State Accounting System).</a:t>
            </a:r>
          </a:p>
          <a:p>
            <a:endParaRPr lang="en-US" dirty="0"/>
          </a:p>
          <a:p>
            <a:r>
              <a:rPr lang="en-US" dirty="0"/>
              <a:t>The only types of competency examination, evaluation or treatment eligible for reimbursement are under K.S.A.:</a:t>
            </a:r>
          </a:p>
          <a:p>
            <a:pPr marL="285750" indent="-285750">
              <a:buFont typeface="Arial" panose="020B0604020202020204" pitchFamily="34" charset="0"/>
              <a:buChar char="•"/>
            </a:pPr>
            <a:r>
              <a:rPr lang="en-US" sz="1400" dirty="0"/>
              <a:t>22-3219</a:t>
            </a:r>
          </a:p>
          <a:p>
            <a:pPr marL="285750" indent="-285750">
              <a:buFont typeface="Arial" panose="020B0604020202020204" pitchFamily="34" charset="0"/>
              <a:buChar char="•"/>
            </a:pPr>
            <a:r>
              <a:rPr lang="en-US" sz="1400" dirty="0"/>
              <a:t>22-3302</a:t>
            </a:r>
          </a:p>
          <a:p>
            <a:pPr marL="285750" indent="-285750">
              <a:buFont typeface="Arial" panose="020B0604020202020204" pitchFamily="34" charset="0"/>
              <a:buChar char="•"/>
            </a:pPr>
            <a:r>
              <a:rPr lang="en-US" sz="1400" dirty="0"/>
              <a:t>22-3303</a:t>
            </a:r>
          </a:p>
          <a:p>
            <a:pPr marL="285750" indent="-285750">
              <a:buFont typeface="Arial" panose="020B0604020202020204" pitchFamily="34" charset="0"/>
              <a:buChar char="•"/>
            </a:pPr>
            <a:r>
              <a:rPr lang="en-US" sz="1400" dirty="0"/>
              <a:t>22-3429</a:t>
            </a:r>
          </a:p>
          <a:p>
            <a:pPr marL="285750" indent="-285750">
              <a:buFont typeface="Arial" panose="020B0604020202020204" pitchFamily="34" charset="0"/>
              <a:buChar char="•"/>
            </a:pPr>
            <a:r>
              <a:rPr lang="en-US" sz="1400" dirty="0"/>
              <a:t>22-3428</a:t>
            </a:r>
          </a:p>
          <a:p>
            <a:pPr marL="285750" indent="-285750">
              <a:buFont typeface="Arial" panose="020B0604020202020204" pitchFamily="34" charset="0"/>
              <a:buChar char="•"/>
            </a:pPr>
            <a:r>
              <a:rPr lang="en-US" sz="1400" dirty="0"/>
              <a:t>22-3430</a:t>
            </a:r>
          </a:p>
          <a:p>
            <a:pPr marL="285750" indent="-285750">
              <a:buFont typeface="Arial" panose="020B0604020202020204" pitchFamily="34" charset="0"/>
              <a:buChar char="•"/>
            </a:pPr>
            <a:endParaRPr lang="en-US" dirty="0"/>
          </a:p>
          <a:p>
            <a:r>
              <a:rPr lang="en-US" dirty="0"/>
              <a:t>Reimbursements are based on requests from counties for defendants they are responsible for based on criminal charges or court orders. </a:t>
            </a:r>
          </a:p>
          <a:p>
            <a:r>
              <a:rPr lang="en-US" i="1" dirty="0"/>
              <a:t>Should not claim for defendants that are out on bond or not in custody in jail. </a:t>
            </a:r>
          </a:p>
          <a:p>
            <a:endParaRPr lang="en-US" dirty="0"/>
          </a:p>
          <a:p>
            <a:r>
              <a:rPr lang="en-US" dirty="0"/>
              <a:t>KDADS can verify against information maintained at Larned State Hospital (LSH) State Security Program about defendants ordered for evaluation or treatment. </a:t>
            </a:r>
          </a:p>
          <a:p>
            <a:endParaRPr lang="en-US" dirty="0"/>
          </a:p>
          <a:p>
            <a:r>
              <a:rPr lang="en-US" dirty="0"/>
              <a:t>If we can get information from counties that is like what’s requested on the Reimbursement Form, we will try not to duplicate efforts.  </a:t>
            </a:r>
          </a:p>
        </p:txBody>
      </p:sp>
    </p:spTree>
    <p:extLst>
      <p:ext uri="{BB962C8B-B14F-4D97-AF65-F5344CB8AC3E}">
        <p14:creationId xmlns:p14="http://schemas.microsoft.com/office/powerpoint/2010/main" val="3875984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3E12A8-9B1D-50F1-06E6-5C6CC5CE0060}"/>
              </a:ext>
            </a:extLst>
          </p:cNvPr>
          <p:cNvPicPr>
            <a:picLocks noChangeAspect="1"/>
          </p:cNvPicPr>
          <p:nvPr/>
        </p:nvPicPr>
        <p:blipFill>
          <a:blip r:embed="rId3"/>
          <a:stretch>
            <a:fillRect/>
          </a:stretch>
        </p:blipFill>
        <p:spPr>
          <a:xfrm>
            <a:off x="167951" y="606274"/>
            <a:ext cx="11856098" cy="5645451"/>
          </a:xfrm>
          <a:prstGeom prst="rect">
            <a:avLst/>
          </a:prstGeom>
          <a:ln w="9525">
            <a:solidFill>
              <a:schemeClr val="tx1"/>
            </a:solidFill>
          </a:ln>
        </p:spPr>
      </p:pic>
    </p:spTree>
    <p:extLst>
      <p:ext uri="{BB962C8B-B14F-4D97-AF65-F5344CB8AC3E}">
        <p14:creationId xmlns:p14="http://schemas.microsoft.com/office/powerpoint/2010/main" val="264883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CCCF-3C2C-80B0-A676-F94A4C1D3775}"/>
              </a:ext>
            </a:extLst>
          </p:cNvPr>
          <p:cNvSpPr>
            <a:spLocks noGrp="1"/>
          </p:cNvSpPr>
          <p:nvPr>
            <p:ph type="title"/>
          </p:nvPr>
        </p:nvSpPr>
        <p:spPr/>
        <p:txBody>
          <a:bodyPr>
            <a:normAutofit fontScale="90000"/>
          </a:bodyPr>
          <a:lstStyle/>
          <a:p>
            <a:r>
              <a:rPr lang="en-US" dirty="0"/>
              <a:t>County Payment and Contact Information</a:t>
            </a:r>
          </a:p>
        </p:txBody>
      </p:sp>
      <p:sp>
        <p:nvSpPr>
          <p:cNvPr id="3" name="Text Placeholder 2">
            <a:extLst>
              <a:ext uri="{FF2B5EF4-FFF2-40B4-BE49-F238E27FC236}">
                <a16:creationId xmlns:a16="http://schemas.microsoft.com/office/drawing/2014/main" id="{DC0B1E8F-3FCB-9AC9-8A87-5BB495483BBA}"/>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E3118EFD-69FB-C2A7-3A11-F15B1EBD97BC}"/>
              </a:ext>
            </a:extLst>
          </p:cNvPr>
          <p:cNvSpPr txBox="1"/>
          <p:nvPr/>
        </p:nvSpPr>
        <p:spPr>
          <a:xfrm>
            <a:off x="6096000" y="1551440"/>
            <a:ext cx="5892800" cy="3970318"/>
          </a:xfrm>
          <a:prstGeom prst="rect">
            <a:avLst/>
          </a:prstGeom>
          <a:noFill/>
        </p:spPr>
        <p:txBody>
          <a:bodyPr wrap="square">
            <a:spAutoFit/>
          </a:bodyPr>
          <a:lstStyle/>
          <a:p>
            <a:r>
              <a:rPr lang="en-US" dirty="0"/>
              <a:t>Responsible County is a drop down with all county names. </a:t>
            </a:r>
          </a:p>
          <a:p>
            <a:endParaRPr lang="en-US" dirty="0"/>
          </a:p>
          <a:p>
            <a:r>
              <a:rPr lang="en-US" dirty="0"/>
              <a:t>SMART Supplier ID is a 5-digit number assigned by the state Division of Accounts and Reports.  There is a drop down with Supplier IDs we found in SMART. </a:t>
            </a:r>
          </a:p>
          <a:p>
            <a:endParaRPr lang="en-US" dirty="0"/>
          </a:p>
          <a:p>
            <a:r>
              <a:rPr lang="en-US" dirty="0"/>
              <a:t>Short supplier name is also a drop-down selection of names we found in SMART. This could help match up a county with Vendor ID if there is a discrepancy. </a:t>
            </a:r>
          </a:p>
          <a:p>
            <a:endParaRPr lang="en-US" dirty="0"/>
          </a:p>
          <a:p>
            <a:r>
              <a:rPr lang="en-US" dirty="0"/>
              <a:t>If the drop-down options are not correct, enter your preferred  values.  The Supplier ID and Supplier Name are critical to matching a payment to the right county and processing the payment.</a:t>
            </a:r>
          </a:p>
        </p:txBody>
      </p:sp>
      <p:pic>
        <p:nvPicPr>
          <p:cNvPr id="8" name="Picture 7">
            <a:extLst>
              <a:ext uri="{FF2B5EF4-FFF2-40B4-BE49-F238E27FC236}">
                <a16:creationId xmlns:a16="http://schemas.microsoft.com/office/drawing/2014/main" id="{51765C7C-DA23-4037-EF0A-CA3F6C089C47}"/>
              </a:ext>
            </a:extLst>
          </p:cNvPr>
          <p:cNvPicPr>
            <a:picLocks noChangeAspect="1"/>
          </p:cNvPicPr>
          <p:nvPr/>
        </p:nvPicPr>
        <p:blipFill>
          <a:blip r:embed="rId2"/>
          <a:stretch>
            <a:fillRect/>
          </a:stretch>
        </p:blipFill>
        <p:spPr>
          <a:xfrm>
            <a:off x="1004623" y="1551440"/>
            <a:ext cx="4743450" cy="4219575"/>
          </a:xfrm>
          <a:prstGeom prst="rect">
            <a:avLst/>
          </a:prstGeom>
          <a:ln w="6350">
            <a:solidFill>
              <a:schemeClr val="tx1"/>
            </a:solidFill>
          </a:ln>
        </p:spPr>
      </p:pic>
    </p:spTree>
    <p:extLst>
      <p:ext uri="{BB962C8B-B14F-4D97-AF65-F5344CB8AC3E}">
        <p14:creationId xmlns:p14="http://schemas.microsoft.com/office/powerpoint/2010/main" val="2919818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A4396-79F6-2F4B-6AB6-7C27D8553F32}"/>
              </a:ext>
            </a:extLst>
          </p:cNvPr>
          <p:cNvSpPr>
            <a:spLocks noGrp="1"/>
          </p:cNvSpPr>
          <p:nvPr>
            <p:ph type="title"/>
          </p:nvPr>
        </p:nvSpPr>
        <p:spPr/>
        <p:txBody>
          <a:bodyPr>
            <a:normAutofit fontScale="90000"/>
          </a:bodyPr>
          <a:lstStyle/>
          <a:p>
            <a:r>
              <a:rPr lang="en-US" dirty="0"/>
              <a:t>Time Frame for the Reimbursement</a:t>
            </a:r>
          </a:p>
        </p:txBody>
      </p:sp>
      <p:sp>
        <p:nvSpPr>
          <p:cNvPr id="3" name="Text Placeholder 2">
            <a:extLst>
              <a:ext uri="{FF2B5EF4-FFF2-40B4-BE49-F238E27FC236}">
                <a16:creationId xmlns:a16="http://schemas.microsoft.com/office/drawing/2014/main" id="{35DCC477-4632-3C71-854C-A9FBCE5B4308}"/>
              </a:ext>
            </a:extLst>
          </p:cNvPr>
          <p:cNvSpPr>
            <a:spLocks noGrp="1"/>
          </p:cNvSpPr>
          <p:nvPr>
            <p:ph type="body" sz="quarter" idx="11"/>
          </p:nvPr>
        </p:nvSpPr>
        <p:spPr/>
        <p:txBody>
          <a:bodyPr/>
          <a:lstStyle/>
          <a:p>
            <a:endParaRPr lang="en-US" dirty="0"/>
          </a:p>
        </p:txBody>
      </p:sp>
      <p:pic>
        <p:nvPicPr>
          <p:cNvPr id="5" name="Picture 4">
            <a:extLst>
              <a:ext uri="{FF2B5EF4-FFF2-40B4-BE49-F238E27FC236}">
                <a16:creationId xmlns:a16="http://schemas.microsoft.com/office/drawing/2014/main" id="{5411CE5D-424A-840B-A438-4D0670E2B04D}"/>
              </a:ext>
            </a:extLst>
          </p:cNvPr>
          <p:cNvPicPr>
            <a:picLocks noChangeAspect="1"/>
          </p:cNvPicPr>
          <p:nvPr/>
        </p:nvPicPr>
        <p:blipFill>
          <a:blip r:embed="rId3"/>
          <a:stretch>
            <a:fillRect/>
          </a:stretch>
        </p:blipFill>
        <p:spPr>
          <a:xfrm>
            <a:off x="1004623" y="2071687"/>
            <a:ext cx="4314825" cy="2714625"/>
          </a:xfrm>
          <a:prstGeom prst="rect">
            <a:avLst/>
          </a:prstGeom>
          <a:ln w="3175">
            <a:solidFill>
              <a:schemeClr val="tx1"/>
            </a:solidFill>
          </a:ln>
        </p:spPr>
      </p:pic>
      <p:sp>
        <p:nvSpPr>
          <p:cNvPr id="6" name="TextBox 5">
            <a:extLst>
              <a:ext uri="{FF2B5EF4-FFF2-40B4-BE49-F238E27FC236}">
                <a16:creationId xmlns:a16="http://schemas.microsoft.com/office/drawing/2014/main" id="{D2327060-FCE4-E966-3838-87CFF5594265}"/>
              </a:ext>
            </a:extLst>
          </p:cNvPr>
          <p:cNvSpPr txBox="1"/>
          <p:nvPr/>
        </p:nvSpPr>
        <p:spPr>
          <a:xfrm>
            <a:off x="5921829" y="1546390"/>
            <a:ext cx="5264757" cy="4247317"/>
          </a:xfrm>
          <a:prstGeom prst="rect">
            <a:avLst/>
          </a:prstGeom>
          <a:noFill/>
        </p:spPr>
        <p:txBody>
          <a:bodyPr wrap="square" rtlCol="0">
            <a:spAutoFit/>
          </a:bodyPr>
          <a:lstStyle/>
          <a:p>
            <a:r>
              <a:rPr lang="en-US" dirty="0"/>
              <a:t>The form was built to meet the requirement for a quarterly payment. </a:t>
            </a:r>
          </a:p>
          <a:p>
            <a:endParaRPr lang="en-US" dirty="0"/>
          </a:p>
          <a:p>
            <a:r>
              <a:rPr lang="en-US" dirty="0"/>
              <a:t>The selection should be the timeframe when services were provided, and reimbursement is requested. </a:t>
            </a:r>
          </a:p>
          <a:p>
            <a:endParaRPr lang="en-US" dirty="0"/>
          </a:p>
          <a:p>
            <a:r>
              <a:rPr lang="en-US" dirty="0"/>
              <a:t>The possible years are 2022, 2023, and 2024 for the correct state fiscal years.</a:t>
            </a:r>
          </a:p>
          <a:p>
            <a:endParaRPr lang="en-US" dirty="0"/>
          </a:p>
          <a:p>
            <a:r>
              <a:rPr lang="en-US" dirty="0"/>
              <a:t>Quarters are:</a:t>
            </a:r>
          </a:p>
          <a:p>
            <a:pPr lvl="2"/>
            <a:r>
              <a:rPr lang="en-US" dirty="0"/>
              <a:t>January-March</a:t>
            </a:r>
          </a:p>
          <a:p>
            <a:pPr lvl="2"/>
            <a:r>
              <a:rPr lang="en-US" dirty="0"/>
              <a:t>April-June</a:t>
            </a:r>
          </a:p>
          <a:p>
            <a:pPr lvl="2"/>
            <a:r>
              <a:rPr lang="en-US" dirty="0"/>
              <a:t>July-September</a:t>
            </a:r>
          </a:p>
          <a:p>
            <a:pPr lvl="2"/>
            <a:r>
              <a:rPr lang="en-US" dirty="0"/>
              <a:t>October-December</a:t>
            </a:r>
          </a:p>
          <a:p>
            <a:endParaRPr lang="en-US" dirty="0"/>
          </a:p>
        </p:txBody>
      </p:sp>
    </p:spTree>
    <p:extLst>
      <p:ext uri="{BB962C8B-B14F-4D97-AF65-F5344CB8AC3E}">
        <p14:creationId xmlns:p14="http://schemas.microsoft.com/office/powerpoint/2010/main" val="3056008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8CB0-F467-4117-4EF3-5356D4655CBA}"/>
              </a:ext>
            </a:extLst>
          </p:cNvPr>
          <p:cNvSpPr>
            <a:spLocks noGrp="1"/>
          </p:cNvSpPr>
          <p:nvPr>
            <p:ph type="title"/>
          </p:nvPr>
        </p:nvSpPr>
        <p:spPr/>
        <p:txBody>
          <a:bodyPr>
            <a:normAutofit fontScale="90000"/>
          </a:bodyPr>
          <a:lstStyle/>
          <a:p>
            <a:r>
              <a:rPr lang="en-US" dirty="0"/>
              <a:t>Information about the Defendants</a:t>
            </a:r>
          </a:p>
        </p:txBody>
      </p:sp>
      <p:sp>
        <p:nvSpPr>
          <p:cNvPr id="3" name="Text Placeholder 2">
            <a:extLst>
              <a:ext uri="{FF2B5EF4-FFF2-40B4-BE49-F238E27FC236}">
                <a16:creationId xmlns:a16="http://schemas.microsoft.com/office/drawing/2014/main" id="{BB4E07BC-D7DF-1FD7-5717-47BC7E1C9AAE}"/>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24640B63-16BE-5D1F-D0E4-BC0612FB021C}"/>
              </a:ext>
            </a:extLst>
          </p:cNvPr>
          <p:cNvSpPr txBox="1"/>
          <p:nvPr/>
        </p:nvSpPr>
        <p:spPr>
          <a:xfrm>
            <a:off x="6824398" y="1546390"/>
            <a:ext cx="5264757" cy="4524315"/>
          </a:xfrm>
          <a:prstGeom prst="rect">
            <a:avLst/>
          </a:prstGeom>
          <a:noFill/>
        </p:spPr>
        <p:txBody>
          <a:bodyPr wrap="square" rtlCol="0">
            <a:spAutoFit/>
          </a:bodyPr>
          <a:lstStyle/>
          <a:p>
            <a:r>
              <a:rPr lang="en-US" dirty="0"/>
              <a:t>Name and Case Number should match the person on the waiting list. </a:t>
            </a:r>
          </a:p>
          <a:p>
            <a:endParaRPr lang="en-US" dirty="0"/>
          </a:p>
          <a:p>
            <a:r>
              <a:rPr lang="en-US" dirty="0"/>
              <a:t>Defendant’s Current Location is the county housing the defendant.  If another jail is housing a defendant on behalf of the responsible county, this can help KDADS and Larned State Hospital verify the defendant on the wait list. </a:t>
            </a:r>
          </a:p>
          <a:p>
            <a:endParaRPr lang="en-US" dirty="0"/>
          </a:p>
          <a:p>
            <a:r>
              <a:rPr lang="en-US" dirty="0"/>
              <a:t>The reimbursement should go to the County where the criminal charges were filed.  </a:t>
            </a:r>
          </a:p>
          <a:p>
            <a:endParaRPr lang="en-US" dirty="0"/>
          </a:p>
          <a:p>
            <a:r>
              <a:rPr lang="en-US" dirty="0"/>
              <a:t>A single defendant could appear multiple times if there are additional charges or if the defendant moves between competency evaluation and restoration.  </a:t>
            </a:r>
          </a:p>
          <a:p>
            <a:endParaRPr lang="en-US" dirty="0"/>
          </a:p>
        </p:txBody>
      </p:sp>
      <p:pic>
        <p:nvPicPr>
          <p:cNvPr id="7" name="Picture 6">
            <a:extLst>
              <a:ext uri="{FF2B5EF4-FFF2-40B4-BE49-F238E27FC236}">
                <a16:creationId xmlns:a16="http://schemas.microsoft.com/office/drawing/2014/main" id="{CAE00943-6706-D53A-97A5-6F82A50210AC}"/>
              </a:ext>
            </a:extLst>
          </p:cNvPr>
          <p:cNvPicPr>
            <a:picLocks noChangeAspect="1"/>
          </p:cNvPicPr>
          <p:nvPr/>
        </p:nvPicPr>
        <p:blipFill>
          <a:blip r:embed="rId2"/>
          <a:stretch>
            <a:fillRect/>
          </a:stretch>
        </p:blipFill>
        <p:spPr>
          <a:xfrm>
            <a:off x="1004623" y="1865705"/>
            <a:ext cx="4991100" cy="3457575"/>
          </a:xfrm>
          <a:prstGeom prst="rect">
            <a:avLst/>
          </a:prstGeom>
          <a:ln w="12700">
            <a:solidFill>
              <a:schemeClr val="tx1"/>
            </a:solidFill>
          </a:ln>
        </p:spPr>
      </p:pic>
    </p:spTree>
    <p:extLst>
      <p:ext uri="{BB962C8B-B14F-4D97-AF65-F5344CB8AC3E}">
        <p14:creationId xmlns:p14="http://schemas.microsoft.com/office/powerpoint/2010/main" val="239331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8196-E786-ADCB-5166-6CBC9CD45A6F}"/>
              </a:ext>
            </a:extLst>
          </p:cNvPr>
          <p:cNvSpPr>
            <a:spLocks noGrp="1"/>
          </p:cNvSpPr>
          <p:nvPr>
            <p:ph type="title"/>
          </p:nvPr>
        </p:nvSpPr>
        <p:spPr/>
        <p:txBody>
          <a:bodyPr>
            <a:normAutofit fontScale="90000"/>
          </a:bodyPr>
          <a:lstStyle/>
          <a:p>
            <a:r>
              <a:rPr lang="en-US" dirty="0"/>
              <a:t>Information about the Service</a:t>
            </a:r>
          </a:p>
        </p:txBody>
      </p:sp>
      <p:sp>
        <p:nvSpPr>
          <p:cNvPr id="3" name="Text Placeholder 2">
            <a:extLst>
              <a:ext uri="{FF2B5EF4-FFF2-40B4-BE49-F238E27FC236}">
                <a16:creationId xmlns:a16="http://schemas.microsoft.com/office/drawing/2014/main" id="{0C7AE155-30A1-AC15-EC88-E97A1F418CBC}"/>
              </a:ext>
            </a:extLst>
          </p:cNvPr>
          <p:cNvSpPr>
            <a:spLocks noGrp="1"/>
          </p:cNvSpPr>
          <p:nvPr>
            <p:ph type="body" sz="quarter" idx="11"/>
          </p:nvPr>
        </p:nvSpPr>
        <p:spPr/>
        <p:txBody>
          <a:bodyPr/>
          <a:lstStyle/>
          <a:p>
            <a:endParaRPr lang="en-US" dirty="0"/>
          </a:p>
        </p:txBody>
      </p:sp>
      <p:pic>
        <p:nvPicPr>
          <p:cNvPr id="5" name="Picture 4">
            <a:extLst>
              <a:ext uri="{FF2B5EF4-FFF2-40B4-BE49-F238E27FC236}">
                <a16:creationId xmlns:a16="http://schemas.microsoft.com/office/drawing/2014/main" id="{D1D9E2D1-6A58-74F8-B66E-079FE8518019}"/>
              </a:ext>
            </a:extLst>
          </p:cNvPr>
          <p:cNvPicPr>
            <a:picLocks noChangeAspect="1"/>
          </p:cNvPicPr>
          <p:nvPr/>
        </p:nvPicPr>
        <p:blipFill>
          <a:blip r:embed="rId2"/>
          <a:stretch>
            <a:fillRect/>
          </a:stretch>
        </p:blipFill>
        <p:spPr>
          <a:xfrm>
            <a:off x="717135" y="1771650"/>
            <a:ext cx="5162550" cy="3314700"/>
          </a:xfrm>
          <a:prstGeom prst="rect">
            <a:avLst/>
          </a:prstGeom>
          <a:ln w="6350">
            <a:solidFill>
              <a:schemeClr val="tx1"/>
            </a:solidFill>
          </a:ln>
        </p:spPr>
      </p:pic>
      <p:sp>
        <p:nvSpPr>
          <p:cNvPr id="11" name="TextBox 10">
            <a:extLst>
              <a:ext uri="{FF2B5EF4-FFF2-40B4-BE49-F238E27FC236}">
                <a16:creationId xmlns:a16="http://schemas.microsoft.com/office/drawing/2014/main" id="{A2DB1768-347F-EE56-930E-250D92F54CED}"/>
              </a:ext>
            </a:extLst>
          </p:cNvPr>
          <p:cNvSpPr txBox="1"/>
          <p:nvPr/>
        </p:nvSpPr>
        <p:spPr>
          <a:xfrm>
            <a:off x="6312316" y="1493669"/>
            <a:ext cx="5778084" cy="4739759"/>
          </a:xfrm>
          <a:prstGeom prst="rect">
            <a:avLst/>
          </a:prstGeom>
          <a:noFill/>
        </p:spPr>
        <p:txBody>
          <a:bodyPr wrap="square">
            <a:spAutoFit/>
          </a:bodyPr>
          <a:lstStyle/>
          <a:p>
            <a:r>
              <a:rPr lang="en-US" dirty="0"/>
              <a:t>K.S.A. Authority is a drop-down field to select the legal order from the court for a defendant.</a:t>
            </a:r>
          </a:p>
          <a:p>
            <a:endParaRPr lang="en-US" dirty="0"/>
          </a:p>
          <a:p>
            <a:r>
              <a:rPr lang="en-US" dirty="0"/>
              <a:t>Options are: </a:t>
            </a:r>
          </a:p>
          <a:p>
            <a:pPr lvl="2"/>
            <a:r>
              <a:rPr lang="en-US" sz="1600" dirty="0"/>
              <a:t>22-3219		22-3428</a:t>
            </a:r>
          </a:p>
          <a:p>
            <a:pPr lvl="2"/>
            <a:r>
              <a:rPr lang="en-US" sz="1600" dirty="0"/>
              <a:t>22-3302		22-3429</a:t>
            </a:r>
          </a:p>
          <a:p>
            <a:pPr lvl="2"/>
            <a:r>
              <a:rPr lang="en-US" sz="1600" dirty="0"/>
              <a:t>22-3303		22-3430</a:t>
            </a:r>
          </a:p>
          <a:p>
            <a:pPr lvl="2"/>
            <a:r>
              <a:rPr lang="en-US" sz="1600" dirty="0"/>
              <a:t>22-3302/22-3219</a:t>
            </a:r>
          </a:p>
          <a:p>
            <a:endParaRPr lang="en-US" dirty="0"/>
          </a:p>
          <a:p>
            <a:r>
              <a:rPr lang="en-US" dirty="0"/>
              <a:t>Service provided by:</a:t>
            </a:r>
          </a:p>
          <a:p>
            <a:pPr lvl="1"/>
            <a:r>
              <a:rPr lang="en-US" sz="1600" dirty="0"/>
              <a:t>LSH Inpatient</a:t>
            </a:r>
          </a:p>
          <a:p>
            <a:pPr lvl="1"/>
            <a:r>
              <a:rPr lang="en-US" sz="1600" dirty="0"/>
              <a:t>OSH Inpatient</a:t>
            </a:r>
          </a:p>
          <a:p>
            <a:pPr lvl="1"/>
            <a:r>
              <a:rPr lang="en-US" sz="1600" dirty="0"/>
              <a:t>Mobile LSH – This would be through a contractor or LSH staff member</a:t>
            </a:r>
          </a:p>
          <a:p>
            <a:pPr lvl="1"/>
            <a:r>
              <a:rPr lang="en-US" sz="1600" dirty="0"/>
              <a:t>Waiting for services</a:t>
            </a:r>
          </a:p>
          <a:p>
            <a:pPr lvl="1"/>
            <a:r>
              <a:rPr lang="en-US" sz="1600" dirty="0"/>
              <a:t>CMHC – Future option where a CMHC is conducting competency as ordered by District Court</a:t>
            </a:r>
          </a:p>
          <a:p>
            <a:endParaRPr lang="en-US" dirty="0"/>
          </a:p>
        </p:txBody>
      </p:sp>
    </p:spTree>
    <p:extLst>
      <p:ext uri="{BB962C8B-B14F-4D97-AF65-F5344CB8AC3E}">
        <p14:creationId xmlns:p14="http://schemas.microsoft.com/office/powerpoint/2010/main" val="507704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8C8FE-4068-0950-E6A7-1E77F42A9ED5}"/>
              </a:ext>
            </a:extLst>
          </p:cNvPr>
          <p:cNvSpPr>
            <a:spLocks noGrp="1"/>
          </p:cNvSpPr>
          <p:nvPr>
            <p:ph type="title"/>
          </p:nvPr>
        </p:nvSpPr>
        <p:spPr/>
        <p:txBody>
          <a:bodyPr>
            <a:normAutofit fontScale="90000"/>
          </a:bodyPr>
          <a:lstStyle/>
          <a:p>
            <a:r>
              <a:rPr lang="en-US" dirty="0"/>
              <a:t>Information about Dates and Payment</a:t>
            </a:r>
          </a:p>
        </p:txBody>
      </p:sp>
      <p:sp>
        <p:nvSpPr>
          <p:cNvPr id="3" name="Text Placeholder 2">
            <a:extLst>
              <a:ext uri="{FF2B5EF4-FFF2-40B4-BE49-F238E27FC236}">
                <a16:creationId xmlns:a16="http://schemas.microsoft.com/office/drawing/2014/main" id="{7D96F1E2-03F9-C312-3CFB-44666A148373}"/>
              </a:ext>
            </a:extLst>
          </p:cNvPr>
          <p:cNvSpPr>
            <a:spLocks noGrp="1"/>
          </p:cNvSpPr>
          <p:nvPr>
            <p:ph type="body" sz="quarter" idx="11"/>
          </p:nvPr>
        </p:nvSpPr>
        <p:spPr/>
        <p:txBody>
          <a:bodyPr/>
          <a:lstStyle/>
          <a:p>
            <a:endParaRPr lang="en-US" dirty="0"/>
          </a:p>
        </p:txBody>
      </p:sp>
      <p:sp>
        <p:nvSpPr>
          <p:cNvPr id="7" name="TextBox 6">
            <a:extLst>
              <a:ext uri="{FF2B5EF4-FFF2-40B4-BE49-F238E27FC236}">
                <a16:creationId xmlns:a16="http://schemas.microsoft.com/office/drawing/2014/main" id="{1DEE7CEA-DA84-A7F1-5719-5634DE718162}"/>
              </a:ext>
            </a:extLst>
          </p:cNvPr>
          <p:cNvSpPr txBox="1"/>
          <p:nvPr/>
        </p:nvSpPr>
        <p:spPr>
          <a:xfrm>
            <a:off x="6096000" y="1360958"/>
            <a:ext cx="6066971" cy="4431983"/>
          </a:xfrm>
          <a:prstGeom prst="rect">
            <a:avLst/>
          </a:prstGeom>
          <a:noFill/>
        </p:spPr>
        <p:txBody>
          <a:bodyPr wrap="square">
            <a:spAutoFit/>
          </a:bodyPr>
          <a:lstStyle/>
          <a:p>
            <a:r>
              <a:rPr lang="en-US" dirty="0"/>
              <a:t>Court order date is the date stamped on the order. </a:t>
            </a:r>
          </a:p>
          <a:p>
            <a:r>
              <a:rPr lang="en-US" dirty="0"/>
              <a:t>July 1, 2022 should be entered for any orders for a defendant in custody before July 1, 2022. </a:t>
            </a:r>
          </a:p>
          <a:p>
            <a:endParaRPr lang="en-US" dirty="0"/>
          </a:p>
          <a:p>
            <a:r>
              <a:rPr lang="en-US" dirty="0"/>
              <a:t>The service start date/Admission or Mobile Completion date is when :</a:t>
            </a:r>
          </a:p>
          <a:p>
            <a:pPr marL="285750" indent="-285750">
              <a:buFont typeface="Arial" panose="020B0604020202020204" pitchFamily="34" charset="0"/>
              <a:buChar char="•"/>
            </a:pPr>
            <a:r>
              <a:rPr lang="en-US" sz="1600" dirty="0"/>
              <a:t>a defendant is transported and admitted to LSH or OSH</a:t>
            </a:r>
          </a:p>
          <a:p>
            <a:pPr marL="285750" indent="-285750">
              <a:buFont typeface="Arial" panose="020B0604020202020204" pitchFamily="34" charset="0"/>
              <a:buChar char="•"/>
            </a:pPr>
            <a:r>
              <a:rPr lang="en-US" sz="1600" dirty="0"/>
              <a:t>Mobile competency is completed and the transmittal letter with the Forensic Evaluation Report is send to the court. </a:t>
            </a:r>
          </a:p>
          <a:p>
            <a:pPr marL="285750" indent="-285750">
              <a:buFont typeface="Arial" panose="020B0604020202020204" pitchFamily="34" charset="0"/>
              <a:buChar char="•"/>
            </a:pPr>
            <a:endParaRPr lang="en-US" dirty="0"/>
          </a:p>
          <a:p>
            <a:r>
              <a:rPr lang="en-US" dirty="0"/>
              <a:t>Number of days is calculated by subtracting the two dates. That is carried up to billable days and for all defendants on the spreadsheet.</a:t>
            </a:r>
          </a:p>
          <a:p>
            <a:endParaRPr lang="en-US" dirty="0"/>
          </a:p>
          <a:p>
            <a:r>
              <a:rPr lang="en-US" dirty="0"/>
              <a:t>If the reimbursement is for a defendant still in custody at the end of the quarter, the Start Date is the last day of the quarter.</a:t>
            </a:r>
          </a:p>
        </p:txBody>
      </p:sp>
      <p:pic>
        <p:nvPicPr>
          <p:cNvPr id="6" name="Picture 5">
            <a:extLst>
              <a:ext uri="{FF2B5EF4-FFF2-40B4-BE49-F238E27FC236}">
                <a16:creationId xmlns:a16="http://schemas.microsoft.com/office/drawing/2014/main" id="{7C2918C5-84B1-E568-1CF3-DBF9EE9CE5D4}"/>
              </a:ext>
            </a:extLst>
          </p:cNvPr>
          <p:cNvPicPr>
            <a:picLocks noChangeAspect="1"/>
          </p:cNvPicPr>
          <p:nvPr/>
        </p:nvPicPr>
        <p:blipFill>
          <a:blip r:embed="rId2"/>
          <a:stretch>
            <a:fillRect/>
          </a:stretch>
        </p:blipFill>
        <p:spPr>
          <a:xfrm>
            <a:off x="148287" y="2196071"/>
            <a:ext cx="5947713" cy="2465857"/>
          </a:xfrm>
          <a:prstGeom prst="rect">
            <a:avLst/>
          </a:prstGeom>
        </p:spPr>
      </p:pic>
    </p:spTree>
    <p:extLst>
      <p:ext uri="{BB962C8B-B14F-4D97-AF65-F5344CB8AC3E}">
        <p14:creationId xmlns:p14="http://schemas.microsoft.com/office/powerpoint/2010/main" val="222375375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ADS blank template" id="{F6C63A59-5A0E-4FE2-B42E-8EDF9B132753}" vid="{82A71807-49C4-44C3-BC26-9BEB160412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3D5CC70B16234C84FADF718A324715" ma:contentTypeVersion="10" ma:contentTypeDescription="Create a new document." ma:contentTypeScope="" ma:versionID="03c25c8f93606203d7fabda09b4887e7">
  <xsd:schema xmlns:xsd="http://www.w3.org/2001/XMLSchema" xmlns:xs="http://www.w3.org/2001/XMLSchema" xmlns:p="http://schemas.microsoft.com/office/2006/metadata/properties" xmlns:ns3="239c138e-0ff8-41e2-aa8f-54c0dfc7d5f1" xmlns:ns4="4099e6a4-9782-4d12-887d-221992964b70" targetNamespace="http://schemas.microsoft.com/office/2006/metadata/properties" ma:root="true" ma:fieldsID="be6ee44645a581bebd6e3215af42c85d" ns3:_="" ns4:_="">
    <xsd:import namespace="239c138e-0ff8-41e2-aa8f-54c0dfc7d5f1"/>
    <xsd:import namespace="4099e6a4-9782-4d12-887d-221992964b7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c138e-0ff8-41e2-aa8f-54c0dfc7d5f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99e6a4-9782-4d12-887d-221992964b7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099e6a4-9782-4d12-887d-221992964b7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A4EEEE-18F1-4BEB-BFF3-3815C094A3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9c138e-0ff8-41e2-aa8f-54c0dfc7d5f1"/>
    <ds:schemaRef ds:uri="4099e6a4-9782-4d12-887d-221992964b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29B989-4BF5-44AC-8C3D-AFC1BAEA27C8}">
  <ds:schemaRefs>
    <ds:schemaRef ds:uri="239c138e-0ff8-41e2-aa8f-54c0dfc7d5f1"/>
    <ds:schemaRef ds:uri="4099e6a4-9782-4d12-887d-221992964b70"/>
    <ds:schemaRef ds:uri="http://purl.org/dc/elements/1.1/"/>
    <ds:schemaRef ds:uri="http://purl.org/dc/dcmitype/"/>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2FCC262-D6E7-4D9B-8874-E9A2A2E3A6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12294</TotalTime>
  <Words>1119</Words>
  <Application>Microsoft Office PowerPoint</Application>
  <PresentationFormat>Widescreen</PresentationFormat>
  <Paragraphs>128</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Bahnschrift</vt:lpstr>
      <vt:lpstr>Calibri</vt:lpstr>
      <vt:lpstr>Calibri Light</vt:lpstr>
      <vt:lpstr>1_Office Theme</vt:lpstr>
      <vt:lpstr> </vt:lpstr>
      <vt:lpstr>2023 Legislature SB 228</vt:lpstr>
      <vt:lpstr>Key points to the process</vt:lpstr>
      <vt:lpstr>PowerPoint Presentation</vt:lpstr>
      <vt:lpstr>County Payment and Contact Information</vt:lpstr>
      <vt:lpstr>Time Frame for the Reimbursement</vt:lpstr>
      <vt:lpstr>Information about the Defendants</vt:lpstr>
      <vt:lpstr>Information about the Service</vt:lpstr>
      <vt:lpstr>Information about Dates and Payment</vt:lpstr>
      <vt:lpstr>PowerPoint Presentation</vt:lpstr>
      <vt:lpstr>Reimbursement for past expenses</vt:lpstr>
      <vt:lpstr>Contact information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Lacey Hunter [KDADS]</dc:creator>
  <cp:lastModifiedBy>Scott Brunner [KDADS]</cp:lastModifiedBy>
  <cp:revision>120</cp:revision>
  <cp:lastPrinted>2023-04-18T20:58:28Z</cp:lastPrinted>
  <dcterms:created xsi:type="dcterms:W3CDTF">2020-06-15T12:30:14Z</dcterms:created>
  <dcterms:modified xsi:type="dcterms:W3CDTF">2023-07-27T21:01:03Z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0x010100CB3D5CC70B16234C84FADF718A324715</vt:lpwstr>
  </property>
</Properties>
</file>