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8" r:id="rId3"/>
    <p:sldId id="286" r:id="rId4"/>
    <p:sldId id="287" r:id="rId5"/>
    <p:sldId id="289" r:id="rId6"/>
    <p:sldId id="290" r:id="rId7"/>
    <p:sldId id="292" r:id="rId8"/>
    <p:sldId id="257" r:id="rId9"/>
    <p:sldId id="291" r:id="rId10"/>
    <p:sldId id="258" r:id="rId11"/>
    <p:sldId id="303" r:id="rId12"/>
    <p:sldId id="260" r:id="rId13"/>
    <p:sldId id="263" r:id="rId14"/>
    <p:sldId id="262" r:id="rId15"/>
    <p:sldId id="269" r:id="rId16"/>
    <p:sldId id="275" r:id="rId17"/>
    <p:sldId id="274" r:id="rId18"/>
    <p:sldId id="282" r:id="rId19"/>
    <p:sldId id="295" r:id="rId20"/>
    <p:sldId id="296" r:id="rId21"/>
    <p:sldId id="297" r:id="rId22"/>
    <p:sldId id="293" r:id="rId23"/>
    <p:sldId id="304" r:id="rId24"/>
    <p:sldId id="294" r:id="rId25"/>
    <p:sldId id="30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ED1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D886EAB-AB00-44E6-A693-E84F094BD1F1}"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F69D6-5083-4A19-AD85-FFA71E1AF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886EAB-AB00-44E6-A693-E84F094BD1F1}"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F69D6-5083-4A19-AD85-FFA71E1AF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886EAB-AB00-44E6-A693-E84F094BD1F1}"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F69D6-5083-4A19-AD85-FFA71E1AF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886EAB-AB00-44E6-A693-E84F094BD1F1}"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F69D6-5083-4A19-AD85-FFA71E1AF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886EAB-AB00-44E6-A693-E84F094BD1F1}"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F69D6-5083-4A19-AD85-FFA71E1AF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886EAB-AB00-44E6-A693-E84F094BD1F1}"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F69D6-5083-4A19-AD85-FFA71E1AF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886EAB-AB00-44E6-A693-E84F094BD1F1}" type="datetimeFigureOut">
              <a:rPr lang="en-US" smtClean="0"/>
              <a:pPr/>
              <a:t>8/27/2020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EF69D6-5083-4A19-AD85-FFA71E1AF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886EAB-AB00-44E6-A693-E84F094BD1F1}" type="datetimeFigureOut">
              <a:rPr lang="en-US" smtClean="0"/>
              <a:pPr/>
              <a:t>8/27/2020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EF69D6-5083-4A19-AD85-FFA71E1AF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86EAB-AB00-44E6-A693-E84F094BD1F1}" type="datetimeFigureOut">
              <a:rPr lang="en-US" smtClean="0"/>
              <a:pPr/>
              <a:t>8/27/2020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EF69D6-5083-4A19-AD85-FFA71E1AF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886EAB-AB00-44E6-A693-E84F094BD1F1}"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F69D6-5083-4A19-AD85-FFA71E1AF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886EAB-AB00-44E6-A693-E84F094BD1F1}"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F69D6-5083-4A19-AD85-FFA71E1AF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86EAB-AB00-44E6-A693-E84F094BD1F1}" type="datetimeFigureOut">
              <a:rPr lang="en-US" smtClean="0"/>
              <a:pPr/>
              <a:t>8/27/2020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F69D6-5083-4A19-AD85-FFA71E1AF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isegeek.com/what-is-a-waiver-program.htm" TargetMode="External"/><Relationship Id="rId2" Type="http://schemas.openxmlformats.org/officeDocument/2006/relationships/hyperlink" Target="https://www.wisegeek.com/what-is-medicaid.htm" TargetMode="External"/><Relationship Id="rId1" Type="http://schemas.openxmlformats.org/officeDocument/2006/relationships/slideLayout" Target="../slideLayouts/slideLayout2.xml"/><Relationship Id="rId5" Type="http://schemas.openxmlformats.org/officeDocument/2006/relationships/hyperlink" Target="https://www.wisegeek.com/what-is-personal-care.htm" TargetMode="External"/><Relationship Id="rId4" Type="http://schemas.openxmlformats.org/officeDocument/2006/relationships/hyperlink" Target="https://www.wisegeek.com/what-are-nursing-homes.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kdads.ks.gov/commissions/home-community-based-services-(hcbs)/programs/autis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52650"/>
          </a:xfrm>
        </p:spPr>
        <p:txBody>
          <a:bodyPr>
            <a:normAutofit/>
          </a:bodyPr>
          <a:lstStyle/>
          <a:p>
            <a:r>
              <a:rPr lang="en-US" dirty="0"/>
              <a:t>IDD Waiver and Foster Care </a:t>
            </a:r>
          </a:p>
        </p:txBody>
      </p:sp>
      <p:sp>
        <p:nvSpPr>
          <p:cNvPr id="3" name="Subtitle 2"/>
          <p:cNvSpPr>
            <a:spLocks noGrp="1"/>
          </p:cNvSpPr>
          <p:nvPr>
            <p:ph type="subTitle" idx="1"/>
          </p:nvPr>
        </p:nvSpPr>
        <p:spPr/>
        <p:txBody>
          <a:bodyPr>
            <a:normAutofit/>
          </a:bodyPr>
          <a:lstStyle/>
          <a:p>
            <a:r>
              <a:rPr lang="en-US" dirty="0"/>
              <a:t>Michele Heydon M.A.</a:t>
            </a:r>
          </a:p>
          <a:p>
            <a:r>
              <a:rPr lang="en-US" dirty="0"/>
              <a:t>KDADS HCBS Director</a:t>
            </a:r>
          </a:p>
          <a:p>
            <a:r>
              <a:rPr lang="en-US" dirty="0"/>
              <a:t>August 28,2020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01000" cy="1150937"/>
          </a:xfrm>
        </p:spPr>
        <p:txBody>
          <a:bodyPr>
            <a:normAutofit/>
          </a:bodyPr>
          <a:lstStyle/>
          <a:p>
            <a:r>
              <a:rPr lang="en-US" sz="2800" dirty="0"/>
              <a:t>IDD: working with the Targeted Case Manager, MCO Care Coordinator, CDDO, and CPA</a:t>
            </a:r>
          </a:p>
        </p:txBody>
      </p:sp>
      <p:sp>
        <p:nvSpPr>
          <p:cNvPr id="3" name="Content Placeholder 2"/>
          <p:cNvSpPr>
            <a:spLocks noGrp="1"/>
          </p:cNvSpPr>
          <p:nvPr>
            <p:ph idx="1"/>
          </p:nvPr>
        </p:nvSpPr>
        <p:spPr/>
        <p:txBody>
          <a:bodyPr>
            <a:normAutofit fontScale="92500" lnSpcReduction="10000"/>
          </a:bodyPr>
          <a:lstStyle/>
          <a:p>
            <a:r>
              <a:rPr lang="en-US" dirty="0"/>
              <a:t>Targeted case management services are … those … which … </a:t>
            </a:r>
            <a:r>
              <a:rPr lang="en-US" u="sng" dirty="0"/>
              <a:t>assist the beneficiary in gaining access</a:t>
            </a:r>
            <a:r>
              <a:rPr lang="en-US" dirty="0"/>
              <a:t> to medical, social, educational, and other needed services.</a:t>
            </a:r>
          </a:p>
          <a:p>
            <a:r>
              <a:rPr lang="en-US" dirty="0"/>
              <a:t>The DD Case Manager provides:</a:t>
            </a:r>
          </a:p>
          <a:p>
            <a:pPr lvl="1"/>
            <a:r>
              <a:rPr lang="en-US" dirty="0"/>
              <a:t>Assessments … to determine service needs (but not the functional assessment related to eligibility); </a:t>
            </a:r>
          </a:p>
          <a:p>
            <a:pPr lvl="1"/>
            <a:r>
              <a:rPr lang="en-US" dirty="0"/>
              <a:t>Development of a specific support/care plan;</a:t>
            </a:r>
          </a:p>
          <a:p>
            <a:pPr lvl="1"/>
            <a:r>
              <a:rPr lang="en-US" dirty="0"/>
              <a:t>Referral and related activities;</a:t>
            </a:r>
          </a:p>
          <a:p>
            <a:pPr lvl="1"/>
            <a:r>
              <a:rPr lang="en-US" dirty="0"/>
              <a:t>Monitoring and follow-up activities.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CD38E-BE8C-4BAE-8DA6-5B9962F8214D}"/>
              </a:ext>
            </a:extLst>
          </p:cNvPr>
          <p:cNvSpPr>
            <a:spLocks noGrp="1"/>
          </p:cNvSpPr>
          <p:nvPr>
            <p:ph type="title"/>
          </p:nvPr>
        </p:nvSpPr>
        <p:spPr/>
        <p:txBody>
          <a:bodyPr/>
          <a:lstStyle/>
          <a:p>
            <a:r>
              <a:rPr lang="en-US" dirty="0"/>
              <a:t>CDDO Role</a:t>
            </a:r>
          </a:p>
        </p:txBody>
      </p:sp>
      <p:sp>
        <p:nvSpPr>
          <p:cNvPr id="3" name="Content Placeholder 2">
            <a:extLst>
              <a:ext uri="{FF2B5EF4-FFF2-40B4-BE49-F238E27FC236}">
                <a16:creationId xmlns:a16="http://schemas.microsoft.com/office/drawing/2014/main" id="{D2AD29B6-06D5-45C7-A5D7-58B2C7386A6E}"/>
              </a:ext>
            </a:extLst>
          </p:cNvPr>
          <p:cNvSpPr>
            <a:spLocks noGrp="1"/>
          </p:cNvSpPr>
          <p:nvPr>
            <p:ph idx="1"/>
          </p:nvPr>
        </p:nvSpPr>
        <p:spPr/>
        <p:txBody>
          <a:bodyPr/>
          <a:lstStyle/>
          <a:p>
            <a:r>
              <a:rPr lang="en-US" dirty="0"/>
              <a:t>Offers local choice of services (regulatory role)</a:t>
            </a:r>
          </a:p>
          <a:p>
            <a:r>
              <a:rPr lang="en-US" dirty="0"/>
              <a:t>Quality assures service provision by local pro-</a:t>
            </a:r>
            <a:r>
              <a:rPr lang="en-US" dirty="0" err="1"/>
              <a:t>viders</a:t>
            </a:r>
            <a:endParaRPr lang="en-US" dirty="0"/>
          </a:p>
          <a:p>
            <a:r>
              <a:rPr lang="en-US" dirty="0"/>
              <a:t>Tracks waiver and waitlist children and adults</a:t>
            </a:r>
          </a:p>
          <a:p>
            <a:r>
              <a:rPr lang="en-US" dirty="0"/>
              <a:t>Ensures that services are provided according to person-centered support plan</a:t>
            </a:r>
          </a:p>
          <a:p>
            <a:r>
              <a:rPr lang="en-US" dirty="0"/>
              <a:t>Ensures health, safety, welfare of people within catchment area.</a:t>
            </a:r>
          </a:p>
          <a:p>
            <a:endParaRPr lang="en-US" dirty="0"/>
          </a:p>
        </p:txBody>
      </p:sp>
    </p:spTree>
    <p:extLst>
      <p:ext uri="{BB962C8B-B14F-4D97-AF65-F5344CB8AC3E}">
        <p14:creationId xmlns:p14="http://schemas.microsoft.com/office/powerpoint/2010/main" val="1925628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Starting the Person Centered Service Plan with the TCM and Care Coordinator</a:t>
            </a:r>
          </a:p>
        </p:txBody>
      </p:sp>
      <p:sp>
        <p:nvSpPr>
          <p:cNvPr id="3" name="Content Placeholder 2"/>
          <p:cNvSpPr>
            <a:spLocks noGrp="1"/>
          </p:cNvSpPr>
          <p:nvPr>
            <p:ph idx="1"/>
          </p:nvPr>
        </p:nvSpPr>
        <p:spPr/>
        <p:txBody>
          <a:bodyPr/>
          <a:lstStyle/>
          <a:p>
            <a:r>
              <a:rPr lang="en-US" dirty="0"/>
              <a:t>Assess the person’s needs</a:t>
            </a:r>
          </a:p>
          <a:p>
            <a:r>
              <a:rPr lang="en-US" dirty="0"/>
              <a:t>Determine the level of strength of the person’s natural supports</a:t>
            </a:r>
          </a:p>
          <a:p>
            <a:r>
              <a:rPr lang="en-US" dirty="0"/>
              <a:t>Determine what level of system supports will be required to meet the person’s needs</a:t>
            </a:r>
          </a:p>
          <a:p>
            <a:r>
              <a:rPr lang="en-US" dirty="0"/>
              <a:t>Determine which systems can provide supports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 of Person-Centered Service Planning</a:t>
            </a:r>
          </a:p>
        </p:txBody>
      </p:sp>
      <p:sp>
        <p:nvSpPr>
          <p:cNvPr id="3" name="Content Placeholder 2"/>
          <p:cNvSpPr>
            <a:spLocks noGrp="1"/>
          </p:cNvSpPr>
          <p:nvPr>
            <p:ph idx="1"/>
          </p:nvPr>
        </p:nvSpPr>
        <p:spPr/>
        <p:txBody>
          <a:bodyPr/>
          <a:lstStyle/>
          <a:p>
            <a:r>
              <a:rPr lang="en-US" dirty="0"/>
              <a:t>The child’s plan for support is stronger when there is reliance on providers from multiple systems; not just one provider or one funding source.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Strategies of the Care Coordinator</a:t>
            </a:r>
          </a:p>
        </p:txBody>
      </p:sp>
      <p:sp>
        <p:nvSpPr>
          <p:cNvPr id="3" name="Content Placeholder 2"/>
          <p:cNvSpPr>
            <a:spLocks noGrp="1"/>
          </p:cNvSpPr>
          <p:nvPr>
            <p:ph idx="1"/>
          </p:nvPr>
        </p:nvSpPr>
        <p:spPr/>
        <p:txBody>
          <a:bodyPr>
            <a:normAutofit/>
          </a:bodyPr>
          <a:lstStyle/>
          <a:p>
            <a:r>
              <a:rPr lang="en-US" dirty="0"/>
              <a:t>Determine what service or support is needed</a:t>
            </a:r>
          </a:p>
          <a:p>
            <a:r>
              <a:rPr lang="en-US" dirty="0"/>
              <a:t>Know the eligibility criteria for the service and the process to be determined eligible</a:t>
            </a:r>
          </a:p>
          <a:p>
            <a:r>
              <a:rPr lang="en-US" dirty="0"/>
              <a:t>Identify the funding source of the identified service and the provider for that funding</a:t>
            </a:r>
          </a:p>
          <a:p>
            <a:r>
              <a:rPr lang="en-US" dirty="0"/>
              <a:t>Decide what amount of support is minimally required</a:t>
            </a:r>
          </a:p>
          <a:p>
            <a:r>
              <a:rPr lang="en-US" dirty="0"/>
              <a:t>Implement a Person Centered Service Plan.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to Notify Your MCO Care Coordinator</a:t>
            </a:r>
          </a:p>
        </p:txBody>
      </p:sp>
      <p:sp>
        <p:nvSpPr>
          <p:cNvPr id="3" name="Content Placeholder 2"/>
          <p:cNvSpPr>
            <a:spLocks noGrp="1"/>
          </p:cNvSpPr>
          <p:nvPr>
            <p:ph idx="1"/>
          </p:nvPr>
        </p:nvSpPr>
        <p:spPr/>
        <p:txBody>
          <a:bodyPr>
            <a:normAutofit fontScale="92500" lnSpcReduction="20000"/>
          </a:bodyPr>
          <a:lstStyle/>
          <a:p>
            <a:r>
              <a:rPr lang="en-US" dirty="0"/>
              <a:t>Changes in the health of the person</a:t>
            </a:r>
          </a:p>
          <a:p>
            <a:r>
              <a:rPr lang="en-US" dirty="0"/>
              <a:t>Changes in the behaviors of the person</a:t>
            </a:r>
          </a:p>
          <a:p>
            <a:r>
              <a:rPr lang="en-US" dirty="0"/>
              <a:t>Changes in the health of the parent/guardian</a:t>
            </a:r>
          </a:p>
          <a:p>
            <a:r>
              <a:rPr lang="en-US" dirty="0"/>
              <a:t>Educational transitions</a:t>
            </a:r>
          </a:p>
          <a:p>
            <a:r>
              <a:rPr lang="en-US" dirty="0"/>
              <a:t>Need for a Waiver transition</a:t>
            </a:r>
          </a:p>
          <a:p>
            <a:r>
              <a:rPr lang="en-US" dirty="0"/>
              <a:t>Changes in Medicaid status</a:t>
            </a:r>
          </a:p>
          <a:p>
            <a:r>
              <a:rPr lang="en-US" dirty="0"/>
              <a:t>Involvement with Child/Adult Protective Services</a:t>
            </a:r>
          </a:p>
          <a:p>
            <a:r>
              <a:rPr lang="en-US" dirty="0"/>
              <a:t>Involvement with Law Enforcement</a:t>
            </a:r>
          </a:p>
          <a:p>
            <a:r>
              <a:rPr lang="en-US" dirty="0"/>
              <a:t>Involvement with the legal system</a:t>
            </a:r>
          </a:p>
          <a:p>
            <a:endParaRPr lang="en-US" dirty="0"/>
          </a:p>
        </p:txBody>
      </p:sp>
    </p:spTree>
    <p:extLst>
      <p:ext uri="{BB962C8B-B14F-4D97-AF65-F5344CB8AC3E}">
        <p14:creationId xmlns:p14="http://schemas.microsoft.com/office/powerpoint/2010/main" val="4285056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Transitions</a:t>
            </a:r>
          </a:p>
        </p:txBody>
      </p:sp>
      <p:sp>
        <p:nvSpPr>
          <p:cNvPr id="3" name="Content Placeholder 2"/>
          <p:cNvSpPr>
            <a:spLocks noGrp="1"/>
          </p:cNvSpPr>
          <p:nvPr>
            <p:ph idx="1"/>
          </p:nvPr>
        </p:nvSpPr>
        <p:spPr/>
        <p:txBody>
          <a:bodyPr>
            <a:normAutofit fontScale="92500" lnSpcReduction="10000"/>
          </a:bodyPr>
          <a:lstStyle/>
          <a:p>
            <a:r>
              <a:rPr lang="en-US" dirty="0"/>
              <a:t>Age 3: exit from Part C, Infant/Toddler Services</a:t>
            </a:r>
          </a:p>
          <a:p>
            <a:r>
              <a:rPr lang="en-US" dirty="0"/>
              <a:t>Age 5: entrance into kindergarten (full-day)</a:t>
            </a:r>
          </a:p>
          <a:p>
            <a:r>
              <a:rPr lang="en-US" dirty="0"/>
              <a:t>Grade 6: entrance into middle school</a:t>
            </a:r>
          </a:p>
          <a:p>
            <a:r>
              <a:rPr lang="en-US" dirty="0"/>
              <a:t>Grade 9/10: entrance into high school</a:t>
            </a:r>
          </a:p>
          <a:p>
            <a:r>
              <a:rPr lang="en-US" dirty="0"/>
              <a:t>Age 14 for Vocational Rehabilitation referral.</a:t>
            </a:r>
          </a:p>
          <a:p>
            <a:r>
              <a:rPr lang="en-US" dirty="0"/>
              <a:t>Grade 12: graduation from high school</a:t>
            </a:r>
          </a:p>
          <a:p>
            <a:r>
              <a:rPr lang="en-US" dirty="0"/>
              <a:t>Age 18-21: continued education at high school or specialty school</a:t>
            </a:r>
          </a:p>
          <a:p>
            <a:r>
              <a:rPr lang="en-US" dirty="0"/>
              <a:t>By Age 22: exit from public education</a:t>
            </a:r>
          </a:p>
          <a:p>
            <a:endParaRPr lang="en-US" dirty="0"/>
          </a:p>
        </p:txBody>
      </p:sp>
    </p:spTree>
    <p:extLst>
      <p:ext uri="{BB962C8B-B14F-4D97-AF65-F5344CB8AC3E}">
        <p14:creationId xmlns:p14="http://schemas.microsoft.com/office/powerpoint/2010/main" val="3349806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Medicaid Status</a:t>
            </a:r>
          </a:p>
        </p:txBody>
      </p:sp>
      <p:sp>
        <p:nvSpPr>
          <p:cNvPr id="3" name="Content Placeholder 2"/>
          <p:cNvSpPr>
            <a:spLocks noGrp="1"/>
          </p:cNvSpPr>
          <p:nvPr>
            <p:ph idx="1"/>
          </p:nvPr>
        </p:nvSpPr>
        <p:spPr/>
        <p:txBody>
          <a:bodyPr>
            <a:normAutofit lnSpcReduction="10000"/>
          </a:bodyPr>
          <a:lstStyle/>
          <a:p>
            <a:r>
              <a:rPr lang="en-US" dirty="0"/>
              <a:t>Changes in household income</a:t>
            </a:r>
          </a:p>
          <a:p>
            <a:pPr lvl="1"/>
            <a:r>
              <a:rPr lang="en-US" dirty="0"/>
              <a:t>Family members’ wages, child support, etc.</a:t>
            </a:r>
          </a:p>
          <a:p>
            <a:pPr lvl="1"/>
            <a:r>
              <a:rPr lang="en-US" dirty="0"/>
              <a:t>Person’s wages from employment</a:t>
            </a:r>
          </a:p>
          <a:p>
            <a:r>
              <a:rPr lang="en-US" dirty="0"/>
              <a:t>Entering/exiting foster care</a:t>
            </a:r>
          </a:p>
          <a:p>
            <a:r>
              <a:rPr lang="en-US" dirty="0"/>
              <a:t>Turning 18 years old</a:t>
            </a:r>
          </a:p>
          <a:p>
            <a:r>
              <a:rPr lang="en-US" dirty="0"/>
              <a:t>Receiving an inheritance</a:t>
            </a:r>
          </a:p>
          <a:p>
            <a:r>
              <a:rPr lang="en-US" dirty="0"/>
              <a:t>Receiving SSI</a:t>
            </a:r>
          </a:p>
          <a:p>
            <a:r>
              <a:rPr lang="en-US" dirty="0"/>
              <a:t>Receiving Survivor’s Benefits</a:t>
            </a:r>
          </a:p>
        </p:txBody>
      </p:sp>
    </p:spTree>
    <p:extLst>
      <p:ext uri="{BB962C8B-B14F-4D97-AF65-F5344CB8AC3E}">
        <p14:creationId xmlns:p14="http://schemas.microsoft.com/office/powerpoint/2010/main" val="1589403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 Service Options</a:t>
            </a:r>
          </a:p>
        </p:txBody>
      </p:sp>
      <p:sp>
        <p:nvSpPr>
          <p:cNvPr id="3" name="Content Placeholder 2"/>
          <p:cNvSpPr>
            <a:spLocks noGrp="1"/>
          </p:cNvSpPr>
          <p:nvPr>
            <p:ph idx="1"/>
          </p:nvPr>
        </p:nvSpPr>
        <p:spPr/>
        <p:txBody>
          <a:bodyPr/>
          <a:lstStyle/>
          <a:p>
            <a:r>
              <a:rPr lang="en-US" dirty="0"/>
              <a:t>Use of the Service Access (Waiting) List</a:t>
            </a:r>
          </a:p>
          <a:p>
            <a:r>
              <a:rPr lang="en-US" dirty="0"/>
              <a:t>Use of Crisis Funding</a:t>
            </a:r>
          </a:p>
          <a:p>
            <a:r>
              <a:rPr lang="en-US" dirty="0"/>
              <a:t>Use of “Voluntary Placements” for children and youth under 22 years</a:t>
            </a:r>
          </a:p>
          <a:p>
            <a:r>
              <a:rPr lang="en-US" dirty="0"/>
              <a:t>Use of other service systems: social services; medical care; beneficiary programs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F899B-0187-4B9B-80EF-934CC1F5E834}"/>
              </a:ext>
            </a:extLst>
          </p:cNvPr>
          <p:cNvSpPr>
            <a:spLocks noGrp="1"/>
          </p:cNvSpPr>
          <p:nvPr>
            <p:ph type="title"/>
          </p:nvPr>
        </p:nvSpPr>
        <p:spPr/>
        <p:txBody>
          <a:bodyPr/>
          <a:lstStyle/>
          <a:p>
            <a:r>
              <a:rPr lang="en-US" dirty="0"/>
              <a:t>IDD Waitlist and Foster Care</a:t>
            </a:r>
          </a:p>
        </p:txBody>
      </p:sp>
      <p:sp>
        <p:nvSpPr>
          <p:cNvPr id="3" name="Content Placeholder 2">
            <a:extLst>
              <a:ext uri="{FF2B5EF4-FFF2-40B4-BE49-F238E27FC236}">
                <a16:creationId xmlns:a16="http://schemas.microsoft.com/office/drawing/2014/main" id="{C67F0984-1A1F-4DF6-92D0-8045DA090B4C}"/>
              </a:ext>
            </a:extLst>
          </p:cNvPr>
          <p:cNvSpPr>
            <a:spLocks noGrp="1"/>
          </p:cNvSpPr>
          <p:nvPr>
            <p:ph idx="1"/>
          </p:nvPr>
        </p:nvSpPr>
        <p:spPr/>
        <p:txBody>
          <a:bodyPr>
            <a:normAutofit/>
          </a:bodyPr>
          <a:lstStyle/>
          <a:p>
            <a:r>
              <a:rPr lang="en-US" sz="2400" dirty="0"/>
              <a:t>Waitlist is currently over 8 years long</a:t>
            </a:r>
          </a:p>
          <a:p>
            <a:r>
              <a:rPr lang="en-US" sz="2400" dirty="0"/>
              <a:t>Person is not re-assessed once on the waitlist until the person is offered funding by KDADS</a:t>
            </a:r>
          </a:p>
          <a:p>
            <a:r>
              <a:rPr lang="en-US" sz="2400" dirty="0"/>
              <a:t>Can be by-passed by foster children for non-supervisory, disability-related support needs, or</a:t>
            </a:r>
          </a:p>
          <a:p>
            <a:r>
              <a:rPr lang="en-US" sz="2400" dirty="0"/>
              <a:t>Can be by-passed in crisis situations in order to avoid a child coming into custody (requires DCF/court documentation)</a:t>
            </a:r>
          </a:p>
          <a:p>
            <a:r>
              <a:rPr lang="en-US" sz="2400" dirty="0"/>
              <a:t>Can be by-passed in order for a child exiting custody to have identified disability support needs met.</a:t>
            </a:r>
          </a:p>
          <a:p>
            <a:r>
              <a:rPr lang="en-US" sz="2400" dirty="0"/>
              <a:t>Foster Care Exception requests go to the CDDO first, then to KDADS IDD Program Manager for review and determination.</a:t>
            </a:r>
          </a:p>
        </p:txBody>
      </p:sp>
    </p:spTree>
    <p:extLst>
      <p:ext uri="{BB962C8B-B14F-4D97-AF65-F5344CB8AC3E}">
        <p14:creationId xmlns:p14="http://schemas.microsoft.com/office/powerpoint/2010/main" val="3877560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E45CA849-654C-4173-AD99-B3A2528275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22326" y="411480"/>
            <a:ext cx="8401050" cy="1106424"/>
          </a:xfrm>
        </p:spPr>
        <p:txBody>
          <a:bodyPr>
            <a:normAutofit/>
          </a:bodyPr>
          <a:lstStyle/>
          <a:p>
            <a:r>
              <a:rPr lang="en-US" sz="3100" dirty="0"/>
              <a:t>What is this critter called a Waiver?</a:t>
            </a:r>
          </a:p>
        </p:txBody>
      </p:sp>
      <p:sp>
        <p:nvSpPr>
          <p:cNvPr id="16" name="Rectangle 11">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7931"/>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870E6176-B455-4C3F-81D4-84202540733B}"/>
              </a:ext>
            </a:extLst>
          </p:cNvPr>
          <p:cNvPicPr>
            <a:picLocks noChangeAspect="1"/>
          </p:cNvPicPr>
          <p:nvPr/>
        </p:nvPicPr>
        <p:blipFill rotWithShape="1">
          <a:blip r:embed="rId2">
            <a:extLst>
              <a:ext uri="{28A0092B-C50C-407E-A947-70E740481C1C}">
                <a14:useLocalDpi xmlns:a14="http://schemas.microsoft.com/office/drawing/2010/main" val="0"/>
              </a:ext>
            </a:extLst>
          </a:blip>
          <a:srcRect r="22411" b="2"/>
          <a:stretch/>
        </p:blipFill>
        <p:spPr>
          <a:xfrm>
            <a:off x="322326" y="1721922"/>
            <a:ext cx="5028668" cy="4520559"/>
          </a:xfrm>
          <a:prstGeom prst="rect">
            <a:avLst/>
          </a:prstGeom>
        </p:spPr>
      </p:pic>
      <p:sp useBgFill="1">
        <p:nvSpPr>
          <p:cNvPr id="14" name="Rectangle 13">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7850" y="1721922"/>
            <a:ext cx="3163824" cy="4520560"/>
          </a:xfrm>
          <a:prstGeom prst="rect">
            <a:avLst/>
          </a:prstGeom>
          <a:ln w="9525">
            <a:solidFill>
              <a:srgbClr val="EFEFEF"/>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5954064" y="2020824"/>
            <a:ext cx="2591322" cy="3959352"/>
          </a:xfrm>
        </p:spPr>
        <p:txBody>
          <a:bodyPr anchor="ctr">
            <a:normAutofit/>
          </a:bodyPr>
          <a:lstStyle/>
          <a:p>
            <a:pPr marL="0" indent="0">
              <a:buNone/>
            </a:pPr>
            <a:endParaRPr lang="en-US" sz="1600"/>
          </a:p>
          <a:p>
            <a:pPr marL="0" indent="0">
              <a:buNone/>
            </a:pPr>
            <a:endParaRPr lang="en-US" sz="1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B1AB0-A833-4C69-9A74-C3539A9750BF}"/>
              </a:ext>
            </a:extLst>
          </p:cNvPr>
          <p:cNvSpPr>
            <a:spLocks noGrp="1"/>
          </p:cNvSpPr>
          <p:nvPr>
            <p:ph type="title"/>
          </p:nvPr>
        </p:nvSpPr>
        <p:spPr/>
        <p:txBody>
          <a:bodyPr/>
          <a:lstStyle/>
          <a:p>
            <a:r>
              <a:rPr lang="en-US" dirty="0"/>
              <a:t>IDD Crisis-Exception Requests</a:t>
            </a:r>
          </a:p>
        </p:txBody>
      </p:sp>
      <p:sp>
        <p:nvSpPr>
          <p:cNvPr id="3" name="Content Placeholder 2">
            <a:extLst>
              <a:ext uri="{FF2B5EF4-FFF2-40B4-BE49-F238E27FC236}">
                <a16:creationId xmlns:a16="http://schemas.microsoft.com/office/drawing/2014/main" id="{693856D2-ECBB-497E-9807-E978578873BC}"/>
              </a:ext>
            </a:extLst>
          </p:cNvPr>
          <p:cNvSpPr>
            <a:spLocks noGrp="1"/>
          </p:cNvSpPr>
          <p:nvPr>
            <p:ph idx="1"/>
          </p:nvPr>
        </p:nvSpPr>
        <p:spPr/>
        <p:txBody>
          <a:bodyPr>
            <a:normAutofit/>
          </a:bodyPr>
          <a:lstStyle/>
          <a:p>
            <a:r>
              <a:rPr lang="en-US" sz="2400" dirty="0"/>
              <a:t>Requests are first made through the CDDO area in which the person lives (placement area)</a:t>
            </a:r>
          </a:p>
          <a:p>
            <a:r>
              <a:rPr lang="en-US" sz="2400" dirty="0"/>
              <a:t>Crisis requests based on APS/CPS, Law Enforcement, documented Abuse, Neglect, Exploitation (ANE), and/or</a:t>
            </a:r>
          </a:p>
          <a:p>
            <a:r>
              <a:rPr lang="en-US" sz="2400" dirty="0"/>
              <a:t>Significant, imminent risk to self, others</a:t>
            </a:r>
          </a:p>
          <a:p>
            <a:r>
              <a:rPr lang="en-US" sz="2400" dirty="0"/>
              <a:t>Community supports must first be exhausted before making a request (documentation required)</a:t>
            </a:r>
          </a:p>
          <a:p>
            <a:r>
              <a:rPr lang="en-US" sz="2400" dirty="0"/>
              <a:t>Cannot duplicate services already available, or services that should be provided by the foster parent.</a:t>
            </a:r>
          </a:p>
          <a:p>
            <a:r>
              <a:rPr lang="en-US" sz="2400" dirty="0"/>
              <a:t>CDDO approved requests then go to KDADS IDD Program Manager for review and determination</a:t>
            </a:r>
          </a:p>
        </p:txBody>
      </p:sp>
    </p:spTree>
    <p:extLst>
      <p:ext uri="{BB962C8B-B14F-4D97-AF65-F5344CB8AC3E}">
        <p14:creationId xmlns:p14="http://schemas.microsoft.com/office/powerpoint/2010/main" val="46264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149DB-3643-45F0-BC05-793E90CCEA8E}"/>
              </a:ext>
            </a:extLst>
          </p:cNvPr>
          <p:cNvSpPr>
            <a:spLocks noGrp="1"/>
          </p:cNvSpPr>
          <p:nvPr>
            <p:ph type="title"/>
          </p:nvPr>
        </p:nvSpPr>
        <p:spPr/>
        <p:txBody>
          <a:bodyPr>
            <a:normAutofit fontScale="90000"/>
          </a:bodyPr>
          <a:lstStyle/>
          <a:p>
            <a:r>
              <a:rPr lang="en-US" dirty="0"/>
              <a:t>Self-Directed supports vs. agency-directed supports (in-home)</a:t>
            </a:r>
          </a:p>
        </p:txBody>
      </p:sp>
      <p:sp>
        <p:nvSpPr>
          <p:cNvPr id="3" name="Content Placeholder 2">
            <a:extLst>
              <a:ext uri="{FF2B5EF4-FFF2-40B4-BE49-F238E27FC236}">
                <a16:creationId xmlns:a16="http://schemas.microsoft.com/office/drawing/2014/main" id="{405418DE-9C36-4D8E-B0C0-96A1DCC267F4}"/>
              </a:ext>
            </a:extLst>
          </p:cNvPr>
          <p:cNvSpPr>
            <a:spLocks noGrp="1"/>
          </p:cNvSpPr>
          <p:nvPr>
            <p:ph idx="1"/>
          </p:nvPr>
        </p:nvSpPr>
        <p:spPr/>
        <p:txBody>
          <a:bodyPr>
            <a:normAutofit fontScale="92500"/>
          </a:bodyPr>
          <a:lstStyle/>
          <a:p>
            <a:r>
              <a:rPr lang="en-US" dirty="0"/>
              <a:t>Children in custody must have agency-directed in-home supports.</a:t>
            </a:r>
          </a:p>
          <a:p>
            <a:r>
              <a:rPr lang="en-US" dirty="0"/>
              <a:t>In areas where no agency-directed supports are available for foster children, an exception for self-directed supports must go to KDADS IDD Program Manager for review and determination.</a:t>
            </a:r>
          </a:p>
          <a:p>
            <a:r>
              <a:rPr lang="en-US" dirty="0"/>
              <a:t>Children in Children’s Residential setting cannot also access in-home supports, as that constitutes a duplication of services</a:t>
            </a:r>
          </a:p>
        </p:txBody>
      </p:sp>
    </p:spTree>
    <p:extLst>
      <p:ext uri="{BB962C8B-B14F-4D97-AF65-F5344CB8AC3E}">
        <p14:creationId xmlns:p14="http://schemas.microsoft.com/office/powerpoint/2010/main" val="1796445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C2438-7527-40A5-8E24-79412787AE33}"/>
              </a:ext>
            </a:extLst>
          </p:cNvPr>
          <p:cNvSpPr>
            <a:spLocks noGrp="1"/>
          </p:cNvSpPr>
          <p:nvPr>
            <p:ph type="title"/>
          </p:nvPr>
        </p:nvSpPr>
        <p:spPr/>
        <p:txBody>
          <a:bodyPr/>
          <a:lstStyle/>
          <a:p>
            <a:r>
              <a:rPr lang="en-US" dirty="0"/>
              <a:t>DD Waiver and Foster Care</a:t>
            </a:r>
          </a:p>
        </p:txBody>
      </p:sp>
      <p:sp>
        <p:nvSpPr>
          <p:cNvPr id="3" name="Content Placeholder 2">
            <a:extLst>
              <a:ext uri="{FF2B5EF4-FFF2-40B4-BE49-F238E27FC236}">
                <a16:creationId xmlns:a16="http://schemas.microsoft.com/office/drawing/2014/main" id="{53022CBF-46E8-4951-BE30-8214706548BF}"/>
              </a:ext>
            </a:extLst>
          </p:cNvPr>
          <p:cNvSpPr>
            <a:spLocks noGrp="1"/>
          </p:cNvSpPr>
          <p:nvPr>
            <p:ph idx="1"/>
          </p:nvPr>
        </p:nvSpPr>
        <p:spPr/>
        <p:txBody>
          <a:bodyPr>
            <a:normAutofit fontScale="85000" lnSpcReduction="10000"/>
          </a:bodyPr>
          <a:lstStyle/>
          <a:p>
            <a:r>
              <a:rPr lang="en-US" sz="2800" dirty="0"/>
              <a:t>IDD Waiver supports </a:t>
            </a:r>
            <a:r>
              <a:rPr lang="en-US" sz="2800" b="1" u="sng" dirty="0"/>
              <a:t>cannot</a:t>
            </a:r>
            <a:r>
              <a:rPr lang="en-US" sz="2800" dirty="0"/>
              <a:t> be supervisory in nature for children in custody</a:t>
            </a:r>
          </a:p>
          <a:p>
            <a:r>
              <a:rPr lang="en-US" sz="2800" dirty="0"/>
              <a:t>Licensed Foster Care placements cannot have more than two children in the home unrelated to the IDD waiver participant </a:t>
            </a:r>
            <a:r>
              <a:rPr lang="en-US" sz="2800" b="1" dirty="0"/>
              <a:t>in order for the child’s waiver </a:t>
            </a:r>
            <a:r>
              <a:rPr lang="en-US" sz="2800" b="1"/>
              <a:t>to continue.</a:t>
            </a:r>
            <a:endParaRPr lang="en-US" sz="2800" b="1" dirty="0"/>
          </a:p>
          <a:p>
            <a:r>
              <a:rPr lang="en-US" sz="2800" dirty="0"/>
              <a:t>Any overpopulation request must happen </a:t>
            </a:r>
            <a:r>
              <a:rPr lang="en-US" sz="2800" b="1" u="sng" dirty="0"/>
              <a:t>prior</a:t>
            </a:r>
            <a:r>
              <a:rPr lang="en-US" sz="2800" dirty="0"/>
              <a:t> to the home becoming overpopulated</a:t>
            </a:r>
          </a:p>
          <a:p>
            <a:r>
              <a:rPr lang="en-US" sz="2800" dirty="0"/>
              <a:t>All overpopulation requests related to a child’s waiver go to KDADS IDD Program Manager for review and determination.</a:t>
            </a:r>
          </a:p>
          <a:p>
            <a:r>
              <a:rPr lang="en-US" sz="2800" dirty="0"/>
              <a:t>Overpopulation requests start between CPA and DCF Licensing. Once DCF Licensing reviews, then goes to MCO. MCO makes request to IDD Program Manager.</a:t>
            </a:r>
          </a:p>
        </p:txBody>
      </p:sp>
    </p:spTree>
    <p:extLst>
      <p:ext uri="{BB962C8B-B14F-4D97-AF65-F5344CB8AC3E}">
        <p14:creationId xmlns:p14="http://schemas.microsoft.com/office/powerpoint/2010/main" val="3448437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283A7-1005-4D0C-AD58-1A4E42A9B5AA}"/>
              </a:ext>
            </a:extLst>
          </p:cNvPr>
          <p:cNvSpPr>
            <a:spLocks noGrp="1"/>
          </p:cNvSpPr>
          <p:nvPr>
            <p:ph type="title"/>
          </p:nvPr>
        </p:nvSpPr>
        <p:spPr/>
        <p:txBody>
          <a:bodyPr>
            <a:normAutofit fontScale="90000"/>
          </a:bodyPr>
          <a:lstStyle/>
          <a:p>
            <a:r>
              <a:rPr lang="en-US" dirty="0"/>
              <a:t>Private Pay contracts for IDD adult services</a:t>
            </a:r>
          </a:p>
        </p:txBody>
      </p:sp>
      <p:sp>
        <p:nvSpPr>
          <p:cNvPr id="3" name="Content Placeholder 2">
            <a:extLst>
              <a:ext uri="{FF2B5EF4-FFF2-40B4-BE49-F238E27FC236}">
                <a16:creationId xmlns:a16="http://schemas.microsoft.com/office/drawing/2014/main" id="{8614B515-4A79-4591-BA85-92E9634AF48C}"/>
              </a:ext>
            </a:extLst>
          </p:cNvPr>
          <p:cNvSpPr>
            <a:spLocks noGrp="1"/>
          </p:cNvSpPr>
          <p:nvPr>
            <p:ph idx="1"/>
          </p:nvPr>
        </p:nvSpPr>
        <p:spPr/>
        <p:txBody>
          <a:bodyPr>
            <a:normAutofit lnSpcReduction="10000"/>
          </a:bodyPr>
          <a:lstStyle/>
          <a:p>
            <a:r>
              <a:rPr lang="en-US" dirty="0"/>
              <a:t>18+ person in FC: private pay contract between CPA and IDD provider</a:t>
            </a:r>
          </a:p>
          <a:p>
            <a:r>
              <a:rPr lang="en-US" dirty="0"/>
              <a:t>Provider dependent on payment via private pay contract</a:t>
            </a:r>
          </a:p>
          <a:p>
            <a:r>
              <a:rPr lang="en-US" dirty="0"/>
              <a:t>Prior to ROC, exception access request needs to be initiated. TCM, MCO, DCF, CPA, CDDO, and KDADS all need to be involved.</a:t>
            </a:r>
          </a:p>
          <a:p>
            <a:r>
              <a:rPr lang="en-US" dirty="0"/>
              <a:t>Pre-planning for ROC needs to happen, and all parties need to be on the same page.</a:t>
            </a:r>
          </a:p>
        </p:txBody>
      </p:sp>
    </p:spTree>
    <p:extLst>
      <p:ext uri="{BB962C8B-B14F-4D97-AF65-F5344CB8AC3E}">
        <p14:creationId xmlns:p14="http://schemas.microsoft.com/office/powerpoint/2010/main" val="3959426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1B723-5C94-4E67-9908-10B7DF511F22}"/>
              </a:ext>
            </a:extLst>
          </p:cNvPr>
          <p:cNvSpPr>
            <a:spLocks noGrp="1"/>
          </p:cNvSpPr>
          <p:nvPr>
            <p:ph type="title"/>
          </p:nvPr>
        </p:nvSpPr>
        <p:spPr/>
        <p:txBody>
          <a:bodyPr>
            <a:normAutofit fontScale="90000"/>
          </a:bodyPr>
          <a:lstStyle/>
          <a:p>
            <a:r>
              <a:rPr lang="en-US" dirty="0"/>
              <a:t>Children’s Residential: Licensed Foster Care setting for voluntary placement</a:t>
            </a:r>
          </a:p>
        </p:txBody>
      </p:sp>
      <p:sp>
        <p:nvSpPr>
          <p:cNvPr id="3" name="Content Placeholder 2">
            <a:extLst>
              <a:ext uri="{FF2B5EF4-FFF2-40B4-BE49-F238E27FC236}">
                <a16:creationId xmlns:a16="http://schemas.microsoft.com/office/drawing/2014/main" id="{F57DC588-9114-4D77-91C0-D8E497ED42E3}"/>
              </a:ext>
            </a:extLst>
          </p:cNvPr>
          <p:cNvSpPr>
            <a:spLocks noGrp="1"/>
          </p:cNvSpPr>
          <p:nvPr>
            <p:ph idx="1"/>
          </p:nvPr>
        </p:nvSpPr>
        <p:spPr/>
        <p:txBody>
          <a:bodyPr>
            <a:normAutofit fontScale="92500" lnSpcReduction="10000"/>
          </a:bodyPr>
          <a:lstStyle/>
          <a:p>
            <a:r>
              <a:rPr lang="en-US" dirty="0"/>
              <a:t>Can only have two children in the home not related to the IDD waiver participant.</a:t>
            </a:r>
          </a:p>
          <a:p>
            <a:r>
              <a:rPr lang="en-US" dirty="0"/>
              <a:t>Starts at age 5, ends at the latest, by the 22</a:t>
            </a:r>
            <a:r>
              <a:rPr lang="en-US" baseline="30000" dirty="0"/>
              <a:t>nd</a:t>
            </a:r>
            <a:r>
              <a:rPr lang="en-US" dirty="0"/>
              <a:t> birthday</a:t>
            </a:r>
          </a:p>
          <a:p>
            <a:r>
              <a:rPr lang="en-US" dirty="0"/>
              <a:t>Must be located in or near the child’s home community (home county) </a:t>
            </a:r>
          </a:p>
          <a:p>
            <a:r>
              <a:rPr lang="en-US" dirty="0"/>
              <a:t>Any exception requests must go to KDADS IDD Program Manager for review and determination.</a:t>
            </a:r>
          </a:p>
          <a:p>
            <a:r>
              <a:rPr lang="en-US" dirty="0"/>
              <a:t>Cannot be used as a way to ROC a foster child.</a:t>
            </a:r>
          </a:p>
        </p:txBody>
      </p:sp>
    </p:spTree>
    <p:extLst>
      <p:ext uri="{BB962C8B-B14F-4D97-AF65-F5344CB8AC3E}">
        <p14:creationId xmlns:p14="http://schemas.microsoft.com/office/powerpoint/2010/main" val="2648397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E8779-B3A1-41C3-AF5D-5CE0156C9415}"/>
              </a:ext>
            </a:extLst>
          </p:cNvPr>
          <p:cNvSpPr>
            <a:spLocks noGrp="1"/>
          </p:cNvSpPr>
          <p:nvPr>
            <p:ph type="ctrTitle"/>
          </p:nvPr>
        </p:nvSpPr>
        <p:spPr/>
        <p:txBody>
          <a:bodyPr/>
          <a:lstStyle/>
          <a:p>
            <a:r>
              <a:rPr lang="en-US" dirty="0"/>
              <a:t>Questions?</a:t>
            </a:r>
            <a:br>
              <a:rPr lang="en-US" dirty="0"/>
            </a:br>
            <a:endParaRPr lang="en-US" dirty="0"/>
          </a:p>
        </p:txBody>
      </p:sp>
      <p:sp>
        <p:nvSpPr>
          <p:cNvPr id="3" name="Subtitle 2">
            <a:extLst>
              <a:ext uri="{FF2B5EF4-FFF2-40B4-BE49-F238E27FC236}">
                <a16:creationId xmlns:a16="http://schemas.microsoft.com/office/drawing/2014/main" id="{1B0542D1-2C0A-4C72-9DC8-5468763756A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4606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HCBS waiver</a:t>
            </a:r>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r>
              <a:rPr lang="en-US" dirty="0"/>
              <a:t>A Home and Community Based Services (HCBS) waiver is an authorization from </a:t>
            </a:r>
            <a:r>
              <a:rPr lang="en-US" dirty="0">
                <a:hlinkClick r:id="rId2"/>
              </a:rPr>
              <a:t>Medicaid</a:t>
            </a:r>
            <a:r>
              <a:rPr lang="en-US" dirty="0"/>
              <a:t> that allows a beneficiary to receive treatment at home or in a community setting, rather than being required to enter an institution. The HCBS </a:t>
            </a:r>
            <a:r>
              <a:rPr lang="en-US" dirty="0">
                <a:hlinkClick r:id="rId3"/>
              </a:rPr>
              <a:t>waiver program</a:t>
            </a:r>
            <a:r>
              <a:rPr lang="en-US" dirty="0"/>
              <a:t> was initiated in the 1980s. Individual states administer their own waiver programs and have specific information on how to apply for their programs. Social workers and counselors can assist people with the process.</a:t>
            </a:r>
          </a:p>
          <a:p>
            <a:r>
              <a:rPr lang="en-US" dirty="0"/>
              <a:t>Historically, Medicaid only provided funding to institutions like </a:t>
            </a:r>
            <a:r>
              <a:rPr lang="en-US" dirty="0">
                <a:hlinkClick r:id="rId4"/>
              </a:rPr>
              <a:t>nursing homes</a:t>
            </a:r>
            <a:r>
              <a:rPr lang="en-US" dirty="0"/>
              <a:t>. People eligible for Medicaid who needed skilled nursing services, </a:t>
            </a:r>
            <a:r>
              <a:rPr lang="en-US" dirty="0">
                <a:hlinkClick r:id="rId5"/>
              </a:rPr>
              <a:t>personal care</a:t>
            </a:r>
            <a:r>
              <a:rPr lang="en-US" dirty="0"/>
              <a:t>, and related services were forced to enter institutions in order to access benefits.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HCBS Waivers Requirements</a:t>
            </a:r>
          </a:p>
        </p:txBody>
      </p:sp>
      <p:sp>
        <p:nvSpPr>
          <p:cNvPr id="3" name="Content Placeholder 2"/>
          <p:cNvSpPr>
            <a:spLocks noGrp="1"/>
          </p:cNvSpPr>
          <p:nvPr>
            <p:ph idx="1"/>
          </p:nvPr>
        </p:nvSpPr>
        <p:spPr/>
        <p:txBody>
          <a:bodyPr>
            <a:normAutofit fontScale="85000" lnSpcReduction="10000"/>
          </a:bodyPr>
          <a:lstStyle/>
          <a:p>
            <a:pPr lvl="1">
              <a:buNone/>
            </a:pPr>
            <a:endParaRPr lang="en-US" dirty="0"/>
          </a:p>
          <a:p>
            <a:r>
              <a:rPr lang="en-US" dirty="0"/>
              <a:t>State HCBS Waiver programs must:</a:t>
            </a:r>
          </a:p>
          <a:p>
            <a:r>
              <a:rPr lang="en-US" dirty="0"/>
              <a:t>Demonstrate that providing waiver services won’t cost more than providing these services in an institution</a:t>
            </a:r>
          </a:p>
          <a:p>
            <a:r>
              <a:rPr lang="en-US" dirty="0"/>
              <a:t>Ensure the protection of people’s health and welfare</a:t>
            </a:r>
          </a:p>
          <a:p>
            <a:r>
              <a:rPr lang="en-US" dirty="0"/>
              <a:t>Provide adequate and reasonable provider standards to meet the needs of the target population</a:t>
            </a:r>
          </a:p>
          <a:p>
            <a:r>
              <a:rPr lang="en-US" dirty="0"/>
              <a:t>Ensure that services follow an individualized and person-centered service plan</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Kansas HCBS Waivers</a:t>
            </a:r>
          </a:p>
        </p:txBody>
      </p:sp>
      <p:sp>
        <p:nvSpPr>
          <p:cNvPr id="3" name="Content Placeholder 2"/>
          <p:cNvSpPr>
            <a:spLocks noGrp="1"/>
          </p:cNvSpPr>
          <p:nvPr>
            <p:ph idx="1"/>
          </p:nvPr>
        </p:nvSpPr>
        <p:spPr/>
        <p:txBody>
          <a:bodyPr>
            <a:normAutofit fontScale="92500" lnSpcReduction="10000"/>
          </a:bodyPr>
          <a:lstStyle/>
          <a:p>
            <a:r>
              <a:rPr lang="en-US" dirty="0"/>
              <a:t>Waivers are an agreement with CMS of what services and how we provide services to different populations.</a:t>
            </a:r>
          </a:p>
          <a:p>
            <a:r>
              <a:rPr lang="en-US" dirty="0"/>
              <a:t>These waiver applications cover everything from assessment, level of care (who, what, where and how)</a:t>
            </a:r>
          </a:p>
          <a:p>
            <a:r>
              <a:rPr lang="en-US" dirty="0"/>
              <a:t>To services, what services, duration amount and scope.</a:t>
            </a:r>
          </a:p>
          <a:p>
            <a:r>
              <a:rPr lang="en-US" dirty="0"/>
              <a:t>To ensuring health and welfare, program evaluation, appeal rights etc.,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Kansas HCBS Waivers</a:t>
            </a:r>
          </a:p>
        </p:txBody>
      </p:sp>
      <p:sp>
        <p:nvSpPr>
          <p:cNvPr id="3" name="Content Placeholder 2"/>
          <p:cNvSpPr>
            <a:spLocks noGrp="1"/>
          </p:cNvSpPr>
          <p:nvPr>
            <p:ph idx="1"/>
          </p:nvPr>
        </p:nvSpPr>
        <p:spPr/>
        <p:txBody>
          <a:bodyPr>
            <a:normAutofit lnSpcReduction="10000"/>
          </a:bodyPr>
          <a:lstStyle/>
          <a:p>
            <a:pPr lvl="1"/>
            <a:endParaRPr lang="en-US" dirty="0"/>
          </a:p>
          <a:p>
            <a:pPr lvl="1"/>
            <a:r>
              <a:rPr lang="en-US" dirty="0"/>
              <a:t>Kansas has seven 1915(c) waiver programs</a:t>
            </a:r>
          </a:p>
          <a:p>
            <a:pPr lvl="1"/>
            <a:r>
              <a:rPr lang="en-US" dirty="0"/>
              <a:t>I/DD Waiver serves ages 5 and up  This waiver has an over 8 year waiting list</a:t>
            </a:r>
          </a:p>
          <a:p>
            <a:pPr lvl="1"/>
            <a:r>
              <a:rPr lang="en-US" dirty="0"/>
              <a:t>Autism Waiver serves ages 0 to 5. This waiver has an extensive proposed recipient list</a:t>
            </a:r>
          </a:p>
          <a:p>
            <a:pPr lvl="1"/>
            <a:r>
              <a:rPr lang="en-US" dirty="0"/>
              <a:t>Technology Assistance Waiver serves 0 to 22.</a:t>
            </a:r>
          </a:p>
          <a:p>
            <a:pPr lvl="1"/>
            <a:r>
              <a:rPr lang="en-US" dirty="0"/>
              <a:t>SED Waiver serves children 4 to 18</a:t>
            </a:r>
          </a:p>
          <a:p>
            <a:pPr lvl="1"/>
            <a:r>
              <a:rPr lang="en-US" dirty="0"/>
              <a:t>Physical Disability Waiver serves ages 16-64 This waiver has a waiting list </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79A2B-4FCB-4A5A-97FE-F0B777EF58EF}"/>
              </a:ext>
            </a:extLst>
          </p:cNvPr>
          <p:cNvSpPr>
            <a:spLocks noGrp="1"/>
          </p:cNvSpPr>
          <p:nvPr>
            <p:ph type="title"/>
          </p:nvPr>
        </p:nvSpPr>
        <p:spPr/>
        <p:txBody>
          <a:bodyPr/>
          <a:lstStyle/>
          <a:p>
            <a:r>
              <a:rPr lang="en-US" dirty="0"/>
              <a:t>Kansas HCBS Waivers Continued</a:t>
            </a:r>
          </a:p>
        </p:txBody>
      </p:sp>
      <p:sp>
        <p:nvSpPr>
          <p:cNvPr id="3" name="Content Placeholder 2">
            <a:extLst>
              <a:ext uri="{FF2B5EF4-FFF2-40B4-BE49-F238E27FC236}">
                <a16:creationId xmlns:a16="http://schemas.microsoft.com/office/drawing/2014/main" id="{771F84BD-723E-44E9-A531-A630FB91806A}"/>
              </a:ext>
            </a:extLst>
          </p:cNvPr>
          <p:cNvSpPr>
            <a:spLocks noGrp="1"/>
          </p:cNvSpPr>
          <p:nvPr>
            <p:ph idx="1"/>
          </p:nvPr>
        </p:nvSpPr>
        <p:spPr/>
        <p:txBody>
          <a:bodyPr/>
          <a:lstStyle/>
          <a:p>
            <a:r>
              <a:rPr lang="en-US" dirty="0"/>
              <a:t>Brain Injury Waiver serves ages 0-64</a:t>
            </a:r>
          </a:p>
          <a:p>
            <a:r>
              <a:rPr lang="en-US" dirty="0"/>
              <a:t>Frail and Elderly Waiver serves ages 65 and up</a:t>
            </a:r>
          </a:p>
        </p:txBody>
      </p:sp>
    </p:spTree>
    <p:extLst>
      <p:ext uri="{BB962C8B-B14F-4D97-AF65-F5344CB8AC3E}">
        <p14:creationId xmlns:p14="http://schemas.microsoft.com/office/powerpoint/2010/main" val="3337100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Access Points:</a:t>
            </a:r>
          </a:p>
        </p:txBody>
      </p:sp>
      <p:sp>
        <p:nvSpPr>
          <p:cNvPr id="3" name="Content Placeholder 2"/>
          <p:cNvSpPr>
            <a:spLocks noGrp="1"/>
          </p:cNvSpPr>
          <p:nvPr>
            <p:ph idx="1"/>
          </p:nvPr>
        </p:nvSpPr>
        <p:spPr/>
        <p:txBody>
          <a:bodyPr>
            <a:normAutofit lnSpcReduction="10000"/>
          </a:bodyPr>
          <a:lstStyle/>
          <a:p>
            <a:r>
              <a:rPr lang="en-US" dirty="0"/>
              <a:t>Access points for system contacts:</a:t>
            </a:r>
          </a:p>
          <a:p>
            <a:pPr marL="457200" lvl="1" indent="0">
              <a:buNone/>
            </a:pPr>
            <a:endParaRPr lang="en-US" dirty="0"/>
          </a:p>
          <a:p>
            <a:pPr lvl="1"/>
            <a:r>
              <a:rPr lang="en-US" dirty="0"/>
              <a:t>DD services: the local CDDO</a:t>
            </a:r>
          </a:p>
          <a:p>
            <a:pPr lvl="1"/>
            <a:r>
              <a:rPr lang="en-US" dirty="0"/>
              <a:t>SED services: the local CMHC</a:t>
            </a:r>
          </a:p>
          <a:p>
            <a:pPr lvl="1"/>
            <a:r>
              <a:rPr lang="en-US" dirty="0"/>
              <a:t>TA services: Children’s Resource Connection 316-721-1945</a:t>
            </a:r>
          </a:p>
          <a:p>
            <a:pPr lvl="1"/>
            <a:r>
              <a:rPr lang="en-US" dirty="0"/>
              <a:t>Autism services: </a:t>
            </a:r>
            <a:r>
              <a:rPr lang="en-US" dirty="0">
                <a:hlinkClick r:id="rId2"/>
              </a:rPr>
              <a:t>https://kdads.ks.gov/commissions/home-community-based-services-(hcbs)/programs/autism</a:t>
            </a:r>
            <a:r>
              <a:rPr lang="en-US" dirty="0"/>
              <a:t> </a:t>
            </a:r>
          </a:p>
          <a:p>
            <a:pPr lvl="1"/>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751CF-C120-42AD-B38D-B1A10FD7D989}"/>
              </a:ext>
            </a:extLst>
          </p:cNvPr>
          <p:cNvSpPr>
            <a:spLocks noGrp="1"/>
          </p:cNvSpPr>
          <p:nvPr>
            <p:ph type="title"/>
          </p:nvPr>
        </p:nvSpPr>
        <p:spPr/>
        <p:txBody>
          <a:bodyPr/>
          <a:lstStyle/>
          <a:p>
            <a:r>
              <a:rPr lang="en-US" dirty="0"/>
              <a:t>Access Points Continued</a:t>
            </a:r>
          </a:p>
        </p:txBody>
      </p:sp>
      <p:sp>
        <p:nvSpPr>
          <p:cNvPr id="3" name="Content Placeholder 2">
            <a:extLst>
              <a:ext uri="{FF2B5EF4-FFF2-40B4-BE49-F238E27FC236}">
                <a16:creationId xmlns:a16="http://schemas.microsoft.com/office/drawing/2014/main" id="{E7861232-CDA2-4708-9279-4E06CF8852A7}"/>
              </a:ext>
            </a:extLst>
          </p:cNvPr>
          <p:cNvSpPr>
            <a:spLocks noGrp="1"/>
          </p:cNvSpPr>
          <p:nvPr>
            <p:ph idx="1"/>
          </p:nvPr>
        </p:nvSpPr>
        <p:spPr/>
        <p:txBody>
          <a:bodyPr/>
          <a:lstStyle/>
          <a:p>
            <a:r>
              <a:rPr lang="en-US" dirty="0"/>
              <a:t>FE/PD/BI services: Aging and Disability Resource Centers (ADRCS)</a:t>
            </a:r>
          </a:p>
        </p:txBody>
      </p:sp>
    </p:spTree>
    <p:extLst>
      <p:ext uri="{BB962C8B-B14F-4D97-AF65-F5344CB8AC3E}">
        <p14:creationId xmlns:p14="http://schemas.microsoft.com/office/powerpoint/2010/main" val="3125226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TotalTime>
  <Words>1420</Words>
  <Application>Microsoft Office PowerPoint</Application>
  <PresentationFormat>On-screen Show (4:3)</PresentationFormat>
  <Paragraphs>136</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IDD Waiver and Foster Care </vt:lpstr>
      <vt:lpstr>What is this critter called a Waiver?</vt:lpstr>
      <vt:lpstr>HCBS waiver</vt:lpstr>
      <vt:lpstr>HCBS Waivers Requirements</vt:lpstr>
      <vt:lpstr>Kansas HCBS Waivers</vt:lpstr>
      <vt:lpstr> Kansas HCBS Waivers</vt:lpstr>
      <vt:lpstr>Kansas HCBS Waivers Continued</vt:lpstr>
      <vt:lpstr>Access Points:</vt:lpstr>
      <vt:lpstr>Access Points Continued</vt:lpstr>
      <vt:lpstr>IDD: working with the Targeted Case Manager, MCO Care Coordinator, CDDO, and CPA</vt:lpstr>
      <vt:lpstr>CDDO Role</vt:lpstr>
      <vt:lpstr>Starting the Person Centered Service Plan with the TCM and Care Coordinator</vt:lpstr>
      <vt:lpstr>Benefit of Person-Centered Service Planning</vt:lpstr>
      <vt:lpstr>Strategies of the Care Coordinator</vt:lpstr>
      <vt:lpstr>When to Notify Your MCO Care Coordinator</vt:lpstr>
      <vt:lpstr>Educational Transitions</vt:lpstr>
      <vt:lpstr>Changes in Medicaid Status</vt:lpstr>
      <vt:lpstr>DD Service Options</vt:lpstr>
      <vt:lpstr>IDD Waitlist and Foster Care</vt:lpstr>
      <vt:lpstr>IDD Crisis-Exception Requests</vt:lpstr>
      <vt:lpstr>Self-Directed supports vs. agency-directed supports (in-home)</vt:lpstr>
      <vt:lpstr>DD Waiver and Foster Care</vt:lpstr>
      <vt:lpstr>Private Pay contracts for IDD adult services</vt:lpstr>
      <vt:lpstr>Children’s Residential: Licensed Foster Care setting for voluntary placement</vt:lpstr>
      <vt:lpstr>Questions?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WAIVER, WHAT WAIVER?  What to Do When  Everything is Changing</dc:title>
  <dc:creator>John</dc:creator>
  <cp:lastModifiedBy>Paula Morgan [KDADS]</cp:lastModifiedBy>
  <cp:revision>65</cp:revision>
  <dcterms:created xsi:type="dcterms:W3CDTF">2012-11-30T15:07:16Z</dcterms:created>
  <dcterms:modified xsi:type="dcterms:W3CDTF">2020-08-27T21:16:14Z</dcterms:modified>
</cp:coreProperties>
</file>