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handoutMasterIdLst>
    <p:handoutMasterId r:id="rId25"/>
  </p:handoutMasterIdLst>
  <p:sldIdLst>
    <p:sldId id="256" r:id="rId2"/>
    <p:sldId id="262" r:id="rId3"/>
    <p:sldId id="263" r:id="rId4"/>
    <p:sldId id="264" r:id="rId5"/>
    <p:sldId id="257" r:id="rId6"/>
    <p:sldId id="258" r:id="rId7"/>
    <p:sldId id="259" r:id="rId8"/>
    <p:sldId id="260" r:id="rId9"/>
    <p:sldId id="261" r:id="rId10"/>
    <p:sldId id="265" r:id="rId11"/>
    <p:sldId id="271" r:id="rId12"/>
    <p:sldId id="272" r:id="rId13"/>
    <p:sldId id="273" r:id="rId14"/>
    <p:sldId id="274" r:id="rId15"/>
    <p:sldId id="267" r:id="rId16"/>
    <p:sldId id="275" r:id="rId17"/>
    <p:sldId id="269" r:id="rId18"/>
    <p:sldId id="278" r:id="rId19"/>
    <p:sldId id="276" r:id="rId20"/>
    <p:sldId id="277" r:id="rId21"/>
    <p:sldId id="279" r:id="rId22"/>
    <p:sldId id="280" r:id="rId2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arles Bartlett [KDADS]" initials="CB[" lastIdx="0" clrIdx="0">
    <p:extLst>
      <p:ext uri="{19B8F6BF-5375-455C-9EA6-DF929625EA0E}">
        <p15:presenceInfo xmlns:p15="http://schemas.microsoft.com/office/powerpoint/2012/main" userId="S::Charles.Bartlett@dcf.ks.gov::44dd5e5b-9881-4add-adda-b42eecd88be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0216" autoAdjust="0"/>
  </p:normalViewPr>
  <p:slideViewPr>
    <p:cSldViewPr>
      <p:cViewPr varScale="1">
        <p:scale>
          <a:sx n="71" d="100"/>
          <a:sy n="71" d="100"/>
        </p:scale>
        <p:origin x="470"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6B05F75-67D5-451B-8045-7EB96723A4D3}" type="doc">
      <dgm:prSet loTypeId="urn:microsoft.com/office/officeart/2005/8/layout/venn2" loCatId="relationship" qsTypeId="urn:microsoft.com/office/officeart/2005/8/quickstyle/simple1" qsCatId="simple" csTypeId="urn:microsoft.com/office/officeart/2005/8/colors/accent1_2" csCatId="accent1" phldr="1"/>
      <dgm:spPr/>
      <dgm:t>
        <a:bodyPr/>
        <a:lstStyle/>
        <a:p>
          <a:endParaRPr lang="en-US"/>
        </a:p>
      </dgm:t>
    </dgm:pt>
    <dgm:pt modelId="{239D963F-867F-439D-8A5C-3E7C382A8508}">
      <dgm:prSet phldrT="[Text]" custT="1"/>
      <dgm:spPr/>
      <dgm:t>
        <a:bodyPr/>
        <a:lstStyle/>
        <a:p>
          <a:r>
            <a:rPr lang="en-US" sz="1400" dirty="0"/>
            <a:t>Governor’s and  GBHSPC Task Force Reports</a:t>
          </a:r>
        </a:p>
      </dgm:t>
    </dgm:pt>
    <dgm:pt modelId="{58095EB3-58D8-406D-91B6-E6B9959262AC}" type="parTrans" cxnId="{33FF80E1-BDCB-411C-ACB4-995D768657FB}">
      <dgm:prSet/>
      <dgm:spPr/>
      <dgm:t>
        <a:bodyPr/>
        <a:lstStyle/>
        <a:p>
          <a:endParaRPr lang="en-US"/>
        </a:p>
      </dgm:t>
    </dgm:pt>
    <dgm:pt modelId="{441E53B8-EE23-4C03-BF57-82DB906E1D2E}" type="sibTrans" cxnId="{33FF80E1-BDCB-411C-ACB4-995D768657FB}">
      <dgm:prSet/>
      <dgm:spPr/>
      <dgm:t>
        <a:bodyPr/>
        <a:lstStyle/>
        <a:p>
          <a:endParaRPr lang="en-US"/>
        </a:p>
      </dgm:t>
    </dgm:pt>
    <dgm:pt modelId="{96F9092D-6A3E-4871-B5AB-842531AE7756}">
      <dgm:prSet phldrT="[Text]" custT="1"/>
      <dgm:spPr/>
      <dgm:t>
        <a:bodyPr/>
        <a:lstStyle/>
        <a:p>
          <a:r>
            <a:rPr lang="en-US" sz="1400" dirty="0"/>
            <a:t>BHS Strategic Plan</a:t>
          </a:r>
        </a:p>
      </dgm:t>
    </dgm:pt>
    <dgm:pt modelId="{EC5B0630-8CDF-4D66-8BBD-16C6550B2FF0}" type="parTrans" cxnId="{967150EB-8E86-401B-A130-05F43CB1F83C}">
      <dgm:prSet/>
      <dgm:spPr/>
      <dgm:t>
        <a:bodyPr/>
        <a:lstStyle/>
        <a:p>
          <a:endParaRPr lang="en-US"/>
        </a:p>
      </dgm:t>
    </dgm:pt>
    <dgm:pt modelId="{31F1FB2C-361A-4EE3-9870-73574564A134}" type="sibTrans" cxnId="{967150EB-8E86-401B-A130-05F43CB1F83C}">
      <dgm:prSet/>
      <dgm:spPr/>
      <dgm:t>
        <a:bodyPr/>
        <a:lstStyle/>
        <a:p>
          <a:endParaRPr lang="en-US"/>
        </a:p>
      </dgm:t>
    </dgm:pt>
    <dgm:pt modelId="{4920E1AC-53D2-479A-BBC4-1D40B16EF4D8}">
      <dgm:prSet phldrT="[Text]" custT="1"/>
      <dgm:spPr/>
      <dgm:t>
        <a:bodyPr/>
        <a:lstStyle/>
        <a:p>
          <a:r>
            <a:rPr lang="en-US" sz="1400" dirty="0"/>
            <a:t>GBHSPC Directives</a:t>
          </a:r>
        </a:p>
      </dgm:t>
    </dgm:pt>
    <dgm:pt modelId="{240A6F79-E014-420D-A902-5D62FF130C20}" type="parTrans" cxnId="{D0D47FAB-A8DF-4E19-BE5D-5D64313ADE79}">
      <dgm:prSet/>
      <dgm:spPr/>
      <dgm:t>
        <a:bodyPr/>
        <a:lstStyle/>
        <a:p>
          <a:endParaRPr lang="en-US"/>
        </a:p>
      </dgm:t>
    </dgm:pt>
    <dgm:pt modelId="{68193EE7-FA99-4999-A03A-D3F53AC1F9A6}" type="sibTrans" cxnId="{D0D47FAB-A8DF-4E19-BE5D-5D64313ADE79}">
      <dgm:prSet/>
      <dgm:spPr/>
      <dgm:t>
        <a:bodyPr/>
        <a:lstStyle/>
        <a:p>
          <a:endParaRPr lang="en-US"/>
        </a:p>
      </dgm:t>
    </dgm:pt>
    <dgm:pt modelId="{0B033744-6187-49A5-BD31-BF7080922CE2}">
      <dgm:prSet phldrT="[Text]"/>
      <dgm:spPr/>
      <dgm:t>
        <a:bodyPr/>
        <a:lstStyle/>
        <a:p>
          <a:r>
            <a:rPr lang="en-US" dirty="0"/>
            <a:t>Charter Development</a:t>
          </a:r>
        </a:p>
      </dgm:t>
    </dgm:pt>
    <dgm:pt modelId="{DCED2146-1AD5-40C6-9C25-73FDCB8D8CDB}" type="parTrans" cxnId="{6C87DEC0-B102-4D88-B87E-BF29BE8C06E8}">
      <dgm:prSet/>
      <dgm:spPr/>
      <dgm:t>
        <a:bodyPr/>
        <a:lstStyle/>
        <a:p>
          <a:endParaRPr lang="en-US"/>
        </a:p>
      </dgm:t>
    </dgm:pt>
    <dgm:pt modelId="{476DDF2F-2AA5-49ED-82DA-40CC163806C9}" type="sibTrans" cxnId="{6C87DEC0-B102-4D88-B87E-BF29BE8C06E8}">
      <dgm:prSet/>
      <dgm:spPr/>
      <dgm:t>
        <a:bodyPr/>
        <a:lstStyle/>
        <a:p>
          <a:endParaRPr lang="en-US"/>
        </a:p>
      </dgm:t>
    </dgm:pt>
    <dgm:pt modelId="{3B2375F5-516C-46FE-B375-6F13FCCC5850}">
      <dgm:prSet phldrT="[Text]" custT="1"/>
      <dgm:spPr/>
      <dgm:t>
        <a:bodyPr/>
        <a:lstStyle/>
        <a:p>
          <a:r>
            <a:rPr lang="en-US" sz="1400" dirty="0"/>
            <a:t>State Plan</a:t>
          </a:r>
        </a:p>
      </dgm:t>
    </dgm:pt>
    <dgm:pt modelId="{B7E9479F-6CE9-4A24-91DA-517A65F116AF}" type="parTrans" cxnId="{33551373-FB2C-4B0D-9B5B-EA37EFFD0503}">
      <dgm:prSet/>
      <dgm:spPr/>
      <dgm:t>
        <a:bodyPr/>
        <a:lstStyle/>
        <a:p>
          <a:endParaRPr lang="en-US"/>
        </a:p>
      </dgm:t>
    </dgm:pt>
    <dgm:pt modelId="{632F8704-E300-484D-BACD-37878D83179D}" type="sibTrans" cxnId="{33551373-FB2C-4B0D-9B5B-EA37EFFD0503}">
      <dgm:prSet/>
      <dgm:spPr/>
      <dgm:t>
        <a:bodyPr/>
        <a:lstStyle/>
        <a:p>
          <a:endParaRPr lang="en-US"/>
        </a:p>
      </dgm:t>
    </dgm:pt>
    <dgm:pt modelId="{A6C6DF3E-7B15-4F2F-8170-8EC4C7C9837B}" type="pres">
      <dgm:prSet presAssocID="{96B05F75-67D5-451B-8045-7EB96723A4D3}" presName="Name0" presStyleCnt="0">
        <dgm:presLayoutVars>
          <dgm:chMax val="7"/>
          <dgm:resizeHandles val="exact"/>
        </dgm:presLayoutVars>
      </dgm:prSet>
      <dgm:spPr/>
    </dgm:pt>
    <dgm:pt modelId="{BBF1CAE3-3694-41A4-93B8-9B3F01A927FF}" type="pres">
      <dgm:prSet presAssocID="{96B05F75-67D5-451B-8045-7EB96723A4D3}" presName="comp1" presStyleCnt="0"/>
      <dgm:spPr/>
    </dgm:pt>
    <dgm:pt modelId="{9F2B9D6A-6FF8-4047-AE73-0BFDE0862A46}" type="pres">
      <dgm:prSet presAssocID="{96B05F75-67D5-451B-8045-7EB96723A4D3}" presName="circle1" presStyleLbl="node1" presStyleIdx="0" presStyleCnt="5" custScaleX="134546"/>
      <dgm:spPr/>
    </dgm:pt>
    <dgm:pt modelId="{62736ABF-2CF7-48F0-A21F-CEF7DF95D15D}" type="pres">
      <dgm:prSet presAssocID="{96B05F75-67D5-451B-8045-7EB96723A4D3}" presName="c1text" presStyleLbl="node1" presStyleIdx="0" presStyleCnt="5">
        <dgm:presLayoutVars>
          <dgm:bulletEnabled val="1"/>
        </dgm:presLayoutVars>
      </dgm:prSet>
      <dgm:spPr/>
    </dgm:pt>
    <dgm:pt modelId="{9AB42C80-A00D-4177-A541-96351F2AAF8D}" type="pres">
      <dgm:prSet presAssocID="{96B05F75-67D5-451B-8045-7EB96723A4D3}" presName="comp2" presStyleCnt="0"/>
      <dgm:spPr/>
    </dgm:pt>
    <dgm:pt modelId="{AD72B3B6-4AF9-48A1-85C2-E582D27FB1AE}" type="pres">
      <dgm:prSet presAssocID="{96B05F75-67D5-451B-8045-7EB96723A4D3}" presName="circle2" presStyleLbl="node1" presStyleIdx="1" presStyleCnt="5" custScaleX="141177"/>
      <dgm:spPr/>
    </dgm:pt>
    <dgm:pt modelId="{D02FCEF9-195F-4DEC-B561-AEF2CE8F2909}" type="pres">
      <dgm:prSet presAssocID="{96B05F75-67D5-451B-8045-7EB96723A4D3}" presName="c2text" presStyleLbl="node1" presStyleIdx="1" presStyleCnt="5">
        <dgm:presLayoutVars>
          <dgm:bulletEnabled val="1"/>
        </dgm:presLayoutVars>
      </dgm:prSet>
      <dgm:spPr/>
    </dgm:pt>
    <dgm:pt modelId="{753F0B6B-709C-4AFC-BABE-0309FFE1D803}" type="pres">
      <dgm:prSet presAssocID="{96B05F75-67D5-451B-8045-7EB96723A4D3}" presName="comp3" presStyleCnt="0"/>
      <dgm:spPr/>
    </dgm:pt>
    <dgm:pt modelId="{0339F232-43C1-4F48-8BBD-F3C62529F690}" type="pres">
      <dgm:prSet presAssocID="{96B05F75-67D5-451B-8045-7EB96723A4D3}" presName="circle3" presStyleLbl="node1" presStyleIdx="2" presStyleCnt="5" custScaleX="145455"/>
      <dgm:spPr/>
    </dgm:pt>
    <dgm:pt modelId="{A5A8A927-9C4D-42B7-BB9F-E8ED958DD424}" type="pres">
      <dgm:prSet presAssocID="{96B05F75-67D5-451B-8045-7EB96723A4D3}" presName="c3text" presStyleLbl="node1" presStyleIdx="2" presStyleCnt="5">
        <dgm:presLayoutVars>
          <dgm:bulletEnabled val="1"/>
        </dgm:presLayoutVars>
      </dgm:prSet>
      <dgm:spPr/>
    </dgm:pt>
    <dgm:pt modelId="{2818D74E-8CA3-4B9C-A62A-BB3A70D9DFAB}" type="pres">
      <dgm:prSet presAssocID="{96B05F75-67D5-451B-8045-7EB96723A4D3}" presName="comp4" presStyleCnt="0"/>
      <dgm:spPr/>
    </dgm:pt>
    <dgm:pt modelId="{35546232-101C-4748-AD31-590C7E362B50}" type="pres">
      <dgm:prSet presAssocID="{96B05F75-67D5-451B-8045-7EB96723A4D3}" presName="circle4" presStyleLbl="node1" presStyleIdx="3" presStyleCnt="5" custScaleX="158678"/>
      <dgm:spPr/>
    </dgm:pt>
    <dgm:pt modelId="{B9B83F82-9F45-42D5-9CD0-501C39B37E7C}" type="pres">
      <dgm:prSet presAssocID="{96B05F75-67D5-451B-8045-7EB96723A4D3}" presName="c4text" presStyleLbl="node1" presStyleIdx="3" presStyleCnt="5">
        <dgm:presLayoutVars>
          <dgm:bulletEnabled val="1"/>
        </dgm:presLayoutVars>
      </dgm:prSet>
      <dgm:spPr/>
    </dgm:pt>
    <dgm:pt modelId="{FF83F748-F0C2-424B-ACF5-E549DBC4A0E7}" type="pres">
      <dgm:prSet presAssocID="{96B05F75-67D5-451B-8045-7EB96723A4D3}" presName="comp5" presStyleCnt="0"/>
      <dgm:spPr/>
    </dgm:pt>
    <dgm:pt modelId="{FF087722-BA55-4934-B7F9-69FF211A1410}" type="pres">
      <dgm:prSet presAssocID="{96B05F75-67D5-451B-8045-7EB96723A4D3}" presName="circle5" presStyleLbl="node1" presStyleIdx="4" presStyleCnt="5" custScaleX="163636"/>
      <dgm:spPr/>
    </dgm:pt>
    <dgm:pt modelId="{A4199560-C3B5-4CEB-BA79-1B70CA1987FF}" type="pres">
      <dgm:prSet presAssocID="{96B05F75-67D5-451B-8045-7EB96723A4D3}" presName="c5text" presStyleLbl="node1" presStyleIdx="4" presStyleCnt="5">
        <dgm:presLayoutVars>
          <dgm:bulletEnabled val="1"/>
        </dgm:presLayoutVars>
      </dgm:prSet>
      <dgm:spPr/>
    </dgm:pt>
  </dgm:ptLst>
  <dgm:cxnLst>
    <dgm:cxn modelId="{D7E7C402-3A1B-4B2E-A065-DF9754D8372E}" type="presOf" srcId="{3B2375F5-516C-46FE-B375-6F13FCCC5850}" destId="{62736ABF-2CF7-48F0-A21F-CEF7DF95D15D}" srcOrd="1" destOrd="0" presId="urn:microsoft.com/office/officeart/2005/8/layout/venn2"/>
    <dgm:cxn modelId="{C002851E-FCFB-4BFB-880D-9E2F8AC6678E}" type="presOf" srcId="{239D963F-867F-439D-8A5C-3E7C382A8508}" destId="{D02FCEF9-195F-4DEC-B561-AEF2CE8F2909}" srcOrd="1" destOrd="0" presId="urn:microsoft.com/office/officeart/2005/8/layout/venn2"/>
    <dgm:cxn modelId="{69FE4660-EDC7-4622-A090-6227224D849E}" type="presOf" srcId="{0B033744-6187-49A5-BD31-BF7080922CE2}" destId="{A4199560-C3B5-4CEB-BA79-1B70CA1987FF}" srcOrd="1" destOrd="0" presId="urn:microsoft.com/office/officeart/2005/8/layout/venn2"/>
    <dgm:cxn modelId="{B4007F65-2790-4470-85AE-B5034823860B}" type="presOf" srcId="{3B2375F5-516C-46FE-B375-6F13FCCC5850}" destId="{9F2B9D6A-6FF8-4047-AE73-0BFDE0862A46}" srcOrd="0" destOrd="0" presId="urn:microsoft.com/office/officeart/2005/8/layout/venn2"/>
    <dgm:cxn modelId="{8F52B94B-90B6-459D-9986-4DED0AA3B4D6}" type="presOf" srcId="{0B033744-6187-49A5-BD31-BF7080922CE2}" destId="{FF087722-BA55-4934-B7F9-69FF211A1410}" srcOrd="0" destOrd="0" presId="urn:microsoft.com/office/officeart/2005/8/layout/venn2"/>
    <dgm:cxn modelId="{33551373-FB2C-4B0D-9B5B-EA37EFFD0503}" srcId="{96B05F75-67D5-451B-8045-7EB96723A4D3}" destId="{3B2375F5-516C-46FE-B375-6F13FCCC5850}" srcOrd="0" destOrd="0" parTransId="{B7E9479F-6CE9-4A24-91DA-517A65F116AF}" sibTransId="{632F8704-E300-484D-BACD-37878D83179D}"/>
    <dgm:cxn modelId="{74D6A099-78E0-463B-A230-72C0C97ABD36}" type="presOf" srcId="{4920E1AC-53D2-479A-BBC4-1D40B16EF4D8}" destId="{B9B83F82-9F45-42D5-9CD0-501C39B37E7C}" srcOrd="1" destOrd="0" presId="urn:microsoft.com/office/officeart/2005/8/layout/venn2"/>
    <dgm:cxn modelId="{D0D47FAB-A8DF-4E19-BE5D-5D64313ADE79}" srcId="{96B05F75-67D5-451B-8045-7EB96723A4D3}" destId="{4920E1AC-53D2-479A-BBC4-1D40B16EF4D8}" srcOrd="3" destOrd="0" parTransId="{240A6F79-E014-420D-A902-5D62FF130C20}" sibTransId="{68193EE7-FA99-4999-A03A-D3F53AC1F9A6}"/>
    <dgm:cxn modelId="{BE619CAB-4288-4860-BACB-88266BF62906}" type="presOf" srcId="{96F9092D-6A3E-4871-B5AB-842531AE7756}" destId="{0339F232-43C1-4F48-8BBD-F3C62529F690}" srcOrd="0" destOrd="0" presId="urn:microsoft.com/office/officeart/2005/8/layout/venn2"/>
    <dgm:cxn modelId="{49BF45AC-E976-456D-A94C-F12AB25025D2}" type="presOf" srcId="{4920E1AC-53D2-479A-BBC4-1D40B16EF4D8}" destId="{35546232-101C-4748-AD31-590C7E362B50}" srcOrd="0" destOrd="0" presId="urn:microsoft.com/office/officeart/2005/8/layout/venn2"/>
    <dgm:cxn modelId="{8EA35ABA-5675-48A3-B3D6-12C561486A23}" type="presOf" srcId="{239D963F-867F-439D-8A5C-3E7C382A8508}" destId="{AD72B3B6-4AF9-48A1-85C2-E582D27FB1AE}" srcOrd="0" destOrd="0" presId="urn:microsoft.com/office/officeart/2005/8/layout/venn2"/>
    <dgm:cxn modelId="{6C87DEC0-B102-4D88-B87E-BF29BE8C06E8}" srcId="{96B05F75-67D5-451B-8045-7EB96723A4D3}" destId="{0B033744-6187-49A5-BD31-BF7080922CE2}" srcOrd="4" destOrd="0" parTransId="{DCED2146-1AD5-40C6-9C25-73FDCB8D8CDB}" sibTransId="{476DDF2F-2AA5-49ED-82DA-40CC163806C9}"/>
    <dgm:cxn modelId="{F4BE72C7-AB7B-4CBF-B2A0-110DEB8B1711}" type="presOf" srcId="{96B05F75-67D5-451B-8045-7EB96723A4D3}" destId="{A6C6DF3E-7B15-4F2F-8170-8EC4C7C9837B}" srcOrd="0" destOrd="0" presId="urn:microsoft.com/office/officeart/2005/8/layout/venn2"/>
    <dgm:cxn modelId="{33FF80E1-BDCB-411C-ACB4-995D768657FB}" srcId="{96B05F75-67D5-451B-8045-7EB96723A4D3}" destId="{239D963F-867F-439D-8A5C-3E7C382A8508}" srcOrd="1" destOrd="0" parTransId="{58095EB3-58D8-406D-91B6-E6B9959262AC}" sibTransId="{441E53B8-EE23-4C03-BF57-82DB906E1D2E}"/>
    <dgm:cxn modelId="{967150EB-8E86-401B-A130-05F43CB1F83C}" srcId="{96B05F75-67D5-451B-8045-7EB96723A4D3}" destId="{96F9092D-6A3E-4871-B5AB-842531AE7756}" srcOrd="2" destOrd="0" parTransId="{EC5B0630-8CDF-4D66-8BBD-16C6550B2FF0}" sibTransId="{31F1FB2C-361A-4EE3-9870-73574564A134}"/>
    <dgm:cxn modelId="{CA852CF2-53BB-4E0F-8980-2D682E058F95}" type="presOf" srcId="{96F9092D-6A3E-4871-B5AB-842531AE7756}" destId="{A5A8A927-9C4D-42B7-BB9F-E8ED958DD424}" srcOrd="1" destOrd="0" presId="urn:microsoft.com/office/officeart/2005/8/layout/venn2"/>
    <dgm:cxn modelId="{63846E85-375E-4527-A131-C9DEE9E70CB8}" type="presParOf" srcId="{A6C6DF3E-7B15-4F2F-8170-8EC4C7C9837B}" destId="{BBF1CAE3-3694-41A4-93B8-9B3F01A927FF}" srcOrd="0" destOrd="0" presId="urn:microsoft.com/office/officeart/2005/8/layout/venn2"/>
    <dgm:cxn modelId="{852848C1-D37D-465E-A6E8-511BB2802EAE}" type="presParOf" srcId="{BBF1CAE3-3694-41A4-93B8-9B3F01A927FF}" destId="{9F2B9D6A-6FF8-4047-AE73-0BFDE0862A46}" srcOrd="0" destOrd="0" presId="urn:microsoft.com/office/officeart/2005/8/layout/venn2"/>
    <dgm:cxn modelId="{A408A523-AD5B-44DA-9280-67F54CBE5744}" type="presParOf" srcId="{BBF1CAE3-3694-41A4-93B8-9B3F01A927FF}" destId="{62736ABF-2CF7-48F0-A21F-CEF7DF95D15D}" srcOrd="1" destOrd="0" presId="urn:microsoft.com/office/officeart/2005/8/layout/venn2"/>
    <dgm:cxn modelId="{7F0604A2-12DA-451B-9AA1-49603C07D798}" type="presParOf" srcId="{A6C6DF3E-7B15-4F2F-8170-8EC4C7C9837B}" destId="{9AB42C80-A00D-4177-A541-96351F2AAF8D}" srcOrd="1" destOrd="0" presId="urn:microsoft.com/office/officeart/2005/8/layout/venn2"/>
    <dgm:cxn modelId="{F4D3792B-B55C-4914-A281-2561AFF87759}" type="presParOf" srcId="{9AB42C80-A00D-4177-A541-96351F2AAF8D}" destId="{AD72B3B6-4AF9-48A1-85C2-E582D27FB1AE}" srcOrd="0" destOrd="0" presId="urn:microsoft.com/office/officeart/2005/8/layout/venn2"/>
    <dgm:cxn modelId="{0DFB00B8-0FEC-4184-94E8-A20B07728BEA}" type="presParOf" srcId="{9AB42C80-A00D-4177-A541-96351F2AAF8D}" destId="{D02FCEF9-195F-4DEC-B561-AEF2CE8F2909}" srcOrd="1" destOrd="0" presId="urn:microsoft.com/office/officeart/2005/8/layout/venn2"/>
    <dgm:cxn modelId="{D728CC0F-F2AE-44C4-B59C-38120D345EAF}" type="presParOf" srcId="{A6C6DF3E-7B15-4F2F-8170-8EC4C7C9837B}" destId="{753F0B6B-709C-4AFC-BABE-0309FFE1D803}" srcOrd="2" destOrd="0" presId="urn:microsoft.com/office/officeart/2005/8/layout/venn2"/>
    <dgm:cxn modelId="{802ABEE7-BAF1-4115-BF60-8C82AB23AF30}" type="presParOf" srcId="{753F0B6B-709C-4AFC-BABE-0309FFE1D803}" destId="{0339F232-43C1-4F48-8BBD-F3C62529F690}" srcOrd="0" destOrd="0" presId="urn:microsoft.com/office/officeart/2005/8/layout/venn2"/>
    <dgm:cxn modelId="{8DBEB7A8-DC4B-4FAD-BBCE-0B6DA0F46F7F}" type="presParOf" srcId="{753F0B6B-709C-4AFC-BABE-0309FFE1D803}" destId="{A5A8A927-9C4D-42B7-BB9F-E8ED958DD424}" srcOrd="1" destOrd="0" presId="urn:microsoft.com/office/officeart/2005/8/layout/venn2"/>
    <dgm:cxn modelId="{2CA7931D-7364-4998-BA0E-68B3025F60BE}" type="presParOf" srcId="{A6C6DF3E-7B15-4F2F-8170-8EC4C7C9837B}" destId="{2818D74E-8CA3-4B9C-A62A-BB3A70D9DFAB}" srcOrd="3" destOrd="0" presId="urn:microsoft.com/office/officeart/2005/8/layout/venn2"/>
    <dgm:cxn modelId="{AD056D56-8721-45D5-8F40-CB88A34A27BE}" type="presParOf" srcId="{2818D74E-8CA3-4B9C-A62A-BB3A70D9DFAB}" destId="{35546232-101C-4748-AD31-590C7E362B50}" srcOrd="0" destOrd="0" presId="urn:microsoft.com/office/officeart/2005/8/layout/venn2"/>
    <dgm:cxn modelId="{DED4D8EB-52AC-4C7B-94E4-30F401FD4C18}" type="presParOf" srcId="{2818D74E-8CA3-4B9C-A62A-BB3A70D9DFAB}" destId="{B9B83F82-9F45-42D5-9CD0-501C39B37E7C}" srcOrd="1" destOrd="0" presId="urn:microsoft.com/office/officeart/2005/8/layout/venn2"/>
    <dgm:cxn modelId="{DF5881F0-7782-4AA0-877A-29620A9E339E}" type="presParOf" srcId="{A6C6DF3E-7B15-4F2F-8170-8EC4C7C9837B}" destId="{FF83F748-F0C2-424B-ACF5-E549DBC4A0E7}" srcOrd="4" destOrd="0" presId="urn:microsoft.com/office/officeart/2005/8/layout/venn2"/>
    <dgm:cxn modelId="{2635D768-3B2C-453A-B59F-56EF04154EFD}" type="presParOf" srcId="{FF83F748-F0C2-424B-ACF5-E549DBC4A0E7}" destId="{FF087722-BA55-4934-B7F9-69FF211A1410}" srcOrd="0" destOrd="0" presId="urn:microsoft.com/office/officeart/2005/8/layout/venn2"/>
    <dgm:cxn modelId="{11767D4D-EB45-4B0D-9618-08EA623CB408}" type="presParOf" srcId="{FF83F748-F0C2-424B-ACF5-E549DBC4A0E7}" destId="{A4199560-C3B5-4CEB-BA79-1B70CA1987FF}" srcOrd="1" destOrd="0" presId="urn:microsoft.com/office/officeart/2005/8/layout/ven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2B9D6A-6FF8-4047-AE73-0BFDE0862A46}">
      <dsp:nvSpPr>
        <dsp:cNvPr id="0" name=""/>
        <dsp:cNvSpPr/>
      </dsp:nvSpPr>
      <dsp:spPr>
        <a:xfrm>
          <a:off x="304788" y="0"/>
          <a:ext cx="5638822" cy="4191000"/>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kern="1200" dirty="0"/>
            <a:t>State Plan</a:t>
          </a:r>
        </a:p>
      </dsp:txBody>
      <dsp:txXfrm>
        <a:off x="2066920" y="209549"/>
        <a:ext cx="2114558" cy="419100"/>
      </dsp:txXfrm>
    </dsp:sp>
    <dsp:sp modelId="{AD72B3B6-4AF9-48A1-85C2-E582D27FB1AE}">
      <dsp:nvSpPr>
        <dsp:cNvPr id="0" name=""/>
        <dsp:cNvSpPr/>
      </dsp:nvSpPr>
      <dsp:spPr>
        <a:xfrm>
          <a:off x="609590" y="628649"/>
          <a:ext cx="5029218" cy="3562350"/>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kern="1200" dirty="0"/>
            <a:t>Governor’s and  GBHSPC Task Force Reports</a:t>
          </a:r>
        </a:p>
      </dsp:txBody>
      <dsp:txXfrm>
        <a:off x="2039774" y="833485"/>
        <a:ext cx="2168850" cy="409670"/>
      </dsp:txXfrm>
    </dsp:sp>
    <dsp:sp modelId="{0339F232-43C1-4F48-8BBD-F3C62529F690}">
      <dsp:nvSpPr>
        <dsp:cNvPr id="0" name=""/>
        <dsp:cNvSpPr/>
      </dsp:nvSpPr>
      <dsp:spPr>
        <a:xfrm>
          <a:off x="990593" y="1257299"/>
          <a:ext cx="4267213" cy="2933700"/>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kern="1200" dirty="0"/>
            <a:t>BHS Strategic Plan</a:t>
          </a:r>
        </a:p>
      </dsp:txBody>
      <dsp:txXfrm>
        <a:off x="2020058" y="1459725"/>
        <a:ext cx="2208282" cy="404850"/>
      </dsp:txXfrm>
    </dsp:sp>
    <dsp:sp modelId="{35546232-101C-4748-AD31-590C7E362B50}">
      <dsp:nvSpPr>
        <dsp:cNvPr id="0" name=""/>
        <dsp:cNvSpPr/>
      </dsp:nvSpPr>
      <dsp:spPr>
        <a:xfrm>
          <a:off x="1295396" y="1885950"/>
          <a:ext cx="3657607" cy="2305050"/>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kern="1200" dirty="0"/>
            <a:t>GBHSPC Directives</a:t>
          </a:r>
        </a:p>
      </dsp:txBody>
      <dsp:txXfrm>
        <a:off x="2136646" y="2093404"/>
        <a:ext cx="1975107" cy="414909"/>
      </dsp:txXfrm>
    </dsp:sp>
    <dsp:sp modelId="{FF087722-BA55-4934-B7F9-69FF211A1410}">
      <dsp:nvSpPr>
        <dsp:cNvPr id="0" name=""/>
        <dsp:cNvSpPr/>
      </dsp:nvSpPr>
      <dsp:spPr>
        <a:xfrm>
          <a:off x="1752603" y="2514599"/>
          <a:ext cx="2743193" cy="1676400"/>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kern="1200" dirty="0"/>
            <a:t>Charter Development</a:t>
          </a:r>
        </a:p>
      </dsp:txBody>
      <dsp:txXfrm>
        <a:off x="2154334" y="2933699"/>
        <a:ext cx="1939731" cy="838200"/>
      </dsp:txXfrm>
    </dsp:sp>
  </dsp:spTree>
</dsp:drawing>
</file>

<file path=ppt/diagrams/layout1.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1"/>
            <a:ext cx="3037840" cy="464820"/>
          </a:xfrm>
          <a:prstGeom prst="rect">
            <a:avLst/>
          </a:prstGeom>
        </p:spPr>
        <p:txBody>
          <a:bodyPr vert="horz" lIns="93177" tIns="46589" rIns="93177" bIns="46589" rtlCol="0"/>
          <a:lstStyle>
            <a:lvl1pPr algn="r">
              <a:defRPr sz="1200"/>
            </a:lvl1pPr>
          </a:lstStyle>
          <a:p>
            <a:fld id="{6351B9E3-72FC-41DB-8888-AE65806DA107}" type="datetimeFigureOut">
              <a:rPr lang="en-US" smtClean="0"/>
              <a:pPr/>
              <a:t>8/9/2022</a:t>
            </a:fld>
            <a:endParaRPr lang="en-US"/>
          </a:p>
        </p:txBody>
      </p:sp>
      <p:sp>
        <p:nvSpPr>
          <p:cNvPr id="4" name="Footer Placeholder 3"/>
          <p:cNvSpPr>
            <a:spLocks noGrp="1"/>
          </p:cNvSpPr>
          <p:nvPr>
            <p:ph type="ftr" sz="quarter" idx="2"/>
          </p:nvPr>
        </p:nvSpPr>
        <p:spPr>
          <a:xfrm>
            <a:off x="0" y="8829968"/>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8"/>
            <a:ext cx="3037840" cy="464820"/>
          </a:xfrm>
          <a:prstGeom prst="rect">
            <a:avLst/>
          </a:prstGeom>
        </p:spPr>
        <p:txBody>
          <a:bodyPr vert="horz" lIns="93177" tIns="46589" rIns="93177" bIns="46589" rtlCol="0" anchor="b"/>
          <a:lstStyle>
            <a:lvl1pPr algn="r">
              <a:defRPr sz="1200"/>
            </a:lvl1pPr>
          </a:lstStyle>
          <a:p>
            <a:fld id="{F784B909-FE33-4A23-8F67-98E6901886FC}" type="slidenum">
              <a:rPr lang="en-US" smtClean="0"/>
              <a:pPr/>
              <a:t>‹#›</a:t>
            </a:fld>
            <a:endParaRPr lang="en-US"/>
          </a:p>
        </p:txBody>
      </p:sp>
    </p:spTree>
    <p:extLst>
      <p:ext uri="{BB962C8B-B14F-4D97-AF65-F5344CB8AC3E}">
        <p14:creationId xmlns:p14="http://schemas.microsoft.com/office/powerpoint/2010/main" val="18656688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40" y="0"/>
            <a:ext cx="3038475" cy="465138"/>
          </a:xfrm>
          <a:prstGeom prst="rect">
            <a:avLst/>
          </a:prstGeom>
        </p:spPr>
        <p:txBody>
          <a:bodyPr vert="horz" lIns="91440" tIns="45720" rIns="91440" bIns="45720" rtlCol="0"/>
          <a:lstStyle>
            <a:lvl1pPr algn="r">
              <a:defRPr sz="1200"/>
            </a:lvl1pPr>
          </a:lstStyle>
          <a:p>
            <a:fld id="{8264F771-33D5-4C1D-960A-73417001EDFE}" type="datetimeFigureOut">
              <a:rPr lang="en-US" smtClean="0"/>
              <a:pPr/>
              <a:t>8/9/2022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6"/>
            <a:ext cx="5607050" cy="41830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2"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40" y="8829675"/>
            <a:ext cx="3038475" cy="465138"/>
          </a:xfrm>
          <a:prstGeom prst="rect">
            <a:avLst/>
          </a:prstGeom>
        </p:spPr>
        <p:txBody>
          <a:bodyPr vert="horz" lIns="91440" tIns="45720" rIns="91440" bIns="45720" rtlCol="0" anchor="b"/>
          <a:lstStyle>
            <a:lvl1pPr algn="r">
              <a:defRPr sz="1200"/>
            </a:lvl1pPr>
          </a:lstStyle>
          <a:p>
            <a:fld id="{6FC50B65-E69A-4F11-A23A-0D970C5FD68D}" type="slidenum">
              <a:rPr lang="en-US" smtClean="0"/>
              <a:pPr/>
              <a:t>‹#›</a:t>
            </a:fld>
            <a:endParaRPr lang="en-US"/>
          </a:p>
        </p:txBody>
      </p:sp>
    </p:spTree>
    <p:extLst>
      <p:ext uri="{BB962C8B-B14F-4D97-AF65-F5344CB8AC3E}">
        <p14:creationId xmlns:p14="http://schemas.microsoft.com/office/powerpoint/2010/main" val="21598344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Public law 102-321 requires each state to have a GBHSPC in order to receive Substance Abuse and Mental Health Services Administration (SAMHSA) Substance Abuse Prevention and Mental Health Block Grant funding.  The Substance Abuse Prevention and Treatment Block Grant program provides funds to plan, implement, and evaluate activities that prevent and treat substance abuse and promote public health.  The Mental Health Block Grant provides funds for comprehensive, community-based mental health services to adults with serious mental illnesses and to children with serious emotional disturbances and to monitor progress in implementing a comprehensive, community-based mental health system.  Funding provided is for the uninsured/under insured.  Grantees use the block grant programs for prevention, treatment, recovery support, and other services to supplement Medicaid, Medicare, and private insurance services. </a:t>
            </a:r>
            <a:r>
              <a:rPr lang="en-US" dirty="0"/>
              <a:t>SAMHSA</a:t>
            </a:r>
            <a:r>
              <a:rPr lang="en-US" baseline="0" dirty="0"/>
              <a:t> administers Mental Health and Substance Abuse Block Grants.  </a:t>
            </a:r>
            <a:endParaRPr lang="en-US" dirty="0"/>
          </a:p>
        </p:txBody>
      </p:sp>
      <p:sp>
        <p:nvSpPr>
          <p:cNvPr id="4" name="Slide Number Placeholder 3"/>
          <p:cNvSpPr>
            <a:spLocks noGrp="1"/>
          </p:cNvSpPr>
          <p:nvPr>
            <p:ph type="sldNum" sz="quarter" idx="10"/>
          </p:nvPr>
        </p:nvSpPr>
        <p:spPr/>
        <p:txBody>
          <a:bodyPr/>
          <a:lstStyle/>
          <a:p>
            <a:fld id="{6FC50B65-E69A-4F11-A23A-0D970C5FD68D}" type="slidenum">
              <a:rPr lang="en-US" smtClean="0"/>
              <a:pPr/>
              <a:t>2</a:t>
            </a:fld>
            <a:endParaRPr lang="en-US"/>
          </a:p>
        </p:txBody>
      </p:sp>
    </p:spTree>
    <p:extLst>
      <p:ext uri="{BB962C8B-B14F-4D97-AF65-F5344CB8AC3E}">
        <p14:creationId xmlns:p14="http://schemas.microsoft.com/office/powerpoint/2010/main" val="9717848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C50B65-E69A-4F11-A23A-0D970C5FD68D}" type="slidenum">
              <a:rPr lang="en-US" smtClean="0"/>
              <a:pPr/>
              <a:t>13</a:t>
            </a:fld>
            <a:endParaRPr lang="en-US"/>
          </a:p>
        </p:txBody>
      </p:sp>
    </p:spTree>
    <p:extLst>
      <p:ext uri="{BB962C8B-B14F-4D97-AF65-F5344CB8AC3E}">
        <p14:creationId xmlns:p14="http://schemas.microsoft.com/office/powerpoint/2010/main" val="14666952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Officers have term limits that are staggered.  Members for subcommittees are all volunteers</a:t>
            </a:r>
            <a:r>
              <a:rPr lang="en-US" baseline="0" dirty="0"/>
              <a:t> and the GBHSPC leaves it up to each subcommittee decide membership.  </a:t>
            </a:r>
            <a:endParaRPr lang="en-US" dirty="0"/>
          </a:p>
        </p:txBody>
      </p:sp>
      <p:sp>
        <p:nvSpPr>
          <p:cNvPr id="4" name="Slide Number Placeholder 3"/>
          <p:cNvSpPr>
            <a:spLocks noGrp="1"/>
          </p:cNvSpPr>
          <p:nvPr>
            <p:ph type="sldNum" sz="quarter" idx="10"/>
          </p:nvPr>
        </p:nvSpPr>
        <p:spPr/>
        <p:txBody>
          <a:bodyPr/>
          <a:lstStyle/>
          <a:p>
            <a:fld id="{6FC50B65-E69A-4F11-A23A-0D970C5FD68D}" type="slidenum">
              <a:rPr lang="en-US" smtClean="0"/>
              <a:pPr/>
              <a:t>16</a:t>
            </a:fld>
            <a:endParaRPr lang="en-US"/>
          </a:p>
        </p:txBody>
      </p:sp>
    </p:spTree>
    <p:extLst>
      <p:ext uri="{BB962C8B-B14F-4D97-AF65-F5344CB8AC3E}">
        <p14:creationId xmlns:p14="http://schemas.microsoft.com/office/powerpoint/2010/main" val="39182933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GBHSPC approves each subcommittee charters.  Every year there is a review of accomplishments and approval of the new year’s goals and objectives.  </a:t>
            </a:r>
          </a:p>
        </p:txBody>
      </p:sp>
      <p:sp>
        <p:nvSpPr>
          <p:cNvPr id="4" name="Slide Number Placeholder 3"/>
          <p:cNvSpPr>
            <a:spLocks noGrp="1"/>
          </p:cNvSpPr>
          <p:nvPr>
            <p:ph type="sldNum" sz="quarter" idx="10"/>
          </p:nvPr>
        </p:nvSpPr>
        <p:spPr/>
        <p:txBody>
          <a:bodyPr/>
          <a:lstStyle/>
          <a:p>
            <a:fld id="{6FC50B65-E69A-4F11-A23A-0D970C5FD68D}" type="slidenum">
              <a:rPr lang="en-US" smtClean="0"/>
              <a:pPr/>
              <a:t>17</a:t>
            </a:fld>
            <a:endParaRPr lang="en-US"/>
          </a:p>
        </p:txBody>
      </p:sp>
    </p:spTree>
    <p:extLst>
      <p:ext uri="{BB962C8B-B14F-4D97-AF65-F5344CB8AC3E}">
        <p14:creationId xmlns:p14="http://schemas.microsoft.com/office/powerpoint/2010/main" val="7918598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cannot</a:t>
            </a:r>
            <a:r>
              <a:rPr lang="en-US" baseline="0" dirty="0"/>
              <a:t> be understated how important a role the GBHSPC and their subcommittees play in shaping behavioral health in the state of Kansas.  </a:t>
            </a:r>
            <a:endParaRPr lang="en-US" dirty="0"/>
          </a:p>
        </p:txBody>
      </p:sp>
      <p:sp>
        <p:nvSpPr>
          <p:cNvPr id="4" name="Slide Number Placeholder 3"/>
          <p:cNvSpPr>
            <a:spLocks noGrp="1"/>
          </p:cNvSpPr>
          <p:nvPr>
            <p:ph type="sldNum" sz="quarter" idx="10"/>
          </p:nvPr>
        </p:nvSpPr>
        <p:spPr/>
        <p:txBody>
          <a:bodyPr/>
          <a:lstStyle/>
          <a:p>
            <a:fld id="{6FC50B65-E69A-4F11-A23A-0D970C5FD68D}" type="slidenum">
              <a:rPr lang="en-US" smtClean="0"/>
              <a:pPr/>
              <a:t>20</a:t>
            </a:fld>
            <a:endParaRPr lang="en-US"/>
          </a:p>
        </p:txBody>
      </p:sp>
    </p:spTree>
    <p:extLst>
      <p:ext uri="{BB962C8B-B14F-4D97-AF65-F5344CB8AC3E}">
        <p14:creationId xmlns:p14="http://schemas.microsoft.com/office/powerpoint/2010/main" val="29688861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Governor’s Behavioral Health Services Planning Council in Kansas is currently comprised of 33 members with a requirement that a minimum of 51% of the members be consumers or family members of consumers.  One of their primary purposes is to review the State plan, provide feedback, and ultimately approve the State’s application for the SAMHSA block grant.  </a:t>
            </a:r>
          </a:p>
          <a:p>
            <a:endParaRPr lang="en-US" baseline="0" dirty="0"/>
          </a:p>
          <a:p>
            <a:r>
              <a:rPr lang="en-US" baseline="0" dirty="0"/>
              <a:t>Public Law 102-321 lays the framework of the Planning Council’s composition but states have latitude in membership so long as they abide by the 51% rule.  Also, SAMHSAs vision has changed to a model that is more integrated.  The emphasis is on behavioral health which is encompassing of both mental health, substance use disorders, and co-occurring. </a:t>
            </a:r>
            <a:endParaRPr lang="en-US" dirty="0"/>
          </a:p>
        </p:txBody>
      </p:sp>
      <p:sp>
        <p:nvSpPr>
          <p:cNvPr id="4" name="Slide Number Placeholder 3"/>
          <p:cNvSpPr>
            <a:spLocks noGrp="1"/>
          </p:cNvSpPr>
          <p:nvPr>
            <p:ph type="sldNum" sz="quarter" idx="10"/>
          </p:nvPr>
        </p:nvSpPr>
        <p:spPr/>
        <p:txBody>
          <a:bodyPr/>
          <a:lstStyle/>
          <a:p>
            <a:fld id="{6FC50B65-E69A-4F11-A23A-0D970C5FD68D}" type="slidenum">
              <a:rPr lang="en-US" smtClean="0"/>
              <a:pPr/>
              <a:t>3</a:t>
            </a:fld>
            <a:endParaRPr lang="en-US"/>
          </a:p>
        </p:txBody>
      </p:sp>
    </p:spTree>
    <p:extLst>
      <p:ext uri="{BB962C8B-B14F-4D97-AF65-F5344CB8AC3E}">
        <p14:creationId xmlns:p14="http://schemas.microsoft.com/office/powerpoint/2010/main" val="34263411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On July 1, 2013, HB 2368 was adopted and amended state statute K.S.A. 39-1605 in part to reflect SAMHSA initiatives and requirements, including expanding membership to substance use disorder providers, consumers in recovery from a substance use disorder, and family members of consumers with substance use disorders; replacing the term “mental health” to “behavioral health”; and, so forth. </a:t>
            </a:r>
            <a:endParaRPr lang="en-US" dirty="0"/>
          </a:p>
        </p:txBody>
      </p:sp>
      <p:sp>
        <p:nvSpPr>
          <p:cNvPr id="4" name="Slide Number Placeholder 3"/>
          <p:cNvSpPr>
            <a:spLocks noGrp="1"/>
          </p:cNvSpPr>
          <p:nvPr>
            <p:ph type="sldNum" sz="quarter" idx="10"/>
          </p:nvPr>
        </p:nvSpPr>
        <p:spPr/>
        <p:txBody>
          <a:bodyPr/>
          <a:lstStyle/>
          <a:p>
            <a:fld id="{6FC50B65-E69A-4F11-A23A-0D970C5FD68D}" type="slidenum">
              <a:rPr lang="en-US" smtClean="0"/>
              <a:pPr/>
              <a:t>4</a:t>
            </a:fld>
            <a:endParaRPr lang="en-US"/>
          </a:p>
        </p:txBody>
      </p:sp>
    </p:spTree>
    <p:extLst>
      <p:ext uri="{BB962C8B-B14F-4D97-AF65-F5344CB8AC3E}">
        <p14:creationId xmlns:p14="http://schemas.microsoft.com/office/powerpoint/2010/main" val="11723700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a variety of activities</a:t>
            </a:r>
            <a:r>
              <a:rPr lang="en-US" baseline="0" dirty="0"/>
              <a:t> and ways the Planning Council achieves these duties.  One way is by participating on one or more Planning Council Subcommittees that focuses on one particular behavioral health issue or population.  Another is reviewing the Block Grant application (State Plan) and providing feedback.  It is important to reiterate that the Planning Council is only an advisory group; they cannot enforce any rules or policies upon the state and they cannot lobby.  </a:t>
            </a:r>
            <a:endParaRPr lang="en-US" dirty="0"/>
          </a:p>
        </p:txBody>
      </p:sp>
      <p:sp>
        <p:nvSpPr>
          <p:cNvPr id="4" name="Slide Number Placeholder 3"/>
          <p:cNvSpPr>
            <a:spLocks noGrp="1"/>
          </p:cNvSpPr>
          <p:nvPr>
            <p:ph type="sldNum" sz="quarter" idx="10"/>
          </p:nvPr>
        </p:nvSpPr>
        <p:spPr/>
        <p:txBody>
          <a:bodyPr/>
          <a:lstStyle/>
          <a:p>
            <a:fld id="{6FC50B65-E69A-4F11-A23A-0D970C5FD68D}" type="slidenum">
              <a:rPr lang="en-US" smtClean="0"/>
              <a:pPr/>
              <a:t>5</a:t>
            </a:fld>
            <a:endParaRPr lang="en-US"/>
          </a:p>
        </p:txBody>
      </p:sp>
    </p:spTree>
    <p:extLst>
      <p:ext uri="{BB962C8B-B14F-4D97-AF65-F5344CB8AC3E}">
        <p14:creationId xmlns:p14="http://schemas.microsoft.com/office/powerpoint/2010/main" val="16511306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State statute</a:t>
            </a:r>
            <a:r>
              <a:rPr lang="en-US" baseline="0" dirty="0"/>
              <a:t> requires the GBHSPC do at least one site visit of each state psychiatric facility per year along with other behavioral health providers.  The Planning Council convenes patient and consumer panels to listen to their needs, what works, what doesn’t, and what they would like to see happen.  These are just a few examples of how the GBHSPC monitors, reviews, and evaluates behavioral health services. </a:t>
            </a:r>
          </a:p>
        </p:txBody>
      </p:sp>
      <p:sp>
        <p:nvSpPr>
          <p:cNvPr id="4" name="Slide Number Placeholder 3"/>
          <p:cNvSpPr>
            <a:spLocks noGrp="1"/>
          </p:cNvSpPr>
          <p:nvPr>
            <p:ph type="sldNum" sz="quarter" idx="10"/>
          </p:nvPr>
        </p:nvSpPr>
        <p:spPr/>
        <p:txBody>
          <a:bodyPr/>
          <a:lstStyle/>
          <a:p>
            <a:fld id="{6FC50B65-E69A-4F11-A23A-0D970C5FD68D}" type="slidenum">
              <a:rPr lang="en-US" smtClean="0"/>
              <a:pPr/>
              <a:t>6</a:t>
            </a:fld>
            <a:endParaRPr lang="en-US"/>
          </a:p>
        </p:txBody>
      </p:sp>
    </p:spTree>
    <p:extLst>
      <p:ext uri="{BB962C8B-B14F-4D97-AF65-F5344CB8AC3E}">
        <p14:creationId xmlns:p14="http://schemas.microsoft.com/office/powerpoint/2010/main" val="36561182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are just some examples of where information can come from to assist the BGHSPC in completing evaluations</a:t>
            </a:r>
            <a:r>
              <a:rPr lang="en-US" baseline="0" dirty="0"/>
              <a:t> that lead to recommendations.  </a:t>
            </a:r>
          </a:p>
          <a:p>
            <a:endParaRPr lang="en-US" baseline="0" dirty="0"/>
          </a:p>
          <a:p>
            <a:r>
              <a:rPr lang="en-US" dirty="0"/>
              <a:t>AIMS is a database</a:t>
            </a:r>
            <a:r>
              <a:rPr lang="en-US" baseline="0" dirty="0"/>
              <a:t> that collects a plethora of information on consumers receiving services from our community mental health center partners.  </a:t>
            </a:r>
          </a:p>
          <a:p>
            <a:endParaRPr lang="en-US" baseline="0" dirty="0"/>
          </a:p>
          <a:p>
            <a:r>
              <a:rPr lang="en-US" baseline="0" dirty="0" err="1"/>
              <a:t>KanCare</a:t>
            </a:r>
            <a:r>
              <a:rPr lang="en-US" baseline="0" dirty="0"/>
              <a:t> is managed care for our Medicaid population in the state of Kansas.  There are 3 manage care organizations in Kansas and they collect data and report outcomes on their members.  </a:t>
            </a:r>
          </a:p>
          <a:p>
            <a:endParaRPr lang="en-US" baseline="0" dirty="0"/>
          </a:p>
          <a:p>
            <a:endParaRPr lang="en-US" dirty="0"/>
          </a:p>
        </p:txBody>
      </p:sp>
      <p:sp>
        <p:nvSpPr>
          <p:cNvPr id="4" name="Slide Number Placeholder 3"/>
          <p:cNvSpPr>
            <a:spLocks noGrp="1"/>
          </p:cNvSpPr>
          <p:nvPr>
            <p:ph type="sldNum" sz="quarter" idx="10"/>
          </p:nvPr>
        </p:nvSpPr>
        <p:spPr/>
        <p:txBody>
          <a:bodyPr/>
          <a:lstStyle/>
          <a:p>
            <a:fld id="{6FC50B65-E69A-4F11-A23A-0D970C5FD68D}" type="slidenum">
              <a:rPr lang="en-US" smtClean="0"/>
              <a:pPr/>
              <a:t>7</a:t>
            </a:fld>
            <a:endParaRPr lang="en-US"/>
          </a:p>
        </p:txBody>
      </p:sp>
    </p:spTree>
    <p:extLst>
      <p:ext uri="{BB962C8B-B14F-4D97-AF65-F5344CB8AC3E}">
        <p14:creationId xmlns:p14="http://schemas.microsoft.com/office/powerpoint/2010/main" val="41246430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Advocacy is a very important aspect of the GBHSPC.  However, before any member writes</a:t>
            </a:r>
            <a:r>
              <a:rPr lang="en-US" baseline="0" dirty="0"/>
              <a:t> a letter or otherwise wants to reach out to a media outlet, government leadership, etc., the information and purpose should be vetted through the GBHSPC Executive Board.  It is very important that the GBHSPC is not associated with any lobbying efforts.  Members can represent themselves and their own private interests, even the organization they belong to or company they work for.  But it should be clear that you are acting on your own behalf and NOT as part of the Council.  </a:t>
            </a:r>
            <a:endParaRPr lang="en-US" dirty="0"/>
          </a:p>
        </p:txBody>
      </p:sp>
      <p:sp>
        <p:nvSpPr>
          <p:cNvPr id="4" name="Slide Number Placeholder 3"/>
          <p:cNvSpPr>
            <a:spLocks noGrp="1"/>
          </p:cNvSpPr>
          <p:nvPr>
            <p:ph type="sldNum" sz="quarter" idx="10"/>
          </p:nvPr>
        </p:nvSpPr>
        <p:spPr/>
        <p:txBody>
          <a:bodyPr/>
          <a:lstStyle/>
          <a:p>
            <a:fld id="{6FC50B65-E69A-4F11-A23A-0D970C5FD68D}" type="slidenum">
              <a:rPr lang="en-US" smtClean="0"/>
              <a:pPr/>
              <a:t>8</a:t>
            </a:fld>
            <a:endParaRPr lang="en-US"/>
          </a:p>
        </p:txBody>
      </p:sp>
    </p:spTree>
    <p:extLst>
      <p:ext uri="{BB962C8B-B14F-4D97-AF65-F5344CB8AC3E}">
        <p14:creationId xmlns:p14="http://schemas.microsoft.com/office/powerpoint/2010/main" val="19740068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SAMHSA traditionally separates out the MH and Substance Abuse Block</a:t>
            </a:r>
            <a:r>
              <a:rPr lang="en-US" baseline="0" dirty="0"/>
              <a:t> Grants.  However this year we are submitting an integrated Block Grant application.  </a:t>
            </a:r>
          </a:p>
          <a:p>
            <a:endParaRPr lang="en-US" baseline="0" dirty="0"/>
          </a:p>
          <a:p>
            <a:r>
              <a:rPr lang="en-US" baseline="0" dirty="0"/>
              <a:t>There are various ways the GBHSPC is involved with the Block Grants.  One is having the state’s Block Grant Planner come to meetings and provide updates on how the funding is being utilized and providing any updates.  Another is providing reports on services and making recommendations on how the funds should be used in the future.  And another way the GBHSPC participates is by writing a letter of support, attesting their involvement with the State Plan development.    </a:t>
            </a:r>
            <a:endParaRPr lang="en-US" dirty="0"/>
          </a:p>
        </p:txBody>
      </p:sp>
      <p:sp>
        <p:nvSpPr>
          <p:cNvPr id="4" name="Slide Number Placeholder 3"/>
          <p:cNvSpPr>
            <a:spLocks noGrp="1"/>
          </p:cNvSpPr>
          <p:nvPr>
            <p:ph type="sldNum" sz="quarter" idx="10"/>
          </p:nvPr>
        </p:nvSpPr>
        <p:spPr/>
        <p:txBody>
          <a:bodyPr/>
          <a:lstStyle/>
          <a:p>
            <a:fld id="{6FC50B65-E69A-4F11-A23A-0D970C5FD68D}" type="slidenum">
              <a:rPr lang="en-US" smtClean="0"/>
              <a:pPr/>
              <a:t>9</a:t>
            </a:fld>
            <a:endParaRPr lang="en-US"/>
          </a:p>
        </p:txBody>
      </p:sp>
    </p:spTree>
    <p:extLst>
      <p:ext uri="{BB962C8B-B14F-4D97-AF65-F5344CB8AC3E}">
        <p14:creationId xmlns:p14="http://schemas.microsoft.com/office/powerpoint/2010/main" val="42723197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a:t>
            </a:r>
            <a:r>
              <a:rPr lang="en-US" baseline="0" dirty="0"/>
              <a:t> a visual representation of how the GBHSPC is structured and functions.  The GBHSPC leadership is the Executive Council comprised of the Council President and a few members.  The Executive Council plans the agenda for the full council, establishes subcommittees and other ad hoc groups for special projects, and so forth.  </a:t>
            </a:r>
          </a:p>
          <a:p>
            <a:endParaRPr lang="en-US" baseline="0" dirty="0"/>
          </a:p>
          <a:p>
            <a:r>
              <a:rPr lang="en-US" baseline="0" dirty="0"/>
              <a:t>The GBHSPC is independent of state government, however, they are “hitched” to a state agency in state statute; in our case the Kansas Department for Aging and Disability Services (KDADS).  The Council does not “report” to KDADS and KDADS has no authority or oversight of the Council.  It is merely to link/connect the Council to the state and to provide the Council with supports.  </a:t>
            </a:r>
          </a:p>
          <a:p>
            <a:endParaRPr lang="en-US" baseline="0" dirty="0"/>
          </a:p>
          <a:p>
            <a:r>
              <a:rPr lang="en-US" baseline="0" dirty="0"/>
              <a:t>The GBHSPC has a State Liaison.  Currently that role is fulfilled by Ted Jester, Assistant Director of Behavioral Health Services for KDADS.  In this capacity, the State Liaison is the link to the Secretary of KDADS, Behavioral Health Services, and all of the subcommittee liaisons which are KDADS staff.  </a:t>
            </a:r>
          </a:p>
          <a:p>
            <a:endParaRPr lang="en-US" baseline="0" dirty="0"/>
          </a:p>
          <a:p>
            <a:r>
              <a:rPr lang="en-US" baseline="0" dirty="0"/>
              <a:t>The GBHSPC currently has 9 subcommittees.  Each subcommittee has a GBHSPC member assigned to a subcommittee and acts as the liaison back to the full council.  KDADS also assigns a staff member to each subcommittee to provide logistical support and be a liaison back to KDADS.  For example, on the Children and Families Subcommittee Cathy Ramshaw serves as the GBHSPC liaison and Pam McDiffett is the behavioral health liaison and support person from KDADS.   </a:t>
            </a:r>
          </a:p>
          <a:p>
            <a:endParaRPr lang="en-US" baseline="0" dirty="0"/>
          </a:p>
          <a:p>
            <a:endParaRPr lang="en-US" dirty="0"/>
          </a:p>
        </p:txBody>
      </p:sp>
      <p:sp>
        <p:nvSpPr>
          <p:cNvPr id="4" name="Slide Number Placeholder 3"/>
          <p:cNvSpPr>
            <a:spLocks noGrp="1"/>
          </p:cNvSpPr>
          <p:nvPr>
            <p:ph type="sldNum" sz="quarter" idx="10"/>
          </p:nvPr>
        </p:nvSpPr>
        <p:spPr/>
        <p:txBody>
          <a:bodyPr/>
          <a:lstStyle/>
          <a:p>
            <a:fld id="{6FC50B65-E69A-4F11-A23A-0D970C5FD68D}" type="slidenum">
              <a:rPr lang="en-US" smtClean="0"/>
              <a:pPr/>
              <a:t>10</a:t>
            </a:fld>
            <a:endParaRPr lang="en-US"/>
          </a:p>
        </p:txBody>
      </p:sp>
    </p:spTree>
    <p:extLst>
      <p:ext uri="{BB962C8B-B14F-4D97-AF65-F5344CB8AC3E}">
        <p14:creationId xmlns:p14="http://schemas.microsoft.com/office/powerpoint/2010/main" val="133891402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sphere1.png"/>
          <p:cNvPicPr>
            <a:picLocks noChangeAspect="1"/>
          </p:cNvPicPr>
          <p:nvPr/>
        </p:nvPicPr>
        <p:blipFill>
          <a:blip r:embed="rId2" cstate="print"/>
          <a:stretch>
            <a:fillRect/>
          </a:stretch>
        </p:blipFill>
        <p:spPr>
          <a:xfrm>
            <a:off x="6850374" y="0"/>
            <a:ext cx="2293626" cy="6858000"/>
          </a:xfrm>
          <a:prstGeom prst="rect">
            <a:avLst/>
          </a:prstGeom>
        </p:spPr>
      </p:pic>
      <p:sp>
        <p:nvSpPr>
          <p:cNvPr id="3" name="Subtitle 2"/>
          <p:cNvSpPr>
            <a:spLocks noGrp="1"/>
          </p:cNvSpPr>
          <p:nvPr>
            <p:ph type="subTitle" idx="1"/>
          </p:nvPr>
        </p:nvSpPr>
        <p:spPr>
          <a:xfrm>
            <a:off x="2438400" y="3581400"/>
            <a:ext cx="3962400" cy="2133600"/>
          </a:xfrm>
        </p:spPr>
        <p:txBody>
          <a:bodyPr anchor="t">
            <a:normAutofit/>
          </a:bodyPr>
          <a:lstStyle>
            <a:lvl1pPr marL="0" indent="0" algn="r">
              <a:buNone/>
              <a:defRPr sz="14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6" name="Title 15"/>
          <p:cNvSpPr>
            <a:spLocks noGrp="1"/>
          </p:cNvSpPr>
          <p:nvPr>
            <p:ph type="title"/>
          </p:nvPr>
        </p:nvSpPr>
        <p:spPr>
          <a:xfrm>
            <a:off x="2438400" y="1447800"/>
            <a:ext cx="3962400" cy="2133600"/>
          </a:xfrm>
        </p:spPr>
        <p:txBody>
          <a:bodyPr anchor="b"/>
          <a:lstStyle/>
          <a:p>
            <a:r>
              <a:rPr lang="en-US"/>
              <a:t>Click to edit Master title style</a:t>
            </a:r>
            <a:endParaRPr lang="en-US" dirty="0"/>
          </a:p>
        </p:txBody>
      </p:sp>
      <p:sp>
        <p:nvSpPr>
          <p:cNvPr id="13" name="Date Placeholder 12"/>
          <p:cNvSpPr>
            <a:spLocks noGrp="1"/>
          </p:cNvSpPr>
          <p:nvPr>
            <p:ph type="dt" sz="half" idx="10"/>
          </p:nvPr>
        </p:nvSpPr>
        <p:spPr>
          <a:xfrm>
            <a:off x="3582988" y="6426201"/>
            <a:ext cx="2819399" cy="126999"/>
          </a:xfrm>
        </p:spPr>
        <p:txBody>
          <a:bodyPr/>
          <a:lstStyle/>
          <a:p>
            <a:fld id="{6EB52E0F-5BCC-4F21-A965-DDD6D7C89122}" type="datetimeFigureOut">
              <a:rPr lang="en-US" smtClean="0"/>
              <a:pPr/>
              <a:t>8/9/2022</a:t>
            </a:fld>
            <a:endParaRPr lang="en-US"/>
          </a:p>
        </p:txBody>
      </p:sp>
      <p:sp>
        <p:nvSpPr>
          <p:cNvPr id="14" name="Slide Number Placeholder 13"/>
          <p:cNvSpPr>
            <a:spLocks noGrp="1"/>
          </p:cNvSpPr>
          <p:nvPr>
            <p:ph type="sldNum" sz="quarter" idx="11"/>
          </p:nvPr>
        </p:nvSpPr>
        <p:spPr>
          <a:xfrm>
            <a:off x="6414976" y="6400800"/>
            <a:ext cx="457200" cy="152400"/>
          </a:xfrm>
        </p:spPr>
        <p:txBody>
          <a:bodyPr/>
          <a:lstStyle>
            <a:lvl1pPr algn="r">
              <a:defRPr/>
            </a:lvl1pPr>
          </a:lstStyle>
          <a:p>
            <a:fld id="{E90BAF23-0A10-47EB-B41E-7D862758EEF1}" type="slidenum">
              <a:rPr lang="en-US" smtClean="0"/>
              <a:pPr/>
              <a:t>‹#›</a:t>
            </a:fld>
            <a:endParaRPr lang="en-US"/>
          </a:p>
        </p:txBody>
      </p:sp>
      <p:sp>
        <p:nvSpPr>
          <p:cNvPr id="15" name="Footer Placeholder 14"/>
          <p:cNvSpPr>
            <a:spLocks noGrp="1"/>
          </p:cNvSpPr>
          <p:nvPr>
            <p:ph type="ftr" sz="quarter" idx="12"/>
          </p:nvPr>
        </p:nvSpPr>
        <p:spPr>
          <a:xfrm>
            <a:off x="3581400" y="6296248"/>
            <a:ext cx="2820987" cy="152400"/>
          </a:xfrm>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Date Placeholder 12"/>
          <p:cNvSpPr>
            <a:spLocks noGrp="1"/>
          </p:cNvSpPr>
          <p:nvPr>
            <p:ph type="dt" sz="half" idx="10"/>
          </p:nvPr>
        </p:nvSpPr>
        <p:spPr/>
        <p:txBody>
          <a:bodyPr/>
          <a:lstStyle/>
          <a:p>
            <a:fld id="{6EB52E0F-5BCC-4F21-A965-DDD6D7C89122}" type="datetimeFigureOut">
              <a:rPr lang="en-US" smtClean="0"/>
              <a:pPr/>
              <a:t>8/9/2022</a:t>
            </a:fld>
            <a:endParaRPr lang="en-US"/>
          </a:p>
        </p:txBody>
      </p:sp>
      <p:sp>
        <p:nvSpPr>
          <p:cNvPr id="14" name="Slide Number Placeholder 13"/>
          <p:cNvSpPr>
            <a:spLocks noGrp="1"/>
          </p:cNvSpPr>
          <p:nvPr>
            <p:ph type="sldNum" sz="quarter" idx="11"/>
          </p:nvPr>
        </p:nvSpPr>
        <p:spPr/>
        <p:txBody>
          <a:bodyPr/>
          <a:lstStyle/>
          <a:p>
            <a:fld id="{E90BAF23-0A10-47EB-B41E-7D862758EEF1}" type="slidenum">
              <a:rPr lang="en-US" smtClean="0"/>
              <a:pPr/>
              <a:t>‹#›</a:t>
            </a:fld>
            <a:endParaRPr lang="en-US"/>
          </a:p>
        </p:txBody>
      </p:sp>
      <p:sp>
        <p:nvSpPr>
          <p:cNvPr id="15" name="Footer Placeholder 14"/>
          <p:cNvSpPr>
            <a:spLocks noGrp="1"/>
          </p:cNvSpPr>
          <p:nvPr>
            <p:ph type="ftr" sz="quarter" idx="12"/>
          </p:nvPr>
        </p:nvSpPr>
        <p:spPr/>
        <p:txBody>
          <a:bodyPr/>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Date Placeholder 12"/>
          <p:cNvSpPr>
            <a:spLocks noGrp="1"/>
          </p:cNvSpPr>
          <p:nvPr>
            <p:ph type="dt" sz="half" idx="10"/>
          </p:nvPr>
        </p:nvSpPr>
        <p:spPr/>
        <p:txBody>
          <a:bodyPr/>
          <a:lstStyle/>
          <a:p>
            <a:fld id="{6EB52E0F-5BCC-4F21-A965-DDD6D7C89122}" type="datetimeFigureOut">
              <a:rPr lang="en-US" smtClean="0"/>
              <a:pPr/>
              <a:t>8/9/2022</a:t>
            </a:fld>
            <a:endParaRPr lang="en-US"/>
          </a:p>
        </p:txBody>
      </p:sp>
      <p:sp>
        <p:nvSpPr>
          <p:cNvPr id="14" name="Slide Number Placeholder 13"/>
          <p:cNvSpPr>
            <a:spLocks noGrp="1"/>
          </p:cNvSpPr>
          <p:nvPr>
            <p:ph type="sldNum" sz="quarter" idx="11"/>
          </p:nvPr>
        </p:nvSpPr>
        <p:spPr/>
        <p:txBody>
          <a:bodyPr/>
          <a:lstStyle/>
          <a:p>
            <a:fld id="{E90BAF23-0A10-47EB-B41E-7D862758EEF1}" type="slidenum">
              <a:rPr lang="en-US" smtClean="0"/>
              <a:pPr/>
              <a:t>‹#›</a:t>
            </a:fld>
            <a:endParaRPr lang="en-US"/>
          </a:p>
        </p:txBody>
      </p:sp>
      <p:sp>
        <p:nvSpPr>
          <p:cNvPr id="15" name="Footer Placeholder 14"/>
          <p:cNvSpPr>
            <a:spLocks noGrp="1"/>
          </p:cNvSpPr>
          <p:nvPr>
            <p:ph type="ftr" sz="quarter" idx="12"/>
          </p:nvPr>
        </p:nvSpPr>
        <p:spPr/>
        <p:txBody>
          <a:body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3657600" cy="5714999"/>
          </a:xfrm>
        </p:spPr>
        <p:txBody>
          <a:bodyPr/>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Title 15"/>
          <p:cNvSpPr>
            <a:spLocks noGrp="1"/>
          </p:cNvSpPr>
          <p:nvPr>
            <p:ph type="title"/>
          </p:nvPr>
        </p:nvSpPr>
        <p:spPr/>
        <p:txBody>
          <a:bodyPr/>
          <a:lstStyle/>
          <a:p>
            <a:r>
              <a:rPr lang="en-US"/>
              <a:t>Click to edit Master title style</a:t>
            </a:r>
          </a:p>
        </p:txBody>
      </p:sp>
      <p:sp>
        <p:nvSpPr>
          <p:cNvPr id="10" name="Date Placeholder 9"/>
          <p:cNvSpPr>
            <a:spLocks noGrp="1"/>
          </p:cNvSpPr>
          <p:nvPr>
            <p:ph type="dt" sz="half" idx="10"/>
          </p:nvPr>
        </p:nvSpPr>
        <p:spPr/>
        <p:txBody>
          <a:bodyPr/>
          <a:lstStyle/>
          <a:p>
            <a:fld id="{6EB52E0F-5BCC-4F21-A965-DDD6D7C89122}" type="datetimeFigureOut">
              <a:rPr lang="en-US" smtClean="0"/>
              <a:pPr/>
              <a:t>8/9/2022</a:t>
            </a:fld>
            <a:endParaRPr lang="en-US"/>
          </a:p>
        </p:txBody>
      </p:sp>
      <p:sp>
        <p:nvSpPr>
          <p:cNvPr id="11" name="Slide Number Placeholder 10"/>
          <p:cNvSpPr>
            <a:spLocks noGrp="1"/>
          </p:cNvSpPr>
          <p:nvPr>
            <p:ph type="sldNum" sz="quarter" idx="11"/>
          </p:nvPr>
        </p:nvSpPr>
        <p:spPr/>
        <p:txBody>
          <a:bodyPr/>
          <a:lstStyle/>
          <a:p>
            <a:fld id="{E90BAF23-0A10-47EB-B41E-7D862758EEF1}" type="slidenum">
              <a:rPr lang="en-US" smtClean="0"/>
              <a:pPr/>
              <a:t>‹#›</a:t>
            </a:fld>
            <a:endParaRPr lang="en-US"/>
          </a:p>
        </p:txBody>
      </p:sp>
      <p:sp>
        <p:nvSpPr>
          <p:cNvPr id="12" name="Footer Placeholder 11"/>
          <p:cNvSpPr>
            <a:spLocks noGrp="1"/>
          </p:cNvSpPr>
          <p:nvPr>
            <p:ph type="ftr" sz="quarter" idx="12"/>
          </p:nvPr>
        </p:nvSpPr>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7" name="Picture 6" descr="sphere1.png"/>
          <p:cNvPicPr>
            <a:picLocks noChangeAspect="1"/>
          </p:cNvPicPr>
          <p:nvPr/>
        </p:nvPicPr>
        <p:blipFill>
          <a:blip r:embed="rId2" cstate="print"/>
          <a:stretch>
            <a:fillRect/>
          </a:stretch>
        </p:blipFill>
        <p:spPr>
          <a:xfrm>
            <a:off x="6858000" y="0"/>
            <a:ext cx="2293626" cy="6858000"/>
          </a:xfrm>
          <a:prstGeom prst="rect">
            <a:avLst/>
          </a:prstGeom>
        </p:spPr>
      </p:pic>
      <p:sp>
        <p:nvSpPr>
          <p:cNvPr id="12" name="Date Placeholder 11"/>
          <p:cNvSpPr>
            <a:spLocks noGrp="1"/>
          </p:cNvSpPr>
          <p:nvPr>
            <p:ph type="dt" sz="half" idx="10"/>
          </p:nvPr>
        </p:nvSpPr>
        <p:spPr>
          <a:xfrm>
            <a:off x="839788" y="6426201"/>
            <a:ext cx="2819399" cy="126999"/>
          </a:xfrm>
        </p:spPr>
        <p:txBody>
          <a:bodyPr/>
          <a:lstStyle/>
          <a:p>
            <a:fld id="{6EB52E0F-5BCC-4F21-A965-DDD6D7C89122}" type="datetimeFigureOut">
              <a:rPr lang="en-US" smtClean="0"/>
              <a:pPr/>
              <a:t>8/9/2022</a:t>
            </a:fld>
            <a:endParaRPr lang="en-US"/>
          </a:p>
        </p:txBody>
      </p:sp>
      <p:sp>
        <p:nvSpPr>
          <p:cNvPr id="13" name="Slide Number Placeholder 12"/>
          <p:cNvSpPr>
            <a:spLocks noGrp="1"/>
          </p:cNvSpPr>
          <p:nvPr>
            <p:ph type="sldNum" sz="quarter" idx="11"/>
          </p:nvPr>
        </p:nvSpPr>
        <p:spPr>
          <a:xfrm>
            <a:off x="4116388" y="6400800"/>
            <a:ext cx="533400" cy="152400"/>
          </a:xfrm>
        </p:spPr>
        <p:txBody>
          <a:bodyPr/>
          <a:lstStyle/>
          <a:p>
            <a:fld id="{E90BAF23-0A10-47EB-B41E-7D862758EEF1}" type="slidenum">
              <a:rPr lang="en-US" smtClean="0"/>
              <a:pPr/>
              <a:t>‹#›</a:t>
            </a:fld>
            <a:endParaRPr lang="en-US"/>
          </a:p>
        </p:txBody>
      </p:sp>
      <p:sp>
        <p:nvSpPr>
          <p:cNvPr id="14" name="Footer Placeholder 13"/>
          <p:cNvSpPr>
            <a:spLocks noGrp="1"/>
          </p:cNvSpPr>
          <p:nvPr>
            <p:ph type="ftr" sz="quarter" idx="12"/>
          </p:nvPr>
        </p:nvSpPr>
        <p:spPr>
          <a:xfrm>
            <a:off x="838200" y="6296248"/>
            <a:ext cx="2820987" cy="152400"/>
          </a:xfrm>
        </p:spPr>
        <p:txBody>
          <a:bodyPr/>
          <a:lstStyle/>
          <a:p>
            <a:endParaRPr lang="en-US"/>
          </a:p>
        </p:txBody>
      </p:sp>
      <p:sp>
        <p:nvSpPr>
          <p:cNvPr id="15" name="Title 14"/>
          <p:cNvSpPr>
            <a:spLocks noGrp="1"/>
          </p:cNvSpPr>
          <p:nvPr>
            <p:ph type="title"/>
          </p:nvPr>
        </p:nvSpPr>
        <p:spPr>
          <a:xfrm>
            <a:off x="457200" y="1828800"/>
            <a:ext cx="3200400" cy="1752600"/>
          </a:xfrm>
        </p:spPr>
        <p:txBody>
          <a:bodyPr anchor="b"/>
          <a:lstStyle/>
          <a:p>
            <a:r>
              <a:rPr lang="en-US"/>
              <a:t>Click to edit Master title style</a:t>
            </a:r>
          </a:p>
        </p:txBody>
      </p:sp>
      <p:sp>
        <p:nvSpPr>
          <p:cNvPr id="3" name="Text Placeholder 2"/>
          <p:cNvSpPr>
            <a:spLocks noGrp="1"/>
          </p:cNvSpPr>
          <p:nvPr>
            <p:ph type="body" sz="quarter" idx="13"/>
          </p:nvPr>
        </p:nvSpPr>
        <p:spPr>
          <a:xfrm>
            <a:off x="457200" y="3578224"/>
            <a:ext cx="3200645" cy="1459767"/>
          </a:xfrm>
        </p:spPr>
        <p:txBody>
          <a:bodyPr anchor="t">
            <a:normAutofit/>
          </a:bodyPr>
          <a:lstStyle>
            <a:lvl1pPr marL="0" indent="0" algn="r" defTabSz="914400" rtl="0" eaLnBrk="1" latinLnBrk="0" hangingPunct="1">
              <a:spcBef>
                <a:spcPct val="20000"/>
              </a:spcBef>
              <a:buClr>
                <a:schemeClr val="tx1">
                  <a:lumMod val="50000"/>
                  <a:lumOff val="50000"/>
                </a:schemeClr>
              </a:buClr>
              <a:buFont typeface="Wingdings" pitchFamily="2" charset="2"/>
              <a:buNone/>
              <a:defRPr lang="en-US" sz="1400" kern="1200" dirty="0" smtClean="0">
                <a:solidFill>
                  <a:schemeClr val="tx2"/>
                </a:solidFill>
                <a:latin typeface="+mn-lt"/>
                <a:ea typeface="+mn-ea"/>
                <a:cs typeface="+mn-cs"/>
              </a:defRPr>
            </a:lvl1pPr>
          </a:lstStyle>
          <a:p>
            <a:pPr lvl="0"/>
            <a:r>
              <a:rPr lang="en-US"/>
              <a:t>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34290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57200" y="4572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itle 1"/>
          <p:cNvSpPr>
            <a:spLocks noGrp="1"/>
          </p:cNvSpPr>
          <p:nvPr>
            <p:ph type="title"/>
          </p:nvPr>
        </p:nvSpPr>
        <p:spPr>
          <a:xfrm>
            <a:off x="4876800" y="457200"/>
            <a:ext cx="2819400" cy="5714999"/>
          </a:xfrm>
        </p:spPr>
        <p:txBody>
          <a:bodyPr/>
          <a:lstStyle/>
          <a:p>
            <a:r>
              <a:rPr lang="en-US"/>
              <a:t>Click to edit Master title style</a:t>
            </a:r>
          </a:p>
        </p:txBody>
      </p:sp>
      <p:sp>
        <p:nvSpPr>
          <p:cNvPr id="9" name="Date Placeholder 8"/>
          <p:cNvSpPr>
            <a:spLocks noGrp="1"/>
          </p:cNvSpPr>
          <p:nvPr>
            <p:ph type="dt" sz="half" idx="10"/>
          </p:nvPr>
        </p:nvSpPr>
        <p:spPr/>
        <p:txBody>
          <a:bodyPr/>
          <a:lstStyle/>
          <a:p>
            <a:fld id="{6EB52E0F-5BCC-4F21-A965-DDD6D7C89122}" type="datetimeFigureOut">
              <a:rPr lang="en-US" smtClean="0"/>
              <a:pPr/>
              <a:t>8/9/2022</a:t>
            </a:fld>
            <a:endParaRPr lang="en-US"/>
          </a:p>
        </p:txBody>
      </p:sp>
      <p:sp>
        <p:nvSpPr>
          <p:cNvPr id="13" name="Slide Number Placeholder 12"/>
          <p:cNvSpPr>
            <a:spLocks noGrp="1"/>
          </p:cNvSpPr>
          <p:nvPr>
            <p:ph type="sldNum" sz="quarter" idx="11"/>
          </p:nvPr>
        </p:nvSpPr>
        <p:spPr/>
        <p:txBody>
          <a:bodyPr/>
          <a:lstStyle/>
          <a:p>
            <a:fld id="{E90BAF23-0A10-47EB-B41E-7D862758EEF1}"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275238"/>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675288"/>
            <a:ext cx="3581400" cy="2525112"/>
          </a:xfrm>
        </p:spPr>
        <p:txBody>
          <a:bodyPr anchor="t">
            <a:normAutofit/>
          </a:bodyPr>
          <a:lstStyle>
            <a:lvl1pPr marL="228600" indent="-182880">
              <a:defRPr sz="1400"/>
            </a:lvl1pPr>
            <a:lvl2pPr>
              <a:defRPr sz="1400"/>
            </a:lvl2pPr>
            <a:lvl3pPr>
              <a:defRPr sz="1400"/>
            </a:lvl3pPr>
            <a:lvl4pPr>
              <a:defRPr sz="1400" baseline="0"/>
            </a:lvl4pPr>
            <a:lvl5pPr>
              <a:buFont typeface="Wingdings" pitchFamily="2" charset="2"/>
              <a:buChar char="§"/>
              <a:defRPr sz="1400"/>
            </a:lvl5pPr>
            <a:lvl6pPr>
              <a:buFont typeface="Wingdings" pitchFamily="2" charset="2"/>
              <a:buChar cha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57199" y="3429000"/>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57199" y="3840162"/>
            <a:ext cx="3581400" cy="2515198"/>
          </a:xfrm>
        </p:spPr>
        <p:txBody>
          <a:bodyPr anchor="t">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itle 1"/>
          <p:cNvSpPr>
            <a:spLocks noGrp="1"/>
          </p:cNvSpPr>
          <p:nvPr>
            <p:ph type="title"/>
          </p:nvPr>
        </p:nvSpPr>
        <p:spPr>
          <a:xfrm>
            <a:off x="4876800" y="457200"/>
            <a:ext cx="2819400" cy="5714999"/>
          </a:xfrm>
        </p:spPr>
        <p:txBody>
          <a:bodyPr/>
          <a:lstStyle/>
          <a:p>
            <a:r>
              <a:rPr lang="en-US"/>
              <a:t>Click to edit Master title style</a:t>
            </a:r>
          </a:p>
        </p:txBody>
      </p:sp>
      <p:sp>
        <p:nvSpPr>
          <p:cNvPr id="12" name="Date Placeholder 11"/>
          <p:cNvSpPr>
            <a:spLocks noGrp="1"/>
          </p:cNvSpPr>
          <p:nvPr>
            <p:ph type="dt" sz="half" idx="10"/>
          </p:nvPr>
        </p:nvSpPr>
        <p:spPr/>
        <p:txBody>
          <a:bodyPr/>
          <a:lstStyle/>
          <a:p>
            <a:fld id="{6EB52E0F-5BCC-4F21-A965-DDD6D7C89122}" type="datetimeFigureOut">
              <a:rPr lang="en-US" smtClean="0"/>
              <a:pPr/>
              <a:t>8/9/2022</a:t>
            </a:fld>
            <a:endParaRPr lang="en-US"/>
          </a:p>
        </p:txBody>
      </p:sp>
      <p:sp>
        <p:nvSpPr>
          <p:cNvPr id="14" name="Slide Number Placeholder 13"/>
          <p:cNvSpPr>
            <a:spLocks noGrp="1"/>
          </p:cNvSpPr>
          <p:nvPr>
            <p:ph type="sldNum" sz="quarter" idx="11"/>
          </p:nvPr>
        </p:nvSpPr>
        <p:spPr/>
        <p:txBody>
          <a:bodyPr/>
          <a:lstStyle/>
          <a:p>
            <a:fld id="{E90BAF23-0A10-47EB-B41E-7D862758EEF1}" type="slidenum">
              <a:rPr lang="en-US" smtClean="0"/>
              <a:pPr/>
              <a:t>‹#›</a:t>
            </a:fld>
            <a:endParaRPr lang="en-US"/>
          </a:p>
        </p:txBody>
      </p:sp>
      <p:sp>
        <p:nvSpPr>
          <p:cNvPr id="16" name="Footer Placeholder 15"/>
          <p:cNvSpPr>
            <a:spLocks noGrp="1"/>
          </p:cNvSpPr>
          <p:nvPr>
            <p:ph type="ftr" sz="quarter" idx="12"/>
          </p:nvPr>
        </p:nvSpPr>
        <p:spPr/>
        <p:txBody>
          <a:body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733800" y="457200"/>
            <a:ext cx="3962400" cy="5715000"/>
          </a:xfrm>
        </p:spPr>
        <p:txBody>
          <a:bodyPr/>
          <a:lstStyle/>
          <a:p>
            <a:r>
              <a:rPr lang="en-US"/>
              <a:t>Click to edit Master title style</a:t>
            </a:r>
            <a:endParaRPr lang="en-US" dirty="0"/>
          </a:p>
        </p:txBody>
      </p:sp>
      <p:sp>
        <p:nvSpPr>
          <p:cNvPr id="9" name="Date Placeholder 8"/>
          <p:cNvSpPr>
            <a:spLocks noGrp="1"/>
          </p:cNvSpPr>
          <p:nvPr>
            <p:ph type="dt" sz="half" idx="10"/>
          </p:nvPr>
        </p:nvSpPr>
        <p:spPr/>
        <p:txBody>
          <a:bodyPr/>
          <a:lstStyle/>
          <a:p>
            <a:fld id="{6EB52E0F-5BCC-4F21-A965-DDD6D7C89122}" type="datetimeFigureOut">
              <a:rPr lang="en-US" smtClean="0"/>
              <a:pPr/>
              <a:t>8/9/2022</a:t>
            </a:fld>
            <a:endParaRPr lang="en-US"/>
          </a:p>
        </p:txBody>
      </p:sp>
      <p:sp>
        <p:nvSpPr>
          <p:cNvPr id="10" name="Slide Number Placeholder 9"/>
          <p:cNvSpPr>
            <a:spLocks noGrp="1"/>
          </p:cNvSpPr>
          <p:nvPr>
            <p:ph type="sldNum" sz="quarter" idx="11"/>
          </p:nvPr>
        </p:nvSpPr>
        <p:spPr/>
        <p:txBody>
          <a:bodyPr/>
          <a:lstStyle/>
          <a:p>
            <a:fld id="{E90BAF23-0A10-47EB-B41E-7D862758EEF1}" type="slidenum">
              <a:rPr lang="en-US" smtClean="0"/>
              <a:pPr/>
              <a:t>‹#›</a:t>
            </a:fld>
            <a:endParaRPr lang="en-US"/>
          </a:p>
        </p:txBody>
      </p:sp>
      <p:sp>
        <p:nvSpPr>
          <p:cNvPr id="11" name="Footer Placeholder 10"/>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6EB52E0F-5BCC-4F21-A965-DDD6D7C89122}" type="datetimeFigureOut">
              <a:rPr lang="en-US" smtClean="0"/>
              <a:pPr/>
              <a:t>8/9/2022</a:t>
            </a:fld>
            <a:endParaRPr lang="en-US"/>
          </a:p>
        </p:txBody>
      </p:sp>
      <p:sp>
        <p:nvSpPr>
          <p:cNvPr id="9" name="Slide Number Placeholder 8"/>
          <p:cNvSpPr>
            <a:spLocks noGrp="1"/>
          </p:cNvSpPr>
          <p:nvPr>
            <p:ph type="sldNum" sz="quarter" idx="11"/>
          </p:nvPr>
        </p:nvSpPr>
        <p:spPr/>
        <p:txBody>
          <a:bodyPr/>
          <a:lstStyle/>
          <a:p>
            <a:fld id="{E90BAF23-0A10-47EB-B41E-7D862758EEF1}"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81600" y="1676400"/>
            <a:ext cx="2514600" cy="1874837"/>
          </a:xfrm>
        </p:spPr>
        <p:txBody>
          <a:bodyPr anchor="b">
            <a:normAutofit/>
          </a:bodyPr>
          <a:lstStyle>
            <a:lvl1pPr algn="r">
              <a:defRPr sz="2000" b="0">
                <a:effectLst/>
              </a:defRPr>
            </a:lvl1pPr>
          </a:lstStyle>
          <a:p>
            <a:r>
              <a:rPr lang="en-US"/>
              <a:t>Click to edit Master title style</a:t>
            </a:r>
            <a:endParaRPr lang="en-US" dirty="0"/>
          </a:p>
        </p:txBody>
      </p:sp>
      <p:sp>
        <p:nvSpPr>
          <p:cNvPr id="3" name="Content Placeholder 2"/>
          <p:cNvSpPr>
            <a:spLocks noGrp="1"/>
          </p:cNvSpPr>
          <p:nvPr>
            <p:ph idx="1"/>
          </p:nvPr>
        </p:nvSpPr>
        <p:spPr>
          <a:xfrm>
            <a:off x="304800" y="1676400"/>
            <a:ext cx="4700016" cy="3505200"/>
          </a:xfrm>
        </p:spPr>
        <p:txBody>
          <a:bodyPr>
            <a:normAutofit/>
          </a:bodyPr>
          <a:lstStyle>
            <a:lvl1pPr marL="228600" indent="-182880">
              <a:defRPr sz="1200"/>
            </a:lvl1pPr>
            <a:lvl2pPr>
              <a:defRPr sz="12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5" name="Date Placeholder 14"/>
          <p:cNvSpPr>
            <a:spLocks noGrp="1"/>
          </p:cNvSpPr>
          <p:nvPr>
            <p:ph type="dt" sz="half" idx="10"/>
          </p:nvPr>
        </p:nvSpPr>
        <p:spPr/>
        <p:txBody>
          <a:bodyPr/>
          <a:lstStyle/>
          <a:p>
            <a:fld id="{6EB52E0F-5BCC-4F21-A965-DDD6D7C89122}" type="datetimeFigureOut">
              <a:rPr lang="en-US" smtClean="0"/>
              <a:pPr/>
              <a:t>8/9/2022</a:t>
            </a:fld>
            <a:endParaRPr lang="en-US"/>
          </a:p>
        </p:txBody>
      </p:sp>
      <p:sp>
        <p:nvSpPr>
          <p:cNvPr id="16" name="Slide Number Placeholder 15"/>
          <p:cNvSpPr>
            <a:spLocks noGrp="1"/>
          </p:cNvSpPr>
          <p:nvPr>
            <p:ph type="sldNum" sz="quarter" idx="11"/>
          </p:nvPr>
        </p:nvSpPr>
        <p:spPr/>
        <p:txBody>
          <a:bodyPr/>
          <a:lstStyle/>
          <a:p>
            <a:fld id="{E90BAF23-0A10-47EB-B41E-7D862758EEF1}"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04800" y="1676400"/>
            <a:ext cx="4696967" cy="35052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11" name="Title 1"/>
          <p:cNvSpPr>
            <a:spLocks noGrp="1"/>
          </p:cNvSpPr>
          <p:nvPr>
            <p:ph type="title"/>
          </p:nvPr>
        </p:nvSpPr>
        <p:spPr>
          <a:xfrm>
            <a:off x="5181600" y="1676400"/>
            <a:ext cx="2514600" cy="1875972"/>
          </a:xfrm>
        </p:spPr>
        <p:txBody>
          <a:bodyPr anchor="b">
            <a:normAutofit/>
          </a:bodyPr>
          <a:lstStyle>
            <a:lvl1pPr algn="r">
              <a:defRPr sz="2000" b="0">
                <a:effectLst/>
              </a:defRPr>
            </a:lvl1pPr>
          </a:lstStyle>
          <a:p>
            <a:r>
              <a:rPr lang="en-US"/>
              <a:t>Click to edit Master title style</a:t>
            </a:r>
            <a:endParaRPr lang="en-US" dirty="0"/>
          </a:p>
        </p:txBody>
      </p:sp>
      <p:sp>
        <p:nvSpPr>
          <p:cNvPr id="12"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6" name="Date Placeholder 15"/>
          <p:cNvSpPr>
            <a:spLocks noGrp="1"/>
          </p:cNvSpPr>
          <p:nvPr>
            <p:ph type="dt" sz="half" idx="10"/>
          </p:nvPr>
        </p:nvSpPr>
        <p:spPr/>
        <p:txBody>
          <a:bodyPr/>
          <a:lstStyle/>
          <a:p>
            <a:fld id="{6EB52E0F-5BCC-4F21-A965-DDD6D7C89122}" type="datetimeFigureOut">
              <a:rPr lang="en-US" smtClean="0"/>
              <a:pPr/>
              <a:t>8/9/2022</a:t>
            </a:fld>
            <a:endParaRPr lang="en-US"/>
          </a:p>
        </p:txBody>
      </p:sp>
      <p:sp>
        <p:nvSpPr>
          <p:cNvPr id="17" name="Slide Number Placeholder 16"/>
          <p:cNvSpPr>
            <a:spLocks noGrp="1"/>
          </p:cNvSpPr>
          <p:nvPr>
            <p:ph type="sldNum" sz="quarter" idx="11"/>
          </p:nvPr>
        </p:nvSpPr>
        <p:spPr/>
        <p:txBody>
          <a:bodyPr/>
          <a:lstStyle/>
          <a:p>
            <a:fld id="{E90BAF23-0A10-47EB-B41E-7D862758EEF1}" type="slidenum">
              <a:rPr lang="en-US" smtClean="0"/>
              <a:pPr/>
              <a:t>‹#›</a:t>
            </a:fld>
            <a:endParaRPr lang="en-US"/>
          </a:p>
        </p:txBody>
      </p:sp>
      <p:sp>
        <p:nvSpPr>
          <p:cNvPr id="18" name="Footer Placeholder 17"/>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2" name="Picture 11" descr="sphere2.png"/>
          <p:cNvPicPr>
            <a:picLocks noChangeAspect="1"/>
          </p:cNvPicPr>
          <p:nvPr/>
        </p:nvPicPr>
        <p:blipFill>
          <a:blip r:embed="rId13" cstate="print"/>
          <a:stretch>
            <a:fillRect/>
          </a:stretch>
        </p:blipFill>
        <p:spPr>
          <a:xfrm>
            <a:off x="8823693" y="0"/>
            <a:ext cx="320307" cy="6858000"/>
          </a:xfrm>
          <a:prstGeom prst="rect">
            <a:avLst/>
          </a:prstGeom>
        </p:spPr>
      </p:pic>
      <p:sp>
        <p:nvSpPr>
          <p:cNvPr id="2" name="Title Placeholder 1"/>
          <p:cNvSpPr>
            <a:spLocks noGrp="1"/>
          </p:cNvSpPr>
          <p:nvPr>
            <p:ph type="title"/>
          </p:nvPr>
        </p:nvSpPr>
        <p:spPr>
          <a:xfrm>
            <a:off x="4876800" y="457200"/>
            <a:ext cx="2819400" cy="5715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457200"/>
            <a:ext cx="3657600" cy="5714999"/>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Slide Number Placeholder 7"/>
          <p:cNvSpPr>
            <a:spLocks noGrp="1"/>
          </p:cNvSpPr>
          <p:nvPr>
            <p:ph type="sldNum" sz="quarter" idx="4"/>
          </p:nvPr>
        </p:nvSpPr>
        <p:spPr>
          <a:xfrm>
            <a:off x="7772400" y="6400800"/>
            <a:ext cx="533400" cy="152400"/>
          </a:xfrm>
          <a:prstGeom prst="rect">
            <a:avLst/>
          </a:prstGeom>
        </p:spPr>
        <p:txBody>
          <a:bodyPr vert="horz" lIns="91440" tIns="45720" rIns="91440" bIns="45720" rtlCol="0" anchor="ctr"/>
          <a:lstStyle>
            <a:lvl1pPr algn="ctr">
              <a:defRPr sz="1050">
                <a:solidFill>
                  <a:schemeClr val="tx1">
                    <a:lumMod val="50000"/>
                    <a:lumOff val="50000"/>
                  </a:schemeClr>
                </a:solidFill>
              </a:defRPr>
            </a:lvl1pPr>
          </a:lstStyle>
          <a:p>
            <a:fld id="{E90BAF23-0A10-47EB-B41E-7D862758EEF1}" type="slidenum">
              <a:rPr lang="en-US" smtClean="0"/>
              <a:pPr/>
              <a:t>‹#›</a:t>
            </a:fld>
            <a:endParaRPr lang="en-US"/>
          </a:p>
        </p:txBody>
      </p:sp>
      <p:sp>
        <p:nvSpPr>
          <p:cNvPr id="9" name="Date Placeholder 8"/>
          <p:cNvSpPr>
            <a:spLocks noGrp="1"/>
          </p:cNvSpPr>
          <p:nvPr>
            <p:ph type="dt" sz="half" idx="2"/>
          </p:nvPr>
        </p:nvSpPr>
        <p:spPr>
          <a:xfrm>
            <a:off x="4876801" y="6426201"/>
            <a:ext cx="2819399" cy="126999"/>
          </a:xfrm>
          <a:prstGeom prst="rect">
            <a:avLst/>
          </a:prstGeom>
        </p:spPr>
        <p:txBody>
          <a:bodyPr vert="horz" lIns="91440" tIns="45720" rIns="91440" bIns="45720" rtlCol="0" anchor="ctr"/>
          <a:lstStyle>
            <a:lvl1pPr algn="r">
              <a:defRPr sz="1050">
                <a:solidFill>
                  <a:schemeClr val="tx1">
                    <a:lumMod val="50000"/>
                    <a:lumOff val="50000"/>
                  </a:schemeClr>
                </a:solidFill>
              </a:defRPr>
            </a:lvl1pPr>
          </a:lstStyle>
          <a:p>
            <a:fld id="{6EB52E0F-5BCC-4F21-A965-DDD6D7C89122}" type="datetimeFigureOut">
              <a:rPr lang="en-US" smtClean="0"/>
              <a:pPr/>
              <a:t>8/9/2022</a:t>
            </a:fld>
            <a:endParaRPr lang="en-US"/>
          </a:p>
        </p:txBody>
      </p:sp>
      <p:sp>
        <p:nvSpPr>
          <p:cNvPr id="10" name="Footer Placeholder 9"/>
          <p:cNvSpPr>
            <a:spLocks noGrp="1"/>
          </p:cNvSpPr>
          <p:nvPr>
            <p:ph type="ftr" sz="quarter" idx="3"/>
          </p:nvPr>
        </p:nvSpPr>
        <p:spPr>
          <a:xfrm>
            <a:off x="4875213" y="6296248"/>
            <a:ext cx="2820987" cy="152400"/>
          </a:xfrm>
          <a:prstGeom prst="rect">
            <a:avLst/>
          </a:prstGeom>
        </p:spPr>
        <p:txBody>
          <a:bodyPr vert="horz" lIns="91440" tIns="45720" rIns="91440" bIns="45720" rtlCol="0" anchor="b"/>
          <a:lstStyle>
            <a:lvl1pPr algn="r">
              <a:defRPr sz="1050">
                <a:solidFill>
                  <a:schemeClr val="tx1"/>
                </a:solidFill>
              </a:defRPr>
            </a:lvl1pP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p:titleStyle>
    <p:bodyStyle>
      <a:lvl1pPr marL="182880" indent="-182880" algn="l" defTabSz="914400" rtl="0" eaLnBrk="1" latinLnBrk="0" hangingPunct="1">
        <a:spcBef>
          <a:spcPct val="20000"/>
        </a:spcBef>
        <a:buClr>
          <a:schemeClr val="tx1">
            <a:lumMod val="50000"/>
            <a:lumOff val="50000"/>
          </a:schemeClr>
        </a:buClr>
        <a:buFont typeface="Wingdings" pitchFamily="2" charset="2"/>
        <a:buChar char="§"/>
        <a:defRPr sz="1800" kern="1200">
          <a:solidFill>
            <a:schemeClr val="tx1">
              <a:lumMod val="85000"/>
            </a:schemeClr>
          </a:solidFill>
          <a:latin typeface="+mn-lt"/>
          <a:ea typeface="+mn-ea"/>
          <a:cs typeface="+mn-cs"/>
        </a:defRPr>
      </a:lvl1pPr>
      <a:lvl2pPr marL="41148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2pPr>
      <a:lvl3pPr marL="59436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3pPr>
      <a:lvl4pPr marL="77724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4pPr>
      <a:lvl5pPr marL="96012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5pPr>
      <a:lvl6pPr marL="114300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6pPr>
      <a:lvl7pPr marL="132588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7pPr>
      <a:lvl8pPr marL="150876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8pPr>
      <a:lvl9pPr marL="169164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hyperlink" Target="mailto:Diana.Marsh@ks.gov" TargetMode="External"/><Relationship Id="rId2" Type="http://schemas.openxmlformats.org/officeDocument/2006/relationships/hyperlink" Target="mailto:Charles.Bartlett@ks.gov" TargetMode="External"/><Relationship Id="rId1" Type="http://schemas.openxmlformats.org/officeDocument/2006/relationships/slideLayout" Target="../slideLayouts/slideLayout3.xml"/><Relationship Id="rId4" Type="http://schemas.openxmlformats.org/officeDocument/2006/relationships/hyperlink" Target="mailto:Scole@micoks.net"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33600" y="3581400"/>
            <a:ext cx="3962400" cy="2011960"/>
          </a:xfrm>
        </p:spPr>
        <p:txBody>
          <a:bodyPr/>
          <a:lstStyle/>
          <a:p>
            <a:pPr algn="l"/>
            <a:r>
              <a:rPr lang="en-US" dirty="0"/>
              <a:t>Wes Cole ------------Chair </a:t>
            </a:r>
          </a:p>
          <a:p>
            <a:pPr algn="l"/>
            <a:r>
              <a:rPr lang="en-US" dirty="0"/>
              <a:t>Ric </a:t>
            </a:r>
            <a:r>
              <a:rPr lang="en-US" dirty="0" err="1"/>
              <a:t>Dalke</a:t>
            </a:r>
            <a:r>
              <a:rPr lang="en-US" dirty="0"/>
              <a:t>-------------Vice Chair</a:t>
            </a:r>
          </a:p>
          <a:p>
            <a:pPr algn="l"/>
            <a:r>
              <a:rPr lang="en-US" dirty="0"/>
              <a:t>Charles Bartlett-----KDADS Liaison to the GBHSPC </a:t>
            </a:r>
          </a:p>
        </p:txBody>
      </p:sp>
      <p:sp>
        <p:nvSpPr>
          <p:cNvPr id="2" name="Title 1"/>
          <p:cNvSpPr>
            <a:spLocks noGrp="1"/>
          </p:cNvSpPr>
          <p:nvPr>
            <p:ph type="title"/>
          </p:nvPr>
        </p:nvSpPr>
        <p:spPr>
          <a:xfrm>
            <a:off x="838200" y="1295400"/>
            <a:ext cx="5638800" cy="2286000"/>
          </a:xfrm>
        </p:spPr>
        <p:txBody>
          <a:bodyPr/>
          <a:lstStyle/>
          <a:p>
            <a:pPr algn="ctr"/>
            <a:r>
              <a:rPr lang="en-US" dirty="0"/>
              <a:t>The Governor’s Behavioral Health Services  Planning Council Orientation</a:t>
            </a:r>
            <a:br>
              <a:rPr lang="en-US" dirty="0"/>
            </a:br>
            <a:r>
              <a:rPr lang="en-US" dirty="0"/>
              <a:t> </a:t>
            </a:r>
          </a:p>
        </p:txBody>
      </p:sp>
      <p:sp>
        <p:nvSpPr>
          <p:cNvPr id="4" name="TextBox 3">
            <a:extLst>
              <a:ext uri="{FF2B5EF4-FFF2-40B4-BE49-F238E27FC236}">
                <a16:creationId xmlns:a16="http://schemas.microsoft.com/office/drawing/2014/main" id="{7A0E40E8-BD58-4DE1-A55E-F2C1B3282760}"/>
              </a:ext>
            </a:extLst>
          </p:cNvPr>
          <p:cNvSpPr txBox="1"/>
          <p:nvPr/>
        </p:nvSpPr>
        <p:spPr>
          <a:xfrm>
            <a:off x="80903" y="6324600"/>
            <a:ext cx="2026132" cy="307777"/>
          </a:xfrm>
          <a:prstGeom prst="rect">
            <a:avLst/>
          </a:prstGeom>
          <a:noFill/>
        </p:spPr>
        <p:txBody>
          <a:bodyPr wrap="none" rtlCol="0">
            <a:spAutoFit/>
          </a:bodyPr>
          <a:lstStyle/>
          <a:p>
            <a:r>
              <a:rPr lang="en-US" sz="1400" dirty="0"/>
              <a:t>Updated: April 20</a:t>
            </a:r>
            <a:r>
              <a:rPr lang="en-US" sz="1400" baseline="30000" dirty="0"/>
              <a:t>th</a:t>
            </a:r>
            <a:r>
              <a:rPr lang="en-US" sz="1400" dirty="0"/>
              <a:t>, 2022</a:t>
            </a:r>
          </a:p>
        </p:txBody>
      </p:sp>
    </p:spTree>
    <p:extLst>
      <p:ext uri="{BB962C8B-B14F-4D97-AF65-F5344CB8AC3E}">
        <p14:creationId xmlns:p14="http://schemas.microsoft.com/office/powerpoint/2010/main" val="453425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DA979FF6-475A-4F0B-A1B1-752C10207F31}"/>
              </a:ext>
            </a:extLst>
          </p:cNvPr>
          <p:cNvGrpSpPr/>
          <p:nvPr/>
        </p:nvGrpSpPr>
        <p:grpSpPr>
          <a:xfrm>
            <a:off x="228600" y="47999"/>
            <a:ext cx="8533298" cy="6657601"/>
            <a:chOff x="381000" y="-98113"/>
            <a:chExt cx="8533298" cy="6657601"/>
          </a:xfrm>
        </p:grpSpPr>
        <p:sp>
          <p:nvSpPr>
            <p:cNvPr id="5" name="Freeform: Shape 4">
              <a:extLst>
                <a:ext uri="{FF2B5EF4-FFF2-40B4-BE49-F238E27FC236}">
                  <a16:creationId xmlns:a16="http://schemas.microsoft.com/office/drawing/2014/main" id="{A1E1299A-D5CE-4187-9798-B32EDABCAFDE}"/>
                </a:ext>
              </a:extLst>
            </p:cNvPr>
            <p:cNvSpPr/>
            <p:nvPr/>
          </p:nvSpPr>
          <p:spPr>
            <a:xfrm>
              <a:off x="4819647" y="3294900"/>
              <a:ext cx="273946" cy="3264588"/>
            </a:xfrm>
            <a:custGeom>
              <a:avLst/>
              <a:gdLst>
                <a:gd name="connsiteX0" fmla="*/ 0 w 273946"/>
                <a:gd name="connsiteY0" fmla="*/ 0 h 2871011"/>
                <a:gd name="connsiteX1" fmla="*/ 136973 w 273946"/>
                <a:gd name="connsiteY1" fmla="*/ 0 h 2871011"/>
                <a:gd name="connsiteX2" fmla="*/ 136973 w 273946"/>
                <a:gd name="connsiteY2" fmla="*/ 2871011 h 2871011"/>
                <a:gd name="connsiteX3" fmla="*/ 273946 w 273946"/>
                <a:gd name="connsiteY3" fmla="*/ 2871011 h 2871011"/>
              </a:gdLst>
              <a:ahLst/>
              <a:cxnLst>
                <a:cxn ang="0">
                  <a:pos x="connsiteX0" y="connsiteY0"/>
                </a:cxn>
                <a:cxn ang="0">
                  <a:pos x="connsiteX1" y="connsiteY1"/>
                </a:cxn>
                <a:cxn ang="0">
                  <a:pos x="connsiteX2" y="connsiteY2"/>
                </a:cxn>
                <a:cxn ang="0">
                  <a:pos x="connsiteX3" y="connsiteY3"/>
                </a:cxn>
              </a:cxnLst>
              <a:rect l="l" t="t" r="r" b="b"/>
              <a:pathLst>
                <a:path w="273946" h="2871011">
                  <a:moveTo>
                    <a:pt x="0" y="0"/>
                  </a:moveTo>
                  <a:lnTo>
                    <a:pt x="136973" y="0"/>
                  </a:lnTo>
                  <a:lnTo>
                    <a:pt x="136973" y="2871011"/>
                  </a:lnTo>
                  <a:lnTo>
                    <a:pt x="273946" y="2871011"/>
                  </a:lnTo>
                </a:path>
              </a:pathLst>
            </a:custGeom>
            <a:noFill/>
          </p:spPr>
          <p:style>
            <a:lnRef idx="2">
              <a:schemeClr val="accent1">
                <a:shade val="8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spcFirstLastPara="0" vert="horz" wrap="square" lIns="77572" tIns="1363404" rIns="77572" bIns="1363405" numCol="1" spcCol="1270" anchor="ctr" anchorCtr="0">
              <a:noAutofit/>
            </a:bodyPr>
            <a:lstStyle/>
            <a:p>
              <a:pPr marL="0" lvl="0" indent="0" algn="ctr" defTabSz="444500">
                <a:lnSpc>
                  <a:spcPct val="90000"/>
                </a:lnSpc>
                <a:spcBef>
                  <a:spcPct val="0"/>
                </a:spcBef>
                <a:spcAft>
                  <a:spcPct val="35000"/>
                </a:spcAft>
                <a:buNone/>
              </a:pPr>
              <a:endParaRPr lang="en-US" sz="1000" kern="1200"/>
            </a:p>
          </p:txBody>
        </p:sp>
        <p:sp>
          <p:nvSpPr>
            <p:cNvPr id="12" name="Freeform: Shape 11">
              <a:extLst>
                <a:ext uri="{FF2B5EF4-FFF2-40B4-BE49-F238E27FC236}">
                  <a16:creationId xmlns:a16="http://schemas.microsoft.com/office/drawing/2014/main" id="{BB128770-589A-461D-9151-26D72C73F52A}"/>
                </a:ext>
              </a:extLst>
            </p:cNvPr>
            <p:cNvSpPr/>
            <p:nvPr/>
          </p:nvSpPr>
          <p:spPr>
            <a:xfrm>
              <a:off x="3986860" y="3182099"/>
              <a:ext cx="273946" cy="261001"/>
            </a:xfrm>
            <a:custGeom>
              <a:avLst/>
              <a:gdLst>
                <a:gd name="connsiteX0" fmla="*/ 0 w 273946"/>
                <a:gd name="connsiteY0" fmla="*/ 0 h 261001"/>
                <a:gd name="connsiteX1" fmla="*/ 136973 w 273946"/>
                <a:gd name="connsiteY1" fmla="*/ 0 h 261001"/>
                <a:gd name="connsiteX2" fmla="*/ 136973 w 273946"/>
                <a:gd name="connsiteY2" fmla="*/ 261001 h 261001"/>
                <a:gd name="connsiteX3" fmla="*/ 273946 w 273946"/>
                <a:gd name="connsiteY3" fmla="*/ 261001 h 261001"/>
              </a:gdLst>
              <a:ahLst/>
              <a:cxnLst>
                <a:cxn ang="0">
                  <a:pos x="connsiteX0" y="connsiteY0"/>
                </a:cxn>
                <a:cxn ang="0">
                  <a:pos x="connsiteX1" y="connsiteY1"/>
                </a:cxn>
                <a:cxn ang="0">
                  <a:pos x="connsiteX2" y="connsiteY2"/>
                </a:cxn>
                <a:cxn ang="0">
                  <a:pos x="connsiteX3" y="connsiteY3"/>
                </a:cxn>
              </a:cxnLst>
              <a:rect l="l" t="t" r="r" b="b"/>
              <a:pathLst>
                <a:path w="273946" h="261001">
                  <a:moveTo>
                    <a:pt x="0" y="0"/>
                  </a:moveTo>
                  <a:lnTo>
                    <a:pt x="136973" y="0"/>
                  </a:lnTo>
                  <a:lnTo>
                    <a:pt x="136973" y="261001"/>
                  </a:lnTo>
                  <a:lnTo>
                    <a:pt x="273946" y="261001"/>
                  </a:lnTo>
                </a:path>
              </a:pathLst>
            </a:custGeom>
            <a:noFill/>
          </p:spPr>
          <p:style>
            <a:lnRef idx="2">
              <a:schemeClr val="accent1">
                <a:shade val="8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spcFirstLastPara="0" vert="horz" wrap="square" lIns="140214" tIns="121041" rIns="140214" bIns="121042" numCol="1" spcCol="1270" anchor="ctr" anchorCtr="0">
              <a:noAutofit/>
            </a:bodyPr>
            <a:lstStyle/>
            <a:p>
              <a:pPr marL="0" lvl="0" indent="0" algn="ctr" defTabSz="222250">
                <a:lnSpc>
                  <a:spcPct val="90000"/>
                </a:lnSpc>
                <a:spcBef>
                  <a:spcPct val="0"/>
                </a:spcBef>
                <a:spcAft>
                  <a:spcPct val="35000"/>
                </a:spcAft>
                <a:buNone/>
              </a:pPr>
              <a:endParaRPr lang="en-US" sz="500" kern="1200"/>
            </a:p>
          </p:txBody>
        </p:sp>
        <p:sp>
          <p:nvSpPr>
            <p:cNvPr id="18" name="Freeform: Shape 17">
              <a:extLst>
                <a:ext uri="{FF2B5EF4-FFF2-40B4-BE49-F238E27FC236}">
                  <a16:creationId xmlns:a16="http://schemas.microsoft.com/office/drawing/2014/main" id="{618F871F-ED55-4D8B-9D47-2349CB4EF02E}"/>
                </a:ext>
              </a:extLst>
            </p:cNvPr>
            <p:cNvSpPr/>
            <p:nvPr/>
          </p:nvSpPr>
          <p:spPr>
            <a:xfrm>
              <a:off x="4819647" y="-98113"/>
              <a:ext cx="273946" cy="3397383"/>
            </a:xfrm>
            <a:custGeom>
              <a:avLst/>
              <a:gdLst>
                <a:gd name="connsiteX0" fmla="*/ 0 w 273946"/>
                <a:gd name="connsiteY0" fmla="*/ 2871011 h 2871011"/>
                <a:gd name="connsiteX1" fmla="*/ 136973 w 273946"/>
                <a:gd name="connsiteY1" fmla="*/ 2871011 h 2871011"/>
                <a:gd name="connsiteX2" fmla="*/ 136973 w 273946"/>
                <a:gd name="connsiteY2" fmla="*/ 0 h 2871011"/>
                <a:gd name="connsiteX3" fmla="*/ 273946 w 273946"/>
                <a:gd name="connsiteY3" fmla="*/ 0 h 2871011"/>
              </a:gdLst>
              <a:ahLst/>
              <a:cxnLst>
                <a:cxn ang="0">
                  <a:pos x="connsiteX0" y="connsiteY0"/>
                </a:cxn>
                <a:cxn ang="0">
                  <a:pos x="connsiteX1" y="connsiteY1"/>
                </a:cxn>
                <a:cxn ang="0">
                  <a:pos x="connsiteX2" y="connsiteY2"/>
                </a:cxn>
                <a:cxn ang="0">
                  <a:pos x="connsiteX3" y="connsiteY3"/>
                </a:cxn>
              </a:cxnLst>
              <a:rect l="l" t="t" r="r" b="b"/>
              <a:pathLst>
                <a:path w="273946" h="2871011">
                  <a:moveTo>
                    <a:pt x="0" y="2871011"/>
                  </a:moveTo>
                  <a:lnTo>
                    <a:pt x="136973" y="2871011"/>
                  </a:lnTo>
                  <a:lnTo>
                    <a:pt x="136973" y="0"/>
                  </a:lnTo>
                  <a:lnTo>
                    <a:pt x="273946" y="0"/>
                  </a:lnTo>
                </a:path>
              </a:pathLst>
            </a:custGeom>
            <a:noFill/>
          </p:spPr>
          <p:style>
            <a:lnRef idx="2">
              <a:schemeClr val="accent1">
                <a:shade val="8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spcFirstLastPara="0" vert="horz" wrap="square" lIns="77572" tIns="1363405" rIns="77572" bIns="1363404" numCol="1" spcCol="1270" anchor="ctr" anchorCtr="0">
              <a:noAutofit/>
            </a:bodyPr>
            <a:lstStyle/>
            <a:p>
              <a:pPr marL="0" lvl="0" indent="0" algn="ctr" defTabSz="444500">
                <a:lnSpc>
                  <a:spcPct val="90000"/>
                </a:lnSpc>
                <a:spcBef>
                  <a:spcPct val="0"/>
                </a:spcBef>
                <a:spcAft>
                  <a:spcPct val="35000"/>
                </a:spcAft>
                <a:buNone/>
              </a:pPr>
              <a:endParaRPr lang="en-US" sz="1000" kern="1200"/>
            </a:p>
          </p:txBody>
        </p:sp>
        <p:sp>
          <p:nvSpPr>
            <p:cNvPr id="19" name="Freeform: Shape 18">
              <a:extLst>
                <a:ext uri="{FF2B5EF4-FFF2-40B4-BE49-F238E27FC236}">
                  <a16:creationId xmlns:a16="http://schemas.microsoft.com/office/drawing/2014/main" id="{C6BF6F29-4DFB-4ACC-B859-5437C148FC16}"/>
                </a:ext>
              </a:extLst>
            </p:cNvPr>
            <p:cNvSpPr/>
            <p:nvPr/>
          </p:nvSpPr>
          <p:spPr>
            <a:xfrm>
              <a:off x="3255622" y="3260397"/>
              <a:ext cx="273946" cy="91440"/>
            </a:xfrm>
            <a:custGeom>
              <a:avLst/>
              <a:gdLst>
                <a:gd name="connsiteX0" fmla="*/ 0 w 273946"/>
                <a:gd name="connsiteY0" fmla="*/ 45720 h 91440"/>
                <a:gd name="connsiteX1" fmla="*/ 273946 w 273946"/>
                <a:gd name="connsiteY1" fmla="*/ 45720 h 91440"/>
              </a:gdLst>
              <a:ahLst/>
              <a:cxnLst>
                <a:cxn ang="0">
                  <a:pos x="connsiteX0" y="connsiteY0"/>
                </a:cxn>
                <a:cxn ang="0">
                  <a:pos x="connsiteX1" y="connsiteY1"/>
                </a:cxn>
              </a:cxnLst>
              <a:rect l="l" t="t" r="r" b="b"/>
              <a:pathLst>
                <a:path w="273946" h="91440">
                  <a:moveTo>
                    <a:pt x="0" y="45720"/>
                  </a:moveTo>
                  <a:lnTo>
                    <a:pt x="273946" y="45720"/>
                  </a:lnTo>
                </a:path>
              </a:pathLst>
            </a:custGeom>
            <a:noFill/>
          </p:spPr>
          <p:style>
            <a:lnRef idx="2">
              <a:schemeClr val="accent1">
                <a:shade val="8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spcFirstLastPara="0" vert="horz" wrap="square" lIns="142825" tIns="38871" rIns="142824" bIns="38872" numCol="1" spcCol="1270" anchor="ctr" anchorCtr="0">
              <a:noAutofit/>
            </a:bodyPr>
            <a:lstStyle/>
            <a:p>
              <a:pPr marL="0" lvl="0" indent="0" algn="ctr" defTabSz="222250">
                <a:lnSpc>
                  <a:spcPct val="90000"/>
                </a:lnSpc>
                <a:spcBef>
                  <a:spcPct val="0"/>
                </a:spcBef>
                <a:spcAft>
                  <a:spcPct val="35000"/>
                </a:spcAft>
                <a:buNone/>
              </a:pPr>
              <a:endParaRPr lang="en-US" sz="500" kern="1200"/>
            </a:p>
          </p:txBody>
        </p:sp>
        <p:sp>
          <p:nvSpPr>
            <p:cNvPr id="20" name="Freeform: Shape 19">
              <a:extLst>
                <a:ext uri="{FF2B5EF4-FFF2-40B4-BE49-F238E27FC236}">
                  <a16:creationId xmlns:a16="http://schemas.microsoft.com/office/drawing/2014/main" id="{9C32B47E-6224-4177-B4B2-CD90E5F57FE1}"/>
                </a:ext>
              </a:extLst>
            </p:cNvPr>
            <p:cNvSpPr/>
            <p:nvPr/>
          </p:nvSpPr>
          <p:spPr>
            <a:xfrm>
              <a:off x="2321624" y="3247258"/>
              <a:ext cx="273946" cy="91440"/>
            </a:xfrm>
            <a:custGeom>
              <a:avLst/>
              <a:gdLst>
                <a:gd name="connsiteX0" fmla="*/ 0 w 273946"/>
                <a:gd name="connsiteY0" fmla="*/ 45720 h 91440"/>
                <a:gd name="connsiteX1" fmla="*/ 273946 w 273946"/>
                <a:gd name="connsiteY1" fmla="*/ 45720 h 91440"/>
              </a:gdLst>
              <a:ahLst/>
              <a:cxnLst>
                <a:cxn ang="0">
                  <a:pos x="connsiteX0" y="connsiteY0"/>
                </a:cxn>
                <a:cxn ang="0">
                  <a:pos x="connsiteX1" y="connsiteY1"/>
                </a:cxn>
              </a:cxnLst>
              <a:rect l="l" t="t" r="r" b="b"/>
              <a:pathLst>
                <a:path w="273946" h="91440">
                  <a:moveTo>
                    <a:pt x="0" y="45720"/>
                  </a:moveTo>
                  <a:lnTo>
                    <a:pt x="273946" y="45720"/>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spcFirstLastPara="0" vert="horz" wrap="square" lIns="142824" tIns="38871" rIns="142825" bIns="38872" numCol="1" spcCol="1270" anchor="ctr" anchorCtr="0">
              <a:noAutofit/>
            </a:bodyPr>
            <a:lstStyle/>
            <a:p>
              <a:pPr marL="0" lvl="0" indent="0" algn="ctr" defTabSz="222250">
                <a:lnSpc>
                  <a:spcPct val="90000"/>
                </a:lnSpc>
                <a:spcBef>
                  <a:spcPct val="0"/>
                </a:spcBef>
                <a:spcAft>
                  <a:spcPct val="35000"/>
                </a:spcAft>
                <a:buNone/>
              </a:pPr>
              <a:endParaRPr lang="en-US" sz="500" kern="1200"/>
            </a:p>
          </p:txBody>
        </p:sp>
        <p:sp>
          <p:nvSpPr>
            <p:cNvPr id="21" name="Freeform: Shape 20">
              <a:extLst>
                <a:ext uri="{FF2B5EF4-FFF2-40B4-BE49-F238E27FC236}">
                  <a16:creationId xmlns:a16="http://schemas.microsoft.com/office/drawing/2014/main" id="{CE6F3C44-1A42-4AFD-9138-74E8E4192E71}"/>
                </a:ext>
              </a:extLst>
            </p:cNvPr>
            <p:cNvSpPr/>
            <p:nvPr/>
          </p:nvSpPr>
          <p:spPr>
            <a:xfrm>
              <a:off x="381000" y="2445315"/>
              <a:ext cx="1961277" cy="1786767"/>
            </a:xfrm>
            <a:custGeom>
              <a:avLst/>
              <a:gdLst>
                <a:gd name="connsiteX0" fmla="*/ 0 w 1961277"/>
                <a:gd name="connsiteY0" fmla="*/ 0 h 1786767"/>
                <a:gd name="connsiteX1" fmla="*/ 1961277 w 1961277"/>
                <a:gd name="connsiteY1" fmla="*/ 0 h 1786767"/>
                <a:gd name="connsiteX2" fmla="*/ 1961277 w 1961277"/>
                <a:gd name="connsiteY2" fmla="*/ 1786767 h 1786767"/>
                <a:gd name="connsiteX3" fmla="*/ 0 w 1961277"/>
                <a:gd name="connsiteY3" fmla="*/ 1786767 h 1786767"/>
                <a:gd name="connsiteX4" fmla="*/ 0 w 1961277"/>
                <a:gd name="connsiteY4" fmla="*/ 0 h 17867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61277" h="1786767">
                  <a:moveTo>
                    <a:pt x="0" y="0"/>
                  </a:moveTo>
                  <a:lnTo>
                    <a:pt x="1961277" y="0"/>
                  </a:lnTo>
                  <a:lnTo>
                    <a:pt x="1961277" y="1786767"/>
                  </a:lnTo>
                  <a:lnTo>
                    <a:pt x="0" y="1786767"/>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b="1" u="sng" kern="1200" dirty="0"/>
                <a:t>Executive Council:</a:t>
              </a:r>
              <a:br>
                <a:rPr lang="en-US" sz="1000" kern="1200" dirty="0"/>
              </a:br>
              <a:r>
                <a:rPr lang="en-US" sz="1000" kern="1200" dirty="0"/>
                <a:t>Jane Adams</a:t>
              </a:r>
              <a:br>
                <a:rPr lang="en-US" sz="1000" kern="1200" dirty="0"/>
              </a:br>
              <a:r>
                <a:rPr lang="en-US" sz="1000" kern="1200" dirty="0"/>
                <a:t>Robbin Cole</a:t>
              </a:r>
              <a:br>
                <a:rPr lang="en-US" sz="1000" kern="1200" dirty="0"/>
              </a:br>
              <a:r>
                <a:rPr lang="en-US" sz="1000" kern="1200" dirty="0"/>
                <a:t>Wes Cole (Chair)</a:t>
              </a:r>
              <a:br>
                <a:rPr lang="en-US" sz="1000" kern="1200" dirty="0"/>
              </a:br>
              <a:r>
                <a:rPr lang="en-US" sz="1000" kern="1200" dirty="0"/>
                <a:t>Ric Dalke (Vice Chair)</a:t>
              </a:r>
              <a:br>
                <a:rPr lang="en-US" sz="1000" kern="1200" dirty="0"/>
              </a:br>
              <a:r>
                <a:rPr lang="en-US" sz="1000" kern="1200" dirty="0"/>
                <a:t>Al Dorsey</a:t>
              </a:r>
              <a:br>
                <a:rPr lang="en-US" sz="1000" kern="1200" dirty="0"/>
              </a:br>
              <a:r>
                <a:rPr lang="en-US" sz="1000" kern="1200" dirty="0"/>
                <a:t>Shane Hudson</a:t>
              </a:r>
              <a:br>
                <a:rPr lang="en-US" sz="1000" kern="1200" dirty="0"/>
              </a:br>
              <a:r>
                <a:rPr lang="en-US" sz="1000" kern="1200" dirty="0"/>
                <a:t>Victor Fitz</a:t>
              </a:r>
              <a:br>
                <a:rPr lang="en-US" sz="1000" kern="1200" dirty="0"/>
              </a:br>
              <a:br>
                <a:rPr lang="en-US" sz="1000" kern="1200" dirty="0"/>
              </a:br>
              <a:r>
                <a:rPr lang="en-US" sz="1000" b="1" u="sng" kern="1200" dirty="0"/>
                <a:t>KDADS Support:</a:t>
              </a:r>
              <a:br>
                <a:rPr lang="en-US" sz="1000" b="1" u="sng" kern="1200" dirty="0"/>
              </a:br>
              <a:r>
                <a:rPr lang="en-US" sz="1000" b="0" u="none" kern="1200" dirty="0"/>
                <a:t>Charles Bartlett, KDADS Liaison</a:t>
              </a:r>
              <a:br>
                <a:rPr lang="en-US" sz="1000" b="0" u="none" kern="1200" dirty="0"/>
              </a:br>
              <a:r>
                <a:rPr lang="en-US" sz="1000" b="0" u="none" kern="1200" dirty="0"/>
                <a:t>Diana Marsh, KDADS Support Staff</a:t>
              </a:r>
              <a:endParaRPr lang="en-US" sz="1000" b="1" u="sng" kern="1200" dirty="0"/>
            </a:p>
          </p:txBody>
        </p:sp>
        <p:sp>
          <p:nvSpPr>
            <p:cNvPr id="22" name="Freeform: Shape 21">
              <a:extLst>
                <a:ext uri="{FF2B5EF4-FFF2-40B4-BE49-F238E27FC236}">
                  <a16:creationId xmlns:a16="http://schemas.microsoft.com/office/drawing/2014/main" id="{E52098CA-017B-4541-ACE8-35168BFCC76D}"/>
                </a:ext>
              </a:extLst>
            </p:cNvPr>
            <p:cNvSpPr/>
            <p:nvPr/>
          </p:nvSpPr>
          <p:spPr>
            <a:xfrm>
              <a:off x="2595570" y="3081899"/>
              <a:ext cx="672237" cy="417601"/>
            </a:xfrm>
            <a:custGeom>
              <a:avLst/>
              <a:gdLst>
                <a:gd name="connsiteX0" fmla="*/ 0 w 672237"/>
                <a:gd name="connsiteY0" fmla="*/ 0 h 417601"/>
                <a:gd name="connsiteX1" fmla="*/ 672237 w 672237"/>
                <a:gd name="connsiteY1" fmla="*/ 0 h 417601"/>
                <a:gd name="connsiteX2" fmla="*/ 672237 w 672237"/>
                <a:gd name="connsiteY2" fmla="*/ 417601 h 417601"/>
                <a:gd name="connsiteX3" fmla="*/ 0 w 672237"/>
                <a:gd name="connsiteY3" fmla="*/ 417601 h 417601"/>
                <a:gd name="connsiteX4" fmla="*/ 0 w 672237"/>
                <a:gd name="connsiteY4" fmla="*/ 0 h 4176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2237" h="417601">
                  <a:moveTo>
                    <a:pt x="0" y="0"/>
                  </a:moveTo>
                  <a:lnTo>
                    <a:pt x="672237" y="0"/>
                  </a:lnTo>
                  <a:lnTo>
                    <a:pt x="672237" y="417601"/>
                  </a:lnTo>
                  <a:lnTo>
                    <a:pt x="0" y="417601"/>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b="1" kern="1200" dirty="0"/>
                <a:t>Council</a:t>
              </a:r>
            </a:p>
          </p:txBody>
        </p:sp>
        <p:sp>
          <p:nvSpPr>
            <p:cNvPr id="23" name="Freeform: Shape 22">
              <a:extLst>
                <a:ext uri="{FF2B5EF4-FFF2-40B4-BE49-F238E27FC236}">
                  <a16:creationId xmlns:a16="http://schemas.microsoft.com/office/drawing/2014/main" id="{CB764222-29D5-46DC-B0EF-071F25E4F533}"/>
                </a:ext>
              </a:extLst>
            </p:cNvPr>
            <p:cNvSpPr/>
            <p:nvPr/>
          </p:nvSpPr>
          <p:spPr>
            <a:xfrm>
              <a:off x="3521100" y="3097316"/>
              <a:ext cx="1369733" cy="417601"/>
            </a:xfrm>
            <a:custGeom>
              <a:avLst/>
              <a:gdLst>
                <a:gd name="connsiteX0" fmla="*/ 0 w 1369733"/>
                <a:gd name="connsiteY0" fmla="*/ 0 h 417601"/>
                <a:gd name="connsiteX1" fmla="*/ 1369733 w 1369733"/>
                <a:gd name="connsiteY1" fmla="*/ 0 h 417601"/>
                <a:gd name="connsiteX2" fmla="*/ 1369733 w 1369733"/>
                <a:gd name="connsiteY2" fmla="*/ 417601 h 417601"/>
                <a:gd name="connsiteX3" fmla="*/ 0 w 1369733"/>
                <a:gd name="connsiteY3" fmla="*/ 417601 h 417601"/>
                <a:gd name="connsiteX4" fmla="*/ 0 w 1369733"/>
                <a:gd name="connsiteY4" fmla="*/ 0 h 4176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69733" h="417601">
                  <a:moveTo>
                    <a:pt x="0" y="0"/>
                  </a:moveTo>
                  <a:lnTo>
                    <a:pt x="1369733" y="0"/>
                  </a:lnTo>
                  <a:lnTo>
                    <a:pt x="1369733" y="417601"/>
                  </a:lnTo>
                  <a:lnTo>
                    <a:pt x="0" y="417601"/>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b="1" kern="1200" dirty="0"/>
                <a:t>Subcommittees</a:t>
              </a:r>
            </a:p>
          </p:txBody>
        </p:sp>
        <p:sp>
          <p:nvSpPr>
            <p:cNvPr id="24" name="Freeform: Shape 23">
              <a:extLst>
                <a:ext uri="{FF2B5EF4-FFF2-40B4-BE49-F238E27FC236}">
                  <a16:creationId xmlns:a16="http://schemas.microsoft.com/office/drawing/2014/main" id="{CC02EBE8-2275-4AA3-B5F0-3934314D3976}"/>
                </a:ext>
              </a:extLst>
            </p:cNvPr>
            <p:cNvSpPr/>
            <p:nvPr/>
          </p:nvSpPr>
          <p:spPr>
            <a:xfrm>
              <a:off x="5062108" y="6289"/>
              <a:ext cx="1887084" cy="457200"/>
            </a:xfrm>
            <a:custGeom>
              <a:avLst/>
              <a:gdLst>
                <a:gd name="connsiteX0" fmla="*/ 0 w 1369733"/>
                <a:gd name="connsiteY0" fmla="*/ 0 h 417601"/>
                <a:gd name="connsiteX1" fmla="*/ 1369733 w 1369733"/>
                <a:gd name="connsiteY1" fmla="*/ 0 h 417601"/>
                <a:gd name="connsiteX2" fmla="*/ 1369733 w 1369733"/>
                <a:gd name="connsiteY2" fmla="*/ 417601 h 417601"/>
                <a:gd name="connsiteX3" fmla="*/ 0 w 1369733"/>
                <a:gd name="connsiteY3" fmla="*/ 417601 h 417601"/>
                <a:gd name="connsiteX4" fmla="*/ 0 w 1369733"/>
                <a:gd name="connsiteY4" fmla="*/ 0 h 4176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69733" h="417601">
                  <a:moveTo>
                    <a:pt x="0" y="0"/>
                  </a:moveTo>
                  <a:lnTo>
                    <a:pt x="1369733" y="0"/>
                  </a:lnTo>
                  <a:lnTo>
                    <a:pt x="1369733" y="417601"/>
                  </a:lnTo>
                  <a:lnTo>
                    <a:pt x="0" y="417601"/>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b="1" u="sng" kern="1200" dirty="0"/>
                <a:t>Aging Subcommittee</a:t>
              </a:r>
              <a:br>
                <a:rPr lang="en-US" sz="1000" kern="1200" dirty="0"/>
              </a:br>
              <a:r>
                <a:rPr lang="en-US" sz="1000" kern="1200" dirty="0"/>
                <a:t>Under development</a:t>
              </a:r>
            </a:p>
          </p:txBody>
        </p:sp>
        <p:sp>
          <p:nvSpPr>
            <p:cNvPr id="25" name="Freeform: Shape 24">
              <a:extLst>
                <a:ext uri="{FF2B5EF4-FFF2-40B4-BE49-F238E27FC236}">
                  <a16:creationId xmlns:a16="http://schemas.microsoft.com/office/drawing/2014/main" id="{8A3C4F0F-A392-4CE7-920B-7F62481136CC}"/>
                </a:ext>
              </a:extLst>
            </p:cNvPr>
            <p:cNvSpPr/>
            <p:nvPr/>
          </p:nvSpPr>
          <p:spPr>
            <a:xfrm>
              <a:off x="7027214" y="311088"/>
              <a:ext cx="1887084" cy="939603"/>
            </a:xfrm>
            <a:custGeom>
              <a:avLst/>
              <a:gdLst>
                <a:gd name="connsiteX0" fmla="*/ 0 w 1369733"/>
                <a:gd name="connsiteY0" fmla="*/ 0 h 417601"/>
                <a:gd name="connsiteX1" fmla="*/ 1369733 w 1369733"/>
                <a:gd name="connsiteY1" fmla="*/ 0 h 417601"/>
                <a:gd name="connsiteX2" fmla="*/ 1369733 w 1369733"/>
                <a:gd name="connsiteY2" fmla="*/ 417601 h 417601"/>
                <a:gd name="connsiteX3" fmla="*/ 0 w 1369733"/>
                <a:gd name="connsiteY3" fmla="*/ 417601 h 417601"/>
                <a:gd name="connsiteX4" fmla="*/ 0 w 1369733"/>
                <a:gd name="connsiteY4" fmla="*/ 0 h 4176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69733" h="417601">
                  <a:moveTo>
                    <a:pt x="0" y="0"/>
                  </a:moveTo>
                  <a:lnTo>
                    <a:pt x="1369733" y="0"/>
                  </a:lnTo>
                  <a:lnTo>
                    <a:pt x="1369733" y="417601"/>
                  </a:lnTo>
                  <a:lnTo>
                    <a:pt x="0" y="417601"/>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b="1" u="sng" kern="1200" dirty="0"/>
                <a:t>Children’s Subcommittee</a:t>
              </a:r>
              <a:br>
                <a:rPr lang="en-US" sz="1000" kern="1200" dirty="0"/>
              </a:br>
              <a:r>
                <a:rPr lang="en-US" sz="1000" kern="1200" dirty="0"/>
                <a:t>Council Liaison: Brenda Groves</a:t>
              </a:r>
              <a:br>
                <a:rPr lang="en-US" sz="1000" kern="1200" dirty="0"/>
              </a:br>
              <a:r>
                <a:rPr lang="en-US" sz="1000" kern="1200" dirty="0"/>
                <a:t>KDADS Liaison: Gary Henault</a:t>
              </a:r>
              <a:br>
                <a:rPr lang="en-US" sz="1000" kern="1200" dirty="0"/>
              </a:br>
              <a:r>
                <a:rPr lang="en-US" sz="1000" kern="1200" dirty="0"/>
                <a:t>Chair</a:t>
              </a:r>
              <a:r>
                <a:rPr lang="en-US" sz="1000" kern="1200"/>
                <a:t>: Sandra Berg</a:t>
              </a:r>
              <a:endParaRPr lang="en-US" sz="1000" kern="1200" dirty="0"/>
            </a:p>
          </p:txBody>
        </p:sp>
        <p:sp>
          <p:nvSpPr>
            <p:cNvPr id="26" name="Freeform: Shape 25">
              <a:extLst>
                <a:ext uri="{FF2B5EF4-FFF2-40B4-BE49-F238E27FC236}">
                  <a16:creationId xmlns:a16="http://schemas.microsoft.com/office/drawing/2014/main" id="{9A5F7847-2274-41A2-93E3-8F98E95F0AE2}"/>
                </a:ext>
              </a:extLst>
            </p:cNvPr>
            <p:cNvSpPr/>
            <p:nvPr/>
          </p:nvSpPr>
          <p:spPr>
            <a:xfrm>
              <a:off x="5062108" y="602991"/>
              <a:ext cx="1887084" cy="939603"/>
            </a:xfrm>
            <a:custGeom>
              <a:avLst/>
              <a:gdLst>
                <a:gd name="connsiteX0" fmla="*/ 0 w 1369733"/>
                <a:gd name="connsiteY0" fmla="*/ 0 h 417601"/>
                <a:gd name="connsiteX1" fmla="*/ 1369733 w 1369733"/>
                <a:gd name="connsiteY1" fmla="*/ 0 h 417601"/>
                <a:gd name="connsiteX2" fmla="*/ 1369733 w 1369733"/>
                <a:gd name="connsiteY2" fmla="*/ 417601 h 417601"/>
                <a:gd name="connsiteX3" fmla="*/ 0 w 1369733"/>
                <a:gd name="connsiteY3" fmla="*/ 417601 h 417601"/>
                <a:gd name="connsiteX4" fmla="*/ 0 w 1369733"/>
                <a:gd name="connsiteY4" fmla="*/ 0 h 4176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69733" h="417601">
                  <a:moveTo>
                    <a:pt x="0" y="0"/>
                  </a:moveTo>
                  <a:lnTo>
                    <a:pt x="1369733" y="0"/>
                  </a:lnTo>
                  <a:lnTo>
                    <a:pt x="1369733" y="417601"/>
                  </a:lnTo>
                  <a:lnTo>
                    <a:pt x="0" y="417601"/>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b="1" u="sng" kern="1200" dirty="0"/>
                <a:t>Employment Subcommittee</a:t>
              </a:r>
              <a:br>
                <a:rPr lang="en-US" sz="1000" kern="1200" dirty="0"/>
              </a:br>
              <a:r>
                <a:rPr lang="en-US" sz="1000" kern="1200" dirty="0"/>
                <a:t>Council Liaison: Daniel Decker</a:t>
              </a:r>
              <a:br>
                <a:rPr lang="en-US" sz="1000" kern="1200" dirty="0"/>
              </a:br>
              <a:r>
                <a:rPr lang="en-US" sz="1000" kern="1200" dirty="0"/>
                <a:t>KDADS Liaison: </a:t>
              </a:r>
              <a:r>
                <a:rPr lang="en-US" sz="1000" dirty="0"/>
                <a:t>M</a:t>
              </a:r>
              <a:r>
                <a:rPr lang="en-US" sz="1000" kern="1200" dirty="0"/>
                <a:t>issy Bogart-Starkey</a:t>
              </a:r>
              <a:br>
                <a:rPr lang="en-US" sz="1000" kern="1200" dirty="0"/>
              </a:br>
              <a:r>
                <a:rPr lang="en-US" sz="1000" kern="1200" dirty="0"/>
                <a:t>Chair: </a:t>
              </a:r>
            </a:p>
          </p:txBody>
        </p:sp>
        <p:sp>
          <p:nvSpPr>
            <p:cNvPr id="27" name="Freeform: Shape 26">
              <a:extLst>
                <a:ext uri="{FF2B5EF4-FFF2-40B4-BE49-F238E27FC236}">
                  <a16:creationId xmlns:a16="http://schemas.microsoft.com/office/drawing/2014/main" id="{ADBD20C4-FEA0-4E55-9A0B-4DA77239E1C8}"/>
                </a:ext>
              </a:extLst>
            </p:cNvPr>
            <p:cNvSpPr/>
            <p:nvPr/>
          </p:nvSpPr>
          <p:spPr>
            <a:xfrm>
              <a:off x="7027214" y="1355092"/>
              <a:ext cx="1887084" cy="939603"/>
            </a:xfrm>
            <a:custGeom>
              <a:avLst/>
              <a:gdLst>
                <a:gd name="connsiteX0" fmla="*/ 0 w 1369733"/>
                <a:gd name="connsiteY0" fmla="*/ 0 h 417601"/>
                <a:gd name="connsiteX1" fmla="*/ 1369733 w 1369733"/>
                <a:gd name="connsiteY1" fmla="*/ 0 h 417601"/>
                <a:gd name="connsiteX2" fmla="*/ 1369733 w 1369733"/>
                <a:gd name="connsiteY2" fmla="*/ 417601 h 417601"/>
                <a:gd name="connsiteX3" fmla="*/ 0 w 1369733"/>
                <a:gd name="connsiteY3" fmla="*/ 417601 h 417601"/>
                <a:gd name="connsiteX4" fmla="*/ 0 w 1369733"/>
                <a:gd name="connsiteY4" fmla="*/ 0 h 4176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69733" h="417601">
                  <a:moveTo>
                    <a:pt x="0" y="0"/>
                  </a:moveTo>
                  <a:lnTo>
                    <a:pt x="1369733" y="0"/>
                  </a:lnTo>
                  <a:lnTo>
                    <a:pt x="1369733" y="417601"/>
                  </a:lnTo>
                  <a:lnTo>
                    <a:pt x="0" y="417601"/>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b="1" u="sng" kern="1200" dirty="0"/>
                <a:t>Evidence-Based Practices Subcommittee</a:t>
              </a:r>
              <a:br>
                <a:rPr lang="en-US" sz="1000" kern="1200" dirty="0"/>
              </a:br>
              <a:r>
                <a:rPr lang="en-US" sz="1000" kern="1200" dirty="0"/>
                <a:t>Council Liaison: </a:t>
              </a:r>
              <a:br>
                <a:rPr lang="en-US" sz="1000" kern="1200" dirty="0"/>
              </a:br>
              <a:r>
                <a:rPr lang="en-US" sz="1000" kern="1200" dirty="0"/>
                <a:t>KDADS Liaison: </a:t>
              </a:r>
              <a:r>
                <a:rPr lang="en-US" sz="1000" dirty="0"/>
                <a:t>Tara Jo Latham</a:t>
              </a:r>
              <a:br>
                <a:rPr lang="en-US" sz="1000" kern="1200" dirty="0"/>
              </a:br>
              <a:r>
                <a:rPr lang="en-US" sz="1000" kern="1200" dirty="0"/>
                <a:t>Chair: Lori Libel</a:t>
              </a:r>
              <a:br>
                <a:rPr lang="en-US" sz="1000" kern="1200" dirty="0"/>
              </a:br>
              <a:r>
                <a:rPr lang="en-US" sz="1000" kern="1200" dirty="0"/>
                <a:t>Co-Chair: Rachel </a:t>
              </a:r>
              <a:r>
                <a:rPr lang="en-US" sz="1000" kern="1200" dirty="0" err="1"/>
                <a:t>Erpelding</a:t>
              </a:r>
              <a:endParaRPr lang="en-US" sz="1000" kern="1200" dirty="0"/>
            </a:p>
          </p:txBody>
        </p:sp>
        <p:sp>
          <p:nvSpPr>
            <p:cNvPr id="28" name="Freeform: Shape 27">
              <a:extLst>
                <a:ext uri="{FF2B5EF4-FFF2-40B4-BE49-F238E27FC236}">
                  <a16:creationId xmlns:a16="http://schemas.microsoft.com/office/drawing/2014/main" id="{26DB817D-804F-483D-A0D5-3303E303CB82}"/>
                </a:ext>
              </a:extLst>
            </p:cNvPr>
            <p:cNvSpPr/>
            <p:nvPr/>
          </p:nvSpPr>
          <p:spPr>
            <a:xfrm>
              <a:off x="5062108" y="1646995"/>
              <a:ext cx="1887084" cy="939603"/>
            </a:xfrm>
            <a:custGeom>
              <a:avLst/>
              <a:gdLst>
                <a:gd name="connsiteX0" fmla="*/ 0 w 1369733"/>
                <a:gd name="connsiteY0" fmla="*/ 0 h 417601"/>
                <a:gd name="connsiteX1" fmla="*/ 1369733 w 1369733"/>
                <a:gd name="connsiteY1" fmla="*/ 0 h 417601"/>
                <a:gd name="connsiteX2" fmla="*/ 1369733 w 1369733"/>
                <a:gd name="connsiteY2" fmla="*/ 417601 h 417601"/>
                <a:gd name="connsiteX3" fmla="*/ 0 w 1369733"/>
                <a:gd name="connsiteY3" fmla="*/ 417601 h 417601"/>
                <a:gd name="connsiteX4" fmla="*/ 0 w 1369733"/>
                <a:gd name="connsiteY4" fmla="*/ 0 h 4176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69733" h="417601">
                  <a:moveTo>
                    <a:pt x="0" y="0"/>
                  </a:moveTo>
                  <a:lnTo>
                    <a:pt x="1369733" y="0"/>
                  </a:lnTo>
                  <a:lnTo>
                    <a:pt x="1369733" y="417601"/>
                  </a:lnTo>
                  <a:lnTo>
                    <a:pt x="0" y="417601"/>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1000" b="1" u="sng" kern="1200" dirty="0"/>
                <a:t>Housing Subcommittee</a:t>
              </a:r>
              <a:br>
                <a:rPr lang="en-US" sz="1000" kern="1200" dirty="0"/>
              </a:br>
              <a:r>
                <a:rPr lang="en-US" sz="1000" kern="1200" dirty="0"/>
                <a:t>Council Liaison: Al Dorsey</a:t>
              </a:r>
              <a:br>
                <a:rPr lang="en-US" sz="1000" kern="1200" dirty="0"/>
              </a:br>
              <a:r>
                <a:rPr lang="en-US" sz="1000" kern="1200" dirty="0"/>
                <a:t>KDADS Liaison: Erin Olson</a:t>
              </a:r>
              <a:br>
                <a:rPr lang="en-US" sz="1000" kern="1200" dirty="0"/>
              </a:br>
              <a:r>
                <a:rPr lang="en-US" sz="1000" kern="1200" dirty="0"/>
                <a:t>Chair: Simon Messmer</a:t>
              </a:r>
            </a:p>
          </p:txBody>
        </p:sp>
        <p:sp>
          <p:nvSpPr>
            <p:cNvPr id="29" name="Freeform: Shape 28">
              <a:extLst>
                <a:ext uri="{FF2B5EF4-FFF2-40B4-BE49-F238E27FC236}">
                  <a16:creationId xmlns:a16="http://schemas.microsoft.com/office/drawing/2014/main" id="{AF54E2F3-FC9D-42E8-BADE-294EF34C67BF}"/>
                </a:ext>
              </a:extLst>
            </p:cNvPr>
            <p:cNvSpPr/>
            <p:nvPr/>
          </p:nvSpPr>
          <p:spPr>
            <a:xfrm>
              <a:off x="7027214" y="2399096"/>
              <a:ext cx="1887084" cy="939603"/>
            </a:xfrm>
            <a:custGeom>
              <a:avLst/>
              <a:gdLst>
                <a:gd name="connsiteX0" fmla="*/ 0 w 1369733"/>
                <a:gd name="connsiteY0" fmla="*/ 0 h 417601"/>
                <a:gd name="connsiteX1" fmla="*/ 1369733 w 1369733"/>
                <a:gd name="connsiteY1" fmla="*/ 0 h 417601"/>
                <a:gd name="connsiteX2" fmla="*/ 1369733 w 1369733"/>
                <a:gd name="connsiteY2" fmla="*/ 417601 h 417601"/>
                <a:gd name="connsiteX3" fmla="*/ 0 w 1369733"/>
                <a:gd name="connsiteY3" fmla="*/ 417601 h 417601"/>
                <a:gd name="connsiteX4" fmla="*/ 0 w 1369733"/>
                <a:gd name="connsiteY4" fmla="*/ 0 h 4176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69733" h="417601">
                  <a:moveTo>
                    <a:pt x="0" y="0"/>
                  </a:moveTo>
                  <a:lnTo>
                    <a:pt x="1369733" y="0"/>
                  </a:lnTo>
                  <a:lnTo>
                    <a:pt x="1369733" y="417601"/>
                  </a:lnTo>
                  <a:lnTo>
                    <a:pt x="0" y="417601"/>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1000" b="1" u="sng" kern="1200" dirty="0"/>
                <a:t>Justice-Involved Youth and Adults Subcommittee</a:t>
              </a:r>
              <a:br>
                <a:rPr lang="en-US" sz="1000" kern="1200" dirty="0"/>
              </a:br>
              <a:r>
                <a:rPr lang="en-US" sz="1000" kern="1200" dirty="0"/>
                <a:t>Council Liaison: Hope Cooper</a:t>
              </a:r>
              <a:br>
                <a:rPr lang="en-US" sz="1000" kern="1200" dirty="0"/>
              </a:br>
              <a:r>
                <a:rPr lang="en-US" sz="1000" kern="1200" dirty="0"/>
                <a:t>KDADS Liaison: Charles Bartlett</a:t>
              </a:r>
              <a:br>
                <a:rPr lang="en-US" sz="1000" kern="1200" dirty="0"/>
              </a:br>
              <a:r>
                <a:rPr lang="en-US" sz="1000" kern="1200" dirty="0"/>
                <a:t>Chair: Bill Persinger</a:t>
              </a:r>
              <a:br>
                <a:rPr lang="en-US" sz="1000" kern="1200" dirty="0"/>
              </a:br>
              <a:r>
                <a:rPr lang="en-US" sz="1000" kern="1200" dirty="0"/>
                <a:t>Co-Chair: Sherrie Vaughn</a:t>
              </a:r>
            </a:p>
          </p:txBody>
        </p:sp>
        <p:sp>
          <p:nvSpPr>
            <p:cNvPr id="30" name="Freeform: Shape 29">
              <a:extLst>
                <a:ext uri="{FF2B5EF4-FFF2-40B4-BE49-F238E27FC236}">
                  <a16:creationId xmlns:a16="http://schemas.microsoft.com/office/drawing/2014/main" id="{E731A085-AC87-417E-8624-8A15233FF59D}"/>
                </a:ext>
              </a:extLst>
            </p:cNvPr>
            <p:cNvSpPr/>
            <p:nvPr/>
          </p:nvSpPr>
          <p:spPr>
            <a:xfrm>
              <a:off x="5062108" y="2690999"/>
              <a:ext cx="1887084" cy="939603"/>
            </a:xfrm>
            <a:custGeom>
              <a:avLst/>
              <a:gdLst>
                <a:gd name="connsiteX0" fmla="*/ 0 w 1369733"/>
                <a:gd name="connsiteY0" fmla="*/ 0 h 417601"/>
                <a:gd name="connsiteX1" fmla="*/ 1369733 w 1369733"/>
                <a:gd name="connsiteY1" fmla="*/ 0 h 417601"/>
                <a:gd name="connsiteX2" fmla="*/ 1369733 w 1369733"/>
                <a:gd name="connsiteY2" fmla="*/ 417601 h 417601"/>
                <a:gd name="connsiteX3" fmla="*/ 0 w 1369733"/>
                <a:gd name="connsiteY3" fmla="*/ 417601 h 417601"/>
                <a:gd name="connsiteX4" fmla="*/ 0 w 1369733"/>
                <a:gd name="connsiteY4" fmla="*/ 0 h 4176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69733" h="417601">
                  <a:moveTo>
                    <a:pt x="0" y="0"/>
                  </a:moveTo>
                  <a:lnTo>
                    <a:pt x="1369733" y="0"/>
                  </a:lnTo>
                  <a:lnTo>
                    <a:pt x="1369733" y="417601"/>
                  </a:lnTo>
                  <a:lnTo>
                    <a:pt x="0" y="417601"/>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1000" b="1" u="sng" kern="1200" dirty="0"/>
                <a:t>Kansas Citizen’s Committee</a:t>
              </a:r>
              <a:br>
                <a:rPr lang="en-US" sz="1000" kern="1200" dirty="0"/>
              </a:br>
              <a:r>
                <a:rPr lang="en-US" sz="1000" kern="1200" dirty="0"/>
                <a:t>Council Liaison: Victor Fitz</a:t>
              </a:r>
              <a:br>
                <a:rPr lang="en-US" sz="1000" kern="1200" dirty="0"/>
              </a:br>
              <a:r>
                <a:rPr lang="en-US" sz="1000" kern="1200" dirty="0"/>
                <a:t>KDADS Liaison: Ronna Corliss</a:t>
              </a:r>
              <a:br>
                <a:rPr lang="en-US" sz="1000" kern="1200" dirty="0"/>
              </a:br>
              <a:r>
                <a:rPr lang="en-US" sz="1000" kern="1200" dirty="0"/>
                <a:t>Chair: Sara Jackson</a:t>
              </a:r>
            </a:p>
          </p:txBody>
        </p:sp>
        <p:sp>
          <p:nvSpPr>
            <p:cNvPr id="31" name="Freeform: Shape 30">
              <a:extLst>
                <a:ext uri="{FF2B5EF4-FFF2-40B4-BE49-F238E27FC236}">
                  <a16:creationId xmlns:a16="http://schemas.microsoft.com/office/drawing/2014/main" id="{88D58E71-E417-43D6-8450-490A08FCEB2E}"/>
                </a:ext>
              </a:extLst>
            </p:cNvPr>
            <p:cNvSpPr/>
            <p:nvPr/>
          </p:nvSpPr>
          <p:spPr>
            <a:xfrm>
              <a:off x="7027214" y="3443101"/>
              <a:ext cx="1887084" cy="525588"/>
            </a:xfrm>
            <a:custGeom>
              <a:avLst/>
              <a:gdLst>
                <a:gd name="connsiteX0" fmla="*/ 0 w 1369733"/>
                <a:gd name="connsiteY0" fmla="*/ 0 h 417601"/>
                <a:gd name="connsiteX1" fmla="*/ 1369733 w 1369733"/>
                <a:gd name="connsiteY1" fmla="*/ 0 h 417601"/>
                <a:gd name="connsiteX2" fmla="*/ 1369733 w 1369733"/>
                <a:gd name="connsiteY2" fmla="*/ 417601 h 417601"/>
                <a:gd name="connsiteX3" fmla="*/ 0 w 1369733"/>
                <a:gd name="connsiteY3" fmla="*/ 417601 h 417601"/>
                <a:gd name="connsiteX4" fmla="*/ 0 w 1369733"/>
                <a:gd name="connsiteY4" fmla="*/ 0 h 4176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69733" h="417601">
                  <a:moveTo>
                    <a:pt x="0" y="0"/>
                  </a:moveTo>
                  <a:lnTo>
                    <a:pt x="1369733" y="0"/>
                  </a:lnTo>
                  <a:lnTo>
                    <a:pt x="1369733" y="417601"/>
                  </a:lnTo>
                  <a:lnTo>
                    <a:pt x="0" y="417601"/>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1000" b="1" u="sng" kern="1200" dirty="0"/>
                <a:t>Peer Subcommittee</a:t>
              </a:r>
              <a:br>
                <a:rPr lang="en-US" sz="1000" kern="1200" dirty="0"/>
              </a:br>
              <a:r>
                <a:rPr lang="en-US" sz="1000" kern="1200" dirty="0"/>
                <a:t>(Under development)</a:t>
              </a:r>
            </a:p>
          </p:txBody>
        </p:sp>
        <p:sp>
          <p:nvSpPr>
            <p:cNvPr id="32" name="Freeform: Shape 31">
              <a:extLst>
                <a:ext uri="{FF2B5EF4-FFF2-40B4-BE49-F238E27FC236}">
                  <a16:creationId xmlns:a16="http://schemas.microsoft.com/office/drawing/2014/main" id="{11145798-3AD9-40C7-BAA8-F3504DDCD25D}"/>
                </a:ext>
              </a:extLst>
            </p:cNvPr>
            <p:cNvSpPr/>
            <p:nvPr/>
          </p:nvSpPr>
          <p:spPr>
            <a:xfrm>
              <a:off x="5062108" y="3735003"/>
              <a:ext cx="1887084" cy="939603"/>
            </a:xfrm>
            <a:custGeom>
              <a:avLst/>
              <a:gdLst>
                <a:gd name="connsiteX0" fmla="*/ 0 w 1369733"/>
                <a:gd name="connsiteY0" fmla="*/ 0 h 417601"/>
                <a:gd name="connsiteX1" fmla="*/ 1369733 w 1369733"/>
                <a:gd name="connsiteY1" fmla="*/ 0 h 417601"/>
                <a:gd name="connsiteX2" fmla="*/ 1369733 w 1369733"/>
                <a:gd name="connsiteY2" fmla="*/ 417601 h 417601"/>
                <a:gd name="connsiteX3" fmla="*/ 0 w 1369733"/>
                <a:gd name="connsiteY3" fmla="*/ 417601 h 417601"/>
                <a:gd name="connsiteX4" fmla="*/ 0 w 1369733"/>
                <a:gd name="connsiteY4" fmla="*/ 0 h 4176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69733" h="417601">
                  <a:moveTo>
                    <a:pt x="0" y="0"/>
                  </a:moveTo>
                  <a:lnTo>
                    <a:pt x="1369733" y="0"/>
                  </a:lnTo>
                  <a:lnTo>
                    <a:pt x="1369733" y="417601"/>
                  </a:lnTo>
                  <a:lnTo>
                    <a:pt x="0" y="417601"/>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1000" b="1" u="sng" kern="1200" dirty="0"/>
                <a:t>Prevention Subcommittee</a:t>
              </a:r>
              <a:br>
                <a:rPr lang="en-US" sz="1000" kern="1200" dirty="0"/>
              </a:br>
              <a:r>
                <a:rPr lang="en-US" sz="1000" kern="1200" dirty="0"/>
                <a:t>Council Liaison: Chrissy Mayer</a:t>
              </a:r>
              <a:br>
                <a:rPr lang="en-US" sz="1000" kern="1200" dirty="0"/>
              </a:br>
              <a:r>
                <a:rPr lang="en-US" sz="1000" kern="1200" dirty="0"/>
                <a:t>KDADS Liaison: Stephanie Rhinehart</a:t>
              </a:r>
              <a:br>
                <a:rPr lang="en-US" sz="1000" kern="1200" dirty="0"/>
              </a:br>
              <a:r>
                <a:rPr lang="en-US" sz="1000" kern="1200" dirty="0"/>
                <a:t>Chair: Lisa Chaney</a:t>
              </a:r>
            </a:p>
          </p:txBody>
        </p:sp>
        <p:sp>
          <p:nvSpPr>
            <p:cNvPr id="33" name="Freeform: Shape 32">
              <a:extLst>
                <a:ext uri="{FF2B5EF4-FFF2-40B4-BE49-F238E27FC236}">
                  <a16:creationId xmlns:a16="http://schemas.microsoft.com/office/drawing/2014/main" id="{0B2B9A4F-F9AB-46FA-8DA3-1C240B017C82}"/>
                </a:ext>
              </a:extLst>
            </p:cNvPr>
            <p:cNvSpPr/>
            <p:nvPr/>
          </p:nvSpPr>
          <p:spPr>
            <a:xfrm>
              <a:off x="7027214" y="4090568"/>
              <a:ext cx="1887084" cy="939603"/>
            </a:xfrm>
            <a:custGeom>
              <a:avLst/>
              <a:gdLst>
                <a:gd name="connsiteX0" fmla="*/ 0 w 1369733"/>
                <a:gd name="connsiteY0" fmla="*/ 0 h 417601"/>
                <a:gd name="connsiteX1" fmla="*/ 1369733 w 1369733"/>
                <a:gd name="connsiteY1" fmla="*/ 0 h 417601"/>
                <a:gd name="connsiteX2" fmla="*/ 1369733 w 1369733"/>
                <a:gd name="connsiteY2" fmla="*/ 417601 h 417601"/>
                <a:gd name="connsiteX3" fmla="*/ 0 w 1369733"/>
                <a:gd name="connsiteY3" fmla="*/ 417601 h 417601"/>
                <a:gd name="connsiteX4" fmla="*/ 0 w 1369733"/>
                <a:gd name="connsiteY4" fmla="*/ 0 h 4176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69733" h="417601">
                  <a:moveTo>
                    <a:pt x="0" y="0"/>
                  </a:moveTo>
                  <a:lnTo>
                    <a:pt x="1369733" y="0"/>
                  </a:lnTo>
                  <a:lnTo>
                    <a:pt x="1369733" y="417601"/>
                  </a:lnTo>
                  <a:lnTo>
                    <a:pt x="0" y="417601"/>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1000" b="1" u="sng" kern="1200" dirty="0"/>
                <a:t>Problem Gambling Subcommittee</a:t>
              </a:r>
              <a:br>
                <a:rPr lang="en-US" sz="1000" kern="1200" dirty="0"/>
              </a:br>
              <a:r>
                <a:rPr lang="en-US" sz="1000" kern="1200" dirty="0"/>
                <a:t>Council Liaison: </a:t>
              </a:r>
              <a:r>
                <a:rPr lang="en-US" sz="1000" dirty="0"/>
                <a:t>Vacant</a:t>
              </a:r>
              <a:br>
                <a:rPr lang="en-US" sz="1000" kern="1200" dirty="0"/>
              </a:br>
              <a:r>
                <a:rPr lang="en-US" sz="1000" kern="1200" dirty="0"/>
                <a:t>KDADS Liaison: Carol Spiker</a:t>
              </a:r>
              <a:br>
                <a:rPr lang="en-US" sz="1000" kern="1200" dirty="0"/>
              </a:br>
              <a:r>
                <a:rPr lang="en-US" sz="1000" kern="1200" dirty="0"/>
                <a:t>Chair:  Vacant</a:t>
              </a:r>
            </a:p>
          </p:txBody>
        </p:sp>
        <p:sp>
          <p:nvSpPr>
            <p:cNvPr id="34" name="Freeform: Shape 33">
              <a:extLst>
                <a:ext uri="{FF2B5EF4-FFF2-40B4-BE49-F238E27FC236}">
                  <a16:creationId xmlns:a16="http://schemas.microsoft.com/office/drawing/2014/main" id="{01083B08-1EDC-4AB8-AF56-DFBDE9E44BE5}"/>
                </a:ext>
              </a:extLst>
            </p:cNvPr>
            <p:cNvSpPr/>
            <p:nvPr/>
          </p:nvSpPr>
          <p:spPr>
            <a:xfrm>
              <a:off x="5062108" y="4779007"/>
              <a:ext cx="1887084" cy="939603"/>
            </a:xfrm>
            <a:custGeom>
              <a:avLst/>
              <a:gdLst>
                <a:gd name="connsiteX0" fmla="*/ 0 w 1369733"/>
                <a:gd name="connsiteY0" fmla="*/ 0 h 417601"/>
                <a:gd name="connsiteX1" fmla="*/ 1369733 w 1369733"/>
                <a:gd name="connsiteY1" fmla="*/ 0 h 417601"/>
                <a:gd name="connsiteX2" fmla="*/ 1369733 w 1369733"/>
                <a:gd name="connsiteY2" fmla="*/ 417601 h 417601"/>
                <a:gd name="connsiteX3" fmla="*/ 0 w 1369733"/>
                <a:gd name="connsiteY3" fmla="*/ 417601 h 417601"/>
                <a:gd name="connsiteX4" fmla="*/ 0 w 1369733"/>
                <a:gd name="connsiteY4" fmla="*/ 0 h 4176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69733" h="417601">
                  <a:moveTo>
                    <a:pt x="0" y="0"/>
                  </a:moveTo>
                  <a:lnTo>
                    <a:pt x="1369733" y="0"/>
                  </a:lnTo>
                  <a:lnTo>
                    <a:pt x="1369733" y="417601"/>
                  </a:lnTo>
                  <a:lnTo>
                    <a:pt x="0" y="417601"/>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1000" b="1" u="sng" kern="1200" dirty="0"/>
                <a:t>Rural and Frontier Subcommittee</a:t>
              </a:r>
              <a:br>
                <a:rPr lang="en-US" sz="1000" kern="1200" dirty="0"/>
              </a:br>
              <a:r>
                <a:rPr lang="en-US" sz="1000" kern="1200" dirty="0"/>
                <a:t>Council Liaison: Ric Dalke</a:t>
              </a:r>
              <a:br>
                <a:rPr lang="en-US" sz="1000" kern="1200" dirty="0"/>
              </a:br>
              <a:r>
                <a:rPr lang="en-US" sz="1000" kern="1200" dirty="0"/>
                <a:t>KDADS Liaison: Charles Bartlett</a:t>
              </a:r>
              <a:br>
                <a:rPr lang="en-US" sz="1000" kern="1200" dirty="0"/>
              </a:br>
              <a:r>
                <a:rPr lang="en-US" sz="1000" kern="1200" dirty="0"/>
                <a:t>Chair: Amanda Pfannenstiel</a:t>
              </a:r>
            </a:p>
          </p:txBody>
        </p:sp>
        <p:sp>
          <p:nvSpPr>
            <p:cNvPr id="35" name="Freeform: Shape 34">
              <a:extLst>
                <a:ext uri="{FF2B5EF4-FFF2-40B4-BE49-F238E27FC236}">
                  <a16:creationId xmlns:a16="http://schemas.microsoft.com/office/drawing/2014/main" id="{974E1287-ABA9-4419-B5FF-A47FCC5AF2E1}"/>
                </a:ext>
              </a:extLst>
            </p:cNvPr>
            <p:cNvSpPr/>
            <p:nvPr/>
          </p:nvSpPr>
          <p:spPr>
            <a:xfrm>
              <a:off x="7027214" y="5134572"/>
              <a:ext cx="1887084" cy="939603"/>
            </a:xfrm>
            <a:custGeom>
              <a:avLst/>
              <a:gdLst>
                <a:gd name="connsiteX0" fmla="*/ 0 w 1369733"/>
                <a:gd name="connsiteY0" fmla="*/ 0 h 417601"/>
                <a:gd name="connsiteX1" fmla="*/ 1369733 w 1369733"/>
                <a:gd name="connsiteY1" fmla="*/ 0 h 417601"/>
                <a:gd name="connsiteX2" fmla="*/ 1369733 w 1369733"/>
                <a:gd name="connsiteY2" fmla="*/ 417601 h 417601"/>
                <a:gd name="connsiteX3" fmla="*/ 0 w 1369733"/>
                <a:gd name="connsiteY3" fmla="*/ 417601 h 417601"/>
                <a:gd name="connsiteX4" fmla="*/ 0 w 1369733"/>
                <a:gd name="connsiteY4" fmla="*/ 0 h 4176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69733" h="417601">
                  <a:moveTo>
                    <a:pt x="0" y="0"/>
                  </a:moveTo>
                  <a:lnTo>
                    <a:pt x="1369733" y="0"/>
                  </a:lnTo>
                  <a:lnTo>
                    <a:pt x="1369733" y="417601"/>
                  </a:lnTo>
                  <a:lnTo>
                    <a:pt x="0" y="417601"/>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1000" b="1" u="sng" kern="1200" dirty="0"/>
                <a:t>Service Members, Veterans, and Families Subcommittee</a:t>
              </a:r>
              <a:br>
                <a:rPr lang="en-US" sz="1000" kern="1200" dirty="0"/>
              </a:br>
              <a:r>
                <a:rPr lang="en-US" sz="1000" kern="1200" dirty="0"/>
                <a:t>Council Liaison: Vacant</a:t>
              </a:r>
              <a:br>
                <a:rPr lang="en-US" sz="1000" kern="1200" dirty="0"/>
              </a:br>
              <a:r>
                <a:rPr lang="en-US" sz="1000" kern="1200" dirty="0"/>
                <a:t>KDADS Liaison: Laura Brake</a:t>
              </a:r>
              <a:br>
                <a:rPr lang="en-US" sz="1000" kern="1200" dirty="0"/>
              </a:br>
              <a:r>
                <a:rPr lang="en-US" sz="1000" kern="1200" dirty="0"/>
                <a:t>Chair: Shereen Ellis</a:t>
              </a:r>
            </a:p>
          </p:txBody>
        </p:sp>
      </p:grpSp>
      <p:sp>
        <p:nvSpPr>
          <p:cNvPr id="7" name="Title 6"/>
          <p:cNvSpPr>
            <a:spLocks noGrp="1"/>
          </p:cNvSpPr>
          <p:nvPr>
            <p:ph type="title"/>
          </p:nvPr>
        </p:nvSpPr>
        <p:spPr>
          <a:xfrm>
            <a:off x="569024" y="749103"/>
            <a:ext cx="3200400" cy="1295400"/>
          </a:xfrm>
        </p:spPr>
        <p:txBody>
          <a:bodyPr>
            <a:normAutofit/>
          </a:bodyPr>
          <a:lstStyle/>
          <a:p>
            <a:r>
              <a:rPr lang="en-US" dirty="0"/>
              <a:t>Council Structure</a:t>
            </a:r>
          </a:p>
        </p:txBody>
      </p:sp>
      <p:sp>
        <p:nvSpPr>
          <p:cNvPr id="36" name="Freeform: Shape 35">
            <a:extLst>
              <a:ext uri="{FF2B5EF4-FFF2-40B4-BE49-F238E27FC236}">
                <a16:creationId xmlns:a16="http://schemas.microsoft.com/office/drawing/2014/main" id="{7F6BF8AF-5224-47F6-959D-84715830E721}"/>
              </a:ext>
            </a:extLst>
          </p:cNvPr>
          <p:cNvSpPr/>
          <p:nvPr/>
        </p:nvSpPr>
        <p:spPr>
          <a:xfrm>
            <a:off x="4909708" y="6011423"/>
            <a:ext cx="1887084" cy="457200"/>
          </a:xfrm>
          <a:custGeom>
            <a:avLst/>
            <a:gdLst>
              <a:gd name="connsiteX0" fmla="*/ 0 w 1369733"/>
              <a:gd name="connsiteY0" fmla="*/ 0 h 417601"/>
              <a:gd name="connsiteX1" fmla="*/ 1369733 w 1369733"/>
              <a:gd name="connsiteY1" fmla="*/ 0 h 417601"/>
              <a:gd name="connsiteX2" fmla="*/ 1369733 w 1369733"/>
              <a:gd name="connsiteY2" fmla="*/ 417601 h 417601"/>
              <a:gd name="connsiteX3" fmla="*/ 0 w 1369733"/>
              <a:gd name="connsiteY3" fmla="*/ 417601 h 417601"/>
              <a:gd name="connsiteX4" fmla="*/ 0 w 1369733"/>
              <a:gd name="connsiteY4" fmla="*/ 0 h 4176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69733" h="417601">
                <a:moveTo>
                  <a:pt x="0" y="0"/>
                </a:moveTo>
                <a:lnTo>
                  <a:pt x="1369733" y="0"/>
                </a:lnTo>
                <a:lnTo>
                  <a:pt x="1369733" y="417601"/>
                </a:lnTo>
                <a:lnTo>
                  <a:pt x="0" y="417601"/>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b="1" u="sng" dirty="0"/>
              <a:t>Tobacco</a:t>
            </a:r>
            <a:r>
              <a:rPr lang="en-US" sz="1000" b="1" u="sng" kern="1200" dirty="0"/>
              <a:t> Subcommittee</a:t>
            </a:r>
            <a:br>
              <a:rPr lang="en-US" sz="1000" kern="1200" dirty="0"/>
            </a:br>
            <a:r>
              <a:rPr lang="en-US" sz="1000" kern="1200" dirty="0"/>
              <a:t>Under development</a:t>
            </a:r>
          </a:p>
        </p:txBody>
      </p:sp>
    </p:spTree>
    <p:extLst>
      <p:ext uri="{BB962C8B-B14F-4D97-AF65-F5344CB8AC3E}">
        <p14:creationId xmlns:p14="http://schemas.microsoft.com/office/powerpoint/2010/main" val="4087989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Attendance</a:t>
            </a:r>
          </a:p>
          <a:p>
            <a:r>
              <a:rPr lang="en-US" dirty="0"/>
              <a:t>Information/Knowledge-Sharing</a:t>
            </a:r>
          </a:p>
          <a:p>
            <a:r>
              <a:rPr lang="en-US" dirty="0"/>
              <a:t>Participation/Decision Making</a:t>
            </a:r>
          </a:p>
          <a:p>
            <a:r>
              <a:rPr lang="en-US" dirty="0"/>
              <a:t>External Communication</a:t>
            </a:r>
          </a:p>
          <a:p>
            <a:r>
              <a:rPr lang="en-US" dirty="0"/>
              <a:t>Structure and Process</a:t>
            </a:r>
          </a:p>
          <a:p>
            <a:pPr lvl="1"/>
            <a:r>
              <a:rPr lang="en-US" dirty="0"/>
              <a:t>Recruiting new members</a:t>
            </a:r>
          </a:p>
          <a:p>
            <a:pPr lvl="1"/>
            <a:r>
              <a:rPr lang="en-US" dirty="0"/>
              <a:t>Contribute to the agenda</a:t>
            </a:r>
          </a:p>
          <a:p>
            <a:pPr lvl="1"/>
            <a:r>
              <a:rPr lang="en-US" dirty="0"/>
              <a:t>Accept periodic assignments</a:t>
            </a:r>
          </a:p>
          <a:p>
            <a:pPr lvl="1"/>
            <a:r>
              <a:rPr lang="en-US" dirty="0"/>
              <a:t>Observe parliamentary procedures, maintain a respectful presence</a:t>
            </a:r>
          </a:p>
          <a:p>
            <a:pPr lvl="1"/>
            <a:r>
              <a:rPr lang="en-US" dirty="0"/>
              <a:t>Speak publicly on behalf of the Council or subcommittee </a:t>
            </a:r>
            <a:r>
              <a:rPr lang="en-US" b="1" u="sng" dirty="0"/>
              <a:t>only when authorized </a:t>
            </a:r>
          </a:p>
        </p:txBody>
      </p:sp>
      <p:sp>
        <p:nvSpPr>
          <p:cNvPr id="3" name="Title 2"/>
          <p:cNvSpPr>
            <a:spLocks noGrp="1"/>
          </p:cNvSpPr>
          <p:nvPr>
            <p:ph type="title"/>
          </p:nvPr>
        </p:nvSpPr>
        <p:spPr/>
        <p:txBody>
          <a:bodyPr/>
          <a:lstStyle/>
          <a:p>
            <a:r>
              <a:rPr lang="en-US" dirty="0"/>
              <a:t>Expectations for GBHSPC &amp; Subcommittees</a:t>
            </a:r>
          </a:p>
        </p:txBody>
      </p:sp>
    </p:spTree>
    <p:extLst>
      <p:ext uri="{BB962C8B-B14F-4D97-AF65-F5344CB8AC3E}">
        <p14:creationId xmlns:p14="http://schemas.microsoft.com/office/powerpoint/2010/main" val="22799511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6019800" cy="5714999"/>
          </a:xfrm>
        </p:spPr>
        <p:txBody>
          <a:bodyPr>
            <a:normAutofit fontScale="92500" lnSpcReduction="10000"/>
          </a:bodyPr>
          <a:lstStyle/>
          <a:p>
            <a:pPr marL="0" indent="0">
              <a:buNone/>
            </a:pPr>
            <a:r>
              <a:rPr lang="en-US" dirty="0"/>
              <a:t>The general role of the GBHSPC Liaison is to ensure a clear channel of communication between the Council and KDADS.  The Liaison also identifies, defines, monitors, tracks, and reports activity and progress toward agreed upon policy direction and action plans.  In addition, the Liaison is the central point of contact for communication on the Federal block grant and strategic planning.  Activities to fulfill this role include:</a:t>
            </a:r>
          </a:p>
          <a:p>
            <a:r>
              <a:rPr lang="en-US" dirty="0"/>
              <a:t>Attend all GBHSPC meetings</a:t>
            </a:r>
          </a:p>
          <a:p>
            <a:r>
              <a:rPr lang="en-US" dirty="0"/>
              <a:t>Attend all GBHSPC Executive Committee meetings</a:t>
            </a:r>
          </a:p>
          <a:p>
            <a:r>
              <a:rPr lang="en-US" dirty="0"/>
              <a:t>Coordinate all functions of Subcommittee Liaison and Support Staff functions for the GBHSPC </a:t>
            </a:r>
          </a:p>
          <a:p>
            <a:r>
              <a:rPr lang="en-US" dirty="0"/>
              <a:t>Attend Subcommittee meetings</a:t>
            </a:r>
          </a:p>
          <a:p>
            <a:r>
              <a:rPr lang="en-US" dirty="0"/>
              <a:t>Ensure GBHSPC is informed of BHS and KDADS initiatives</a:t>
            </a:r>
          </a:p>
          <a:p>
            <a:r>
              <a:rPr lang="en-US" dirty="0"/>
              <a:t>Ensure BHS Commissioner  and KDADS are informed of GBHSPC discussions, initiatives, and recommendations</a:t>
            </a:r>
          </a:p>
          <a:p>
            <a:r>
              <a:rPr lang="en-US" dirty="0"/>
              <a:t>Track initiatives and recommendations, documenting actions taken related to them</a:t>
            </a:r>
          </a:p>
          <a:p>
            <a:r>
              <a:rPr lang="en-US" dirty="0"/>
              <a:t>Coordinate and facilitate the development of the BHS Strategic Plan</a:t>
            </a:r>
          </a:p>
          <a:p>
            <a:r>
              <a:rPr lang="en-US" dirty="0"/>
              <a:t>Coordinate and facilitate the development of the MH  and SUD Block Grants, Serves as State Planer.</a:t>
            </a:r>
          </a:p>
        </p:txBody>
      </p:sp>
      <p:sp>
        <p:nvSpPr>
          <p:cNvPr id="3" name="Title 2"/>
          <p:cNvSpPr>
            <a:spLocks noGrp="1"/>
          </p:cNvSpPr>
          <p:nvPr>
            <p:ph type="title"/>
          </p:nvPr>
        </p:nvSpPr>
        <p:spPr>
          <a:xfrm>
            <a:off x="6096000" y="381000"/>
            <a:ext cx="2743200" cy="5715000"/>
          </a:xfrm>
        </p:spPr>
        <p:txBody>
          <a:bodyPr/>
          <a:lstStyle/>
          <a:p>
            <a:r>
              <a:rPr lang="en-US" dirty="0"/>
              <a:t>GBHSPC Liaison Role &amp; Expectations</a:t>
            </a:r>
          </a:p>
        </p:txBody>
      </p:sp>
    </p:spTree>
    <p:extLst>
      <p:ext uri="{BB962C8B-B14F-4D97-AF65-F5344CB8AC3E}">
        <p14:creationId xmlns:p14="http://schemas.microsoft.com/office/powerpoint/2010/main" val="42518033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4876800" cy="5714999"/>
          </a:xfrm>
        </p:spPr>
        <p:txBody>
          <a:bodyPr>
            <a:normAutofit fontScale="85000" lnSpcReduction="10000"/>
          </a:bodyPr>
          <a:lstStyle/>
          <a:p>
            <a:pPr marL="0" indent="0">
              <a:buNone/>
            </a:pPr>
            <a:r>
              <a:rPr lang="en-US" dirty="0"/>
              <a:t>Subcommittee Liaisons are KDADS BHS staff who provide a point of contact and communication between the GBHSPC officially established subcommittees and BHS.  Subcommittee Liaisons regularly attend subcommittee meetings, identify subcommittee recommendations, and share information regarding subcommittee activities with the GBHSPC Liaison.  The Subcommittee Liaisons also provide limited support when the subcommittee, for whatever reason, cannot provide this support themselves.  </a:t>
            </a:r>
          </a:p>
          <a:p>
            <a:r>
              <a:rPr lang="en-US" dirty="0"/>
              <a:t>Attend assigned subcommittee meetings</a:t>
            </a:r>
          </a:p>
          <a:p>
            <a:r>
              <a:rPr lang="en-US" dirty="0"/>
              <a:t>Share the discussion of the subcommittee meetings to the GBHSPC Liaison, BHS Leadership, and BHS staff.  </a:t>
            </a:r>
          </a:p>
          <a:p>
            <a:r>
              <a:rPr lang="en-US" dirty="0"/>
              <a:t>Secure and provide requested technical information, research, and data to assist the subcommittee’s work</a:t>
            </a:r>
          </a:p>
          <a:p>
            <a:r>
              <a:rPr lang="en-US" dirty="0"/>
              <a:t>Report BHS and KDADS initiatives to the subcommittee members under the direction of the GBHSPC Liaison and KDADS/BHS Leadership</a:t>
            </a:r>
          </a:p>
          <a:p>
            <a:r>
              <a:rPr lang="en-US" dirty="0"/>
              <a:t>The subcommittee members will assign a member to take meeting notes, the Subcommittee Liaison will maintain meeting notes under the direction of the Subcommittee Chairperson and the KDADS Liaison to the GBHSPC</a:t>
            </a:r>
          </a:p>
          <a:p>
            <a:r>
              <a:rPr lang="en-US" dirty="0"/>
              <a:t>The Liaisons will be responsible for the submission of subcommittee minutes as requested.  </a:t>
            </a:r>
          </a:p>
        </p:txBody>
      </p:sp>
      <p:sp>
        <p:nvSpPr>
          <p:cNvPr id="3" name="Title 2"/>
          <p:cNvSpPr>
            <a:spLocks noGrp="1"/>
          </p:cNvSpPr>
          <p:nvPr>
            <p:ph type="title"/>
          </p:nvPr>
        </p:nvSpPr>
        <p:spPr>
          <a:xfrm>
            <a:off x="5257800" y="457200"/>
            <a:ext cx="3429000" cy="5715000"/>
          </a:xfrm>
        </p:spPr>
        <p:txBody>
          <a:bodyPr/>
          <a:lstStyle/>
          <a:p>
            <a:r>
              <a:rPr lang="en-US" dirty="0"/>
              <a:t>Subcommittee Liaison Role &amp; Expectations</a:t>
            </a:r>
          </a:p>
        </p:txBody>
      </p:sp>
    </p:spTree>
    <p:extLst>
      <p:ext uri="{BB962C8B-B14F-4D97-AF65-F5344CB8AC3E}">
        <p14:creationId xmlns:p14="http://schemas.microsoft.com/office/powerpoint/2010/main" val="41795669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Provide necessary instructions, paperwork, and guidance related to the appropriate and proper reimbursement level of travel for GBHSPC members </a:t>
            </a:r>
          </a:p>
          <a:p>
            <a:r>
              <a:rPr lang="en-US" dirty="0"/>
              <a:t>Process travel vouchers for the GBHSPC members </a:t>
            </a:r>
          </a:p>
          <a:p>
            <a:r>
              <a:rPr lang="en-US" dirty="0"/>
              <a:t>Assist in GBHSPC and subcommittee meeting preparation for such things as:</a:t>
            </a:r>
          </a:p>
          <a:p>
            <a:pPr lvl="1"/>
            <a:r>
              <a:rPr lang="en-US" dirty="0"/>
              <a:t>Finding meeting rooms</a:t>
            </a:r>
          </a:p>
          <a:p>
            <a:pPr lvl="1"/>
            <a:r>
              <a:rPr lang="en-US" dirty="0"/>
              <a:t>Publishing agendas</a:t>
            </a:r>
          </a:p>
          <a:p>
            <a:pPr lvl="1"/>
            <a:r>
              <a:rPr lang="en-US" dirty="0"/>
              <a:t>Arranging for securing, transporting, setting up, and operating audio-visual, communication, and computer resources as needed for the meetings </a:t>
            </a:r>
          </a:p>
        </p:txBody>
      </p:sp>
      <p:sp>
        <p:nvSpPr>
          <p:cNvPr id="3" name="Title 2"/>
          <p:cNvSpPr>
            <a:spLocks noGrp="1"/>
          </p:cNvSpPr>
          <p:nvPr>
            <p:ph type="title"/>
          </p:nvPr>
        </p:nvSpPr>
        <p:spPr/>
        <p:txBody>
          <a:bodyPr/>
          <a:lstStyle/>
          <a:p>
            <a:r>
              <a:rPr lang="en-US" dirty="0"/>
              <a:t>Support Staff Role &amp; Expectations</a:t>
            </a:r>
          </a:p>
        </p:txBody>
      </p:sp>
    </p:spTree>
    <p:extLst>
      <p:ext uri="{BB962C8B-B14F-4D97-AF65-F5344CB8AC3E}">
        <p14:creationId xmlns:p14="http://schemas.microsoft.com/office/powerpoint/2010/main" val="6628961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Much of the work of the GBHSPC is carried out through subcommittees</a:t>
            </a:r>
          </a:p>
          <a:p>
            <a:r>
              <a:rPr lang="en-US" dirty="0"/>
              <a:t>Volunteers that have passion and knowledge about a particular subject</a:t>
            </a:r>
          </a:p>
          <a:p>
            <a:r>
              <a:rPr lang="en-US" dirty="0"/>
              <a:t>Subcommittees make recommendations for the state’s strategic plan</a:t>
            </a:r>
          </a:p>
          <a:p>
            <a:r>
              <a:rPr lang="en-US" dirty="0"/>
              <a:t>Subcommittees perform research and provide data analysis </a:t>
            </a:r>
          </a:p>
          <a:p>
            <a:r>
              <a:rPr lang="en-US" dirty="0"/>
              <a:t>Subcommittees report to GBHSPC</a:t>
            </a:r>
          </a:p>
          <a:p>
            <a:pPr lvl="1"/>
            <a:r>
              <a:rPr lang="en-US" dirty="0"/>
              <a:t>Quarterly reports on accomplishments, progress on goals, and any barriers</a:t>
            </a:r>
          </a:p>
          <a:p>
            <a:pPr lvl="1"/>
            <a:r>
              <a:rPr lang="en-US" dirty="0"/>
              <a:t>Annual report  (Reviewed By Council in  September, presented to Secretary in October)</a:t>
            </a:r>
          </a:p>
        </p:txBody>
      </p:sp>
      <p:sp>
        <p:nvSpPr>
          <p:cNvPr id="3" name="Title 2"/>
          <p:cNvSpPr>
            <a:spLocks noGrp="1"/>
          </p:cNvSpPr>
          <p:nvPr>
            <p:ph type="title"/>
          </p:nvPr>
        </p:nvSpPr>
        <p:spPr/>
        <p:txBody>
          <a:bodyPr/>
          <a:lstStyle/>
          <a:p>
            <a:r>
              <a:rPr lang="en-US" dirty="0"/>
              <a:t>Subcommittees</a:t>
            </a:r>
          </a:p>
        </p:txBody>
      </p:sp>
    </p:spTree>
    <p:extLst>
      <p:ext uri="{BB962C8B-B14F-4D97-AF65-F5344CB8AC3E}">
        <p14:creationId xmlns:p14="http://schemas.microsoft.com/office/powerpoint/2010/main" val="23698572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Officers</a:t>
            </a:r>
          </a:p>
          <a:p>
            <a:pPr lvl="1"/>
            <a:r>
              <a:rPr lang="en-US" dirty="0"/>
              <a:t>Chair</a:t>
            </a:r>
          </a:p>
          <a:p>
            <a:pPr lvl="1"/>
            <a:r>
              <a:rPr lang="en-US" dirty="0"/>
              <a:t>Vice Chair (optional)</a:t>
            </a:r>
          </a:p>
          <a:p>
            <a:pPr lvl="1"/>
            <a:r>
              <a:rPr lang="en-US" dirty="0"/>
              <a:t>Secretary</a:t>
            </a:r>
          </a:p>
          <a:p>
            <a:pPr lvl="1"/>
            <a:r>
              <a:rPr lang="en-US" dirty="0"/>
              <a:t>Officers shall have term limits</a:t>
            </a:r>
          </a:p>
          <a:p>
            <a:r>
              <a:rPr lang="en-US" dirty="0"/>
              <a:t>Members</a:t>
            </a:r>
          </a:p>
          <a:p>
            <a:r>
              <a:rPr lang="en-US" dirty="0"/>
              <a:t>GBHSPC Subcommittee Liaison </a:t>
            </a:r>
          </a:p>
          <a:p>
            <a:r>
              <a:rPr lang="en-US" dirty="0"/>
              <a:t>KDADS Subcommittee Liaison</a:t>
            </a:r>
          </a:p>
        </p:txBody>
      </p:sp>
      <p:sp>
        <p:nvSpPr>
          <p:cNvPr id="3" name="Title 2"/>
          <p:cNvSpPr>
            <a:spLocks noGrp="1"/>
          </p:cNvSpPr>
          <p:nvPr>
            <p:ph type="title"/>
          </p:nvPr>
        </p:nvSpPr>
        <p:spPr/>
        <p:txBody>
          <a:bodyPr/>
          <a:lstStyle/>
          <a:p>
            <a:r>
              <a:rPr lang="en-US" dirty="0"/>
              <a:t>Subcommittee Structure</a:t>
            </a:r>
          </a:p>
        </p:txBody>
      </p:sp>
    </p:spTree>
    <p:extLst>
      <p:ext uri="{BB962C8B-B14F-4D97-AF65-F5344CB8AC3E}">
        <p14:creationId xmlns:p14="http://schemas.microsoft.com/office/powerpoint/2010/main" val="18299766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Each subcommittee shall have an approved charter</a:t>
            </a:r>
          </a:p>
          <a:p>
            <a:r>
              <a:rPr lang="en-US" dirty="0"/>
              <a:t>Documents the subcommittee’s purpose</a:t>
            </a:r>
          </a:p>
          <a:p>
            <a:r>
              <a:rPr lang="en-US" dirty="0"/>
              <a:t>Identifies member’s roles and responsibilities</a:t>
            </a:r>
          </a:p>
          <a:p>
            <a:r>
              <a:rPr lang="en-US" dirty="0"/>
              <a:t>Clearly written, measurable goals and objectives</a:t>
            </a:r>
          </a:p>
          <a:p>
            <a:r>
              <a:rPr lang="en-US" dirty="0"/>
              <a:t>Charters are updated annually</a:t>
            </a:r>
          </a:p>
          <a:p>
            <a:r>
              <a:rPr lang="en-US" dirty="0"/>
              <a:t>Electronic Word template</a:t>
            </a:r>
          </a:p>
          <a:p>
            <a:endParaRPr lang="en-US" dirty="0"/>
          </a:p>
        </p:txBody>
      </p:sp>
      <p:sp>
        <p:nvSpPr>
          <p:cNvPr id="3" name="Title 2"/>
          <p:cNvSpPr>
            <a:spLocks noGrp="1"/>
          </p:cNvSpPr>
          <p:nvPr>
            <p:ph type="title"/>
          </p:nvPr>
        </p:nvSpPr>
        <p:spPr/>
        <p:txBody>
          <a:bodyPr/>
          <a:lstStyle/>
          <a:p>
            <a:r>
              <a:rPr lang="en-US" dirty="0"/>
              <a:t>Subcommittee Charter</a:t>
            </a:r>
          </a:p>
        </p:txBody>
      </p:sp>
    </p:spTree>
    <p:extLst>
      <p:ext uri="{BB962C8B-B14F-4D97-AF65-F5344CB8AC3E}">
        <p14:creationId xmlns:p14="http://schemas.microsoft.com/office/powerpoint/2010/main" val="3373042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48400" y="1676400"/>
            <a:ext cx="2514600" cy="1874837"/>
          </a:xfrm>
        </p:spPr>
        <p:txBody>
          <a:bodyPr/>
          <a:lstStyle/>
          <a:p>
            <a:r>
              <a:rPr lang="en-US" dirty="0"/>
              <a:t>Charter Development</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146419442"/>
              </p:ext>
            </p:extLst>
          </p:nvPr>
        </p:nvGraphicFramePr>
        <p:xfrm>
          <a:off x="304800" y="990600"/>
          <a:ext cx="6248400" cy="4191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 Placeholder 5"/>
          <p:cNvSpPr>
            <a:spLocks noGrp="1"/>
          </p:cNvSpPr>
          <p:nvPr>
            <p:ph type="body" sz="half" idx="2"/>
          </p:nvPr>
        </p:nvSpPr>
        <p:spPr>
          <a:xfrm>
            <a:off x="6553200" y="3505200"/>
            <a:ext cx="2209800" cy="1629228"/>
          </a:xfrm>
        </p:spPr>
        <p:txBody>
          <a:bodyPr/>
          <a:lstStyle/>
          <a:p>
            <a:r>
              <a:rPr lang="en-US" dirty="0"/>
              <a:t>Goals, objectives, and outcomes can support several initiatives</a:t>
            </a:r>
          </a:p>
        </p:txBody>
      </p:sp>
    </p:spTree>
    <p:extLst>
      <p:ext uri="{BB962C8B-B14F-4D97-AF65-F5344CB8AC3E}">
        <p14:creationId xmlns:p14="http://schemas.microsoft.com/office/powerpoint/2010/main" val="8946523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609600"/>
            <a:ext cx="7467600" cy="5791199"/>
          </a:xfrm>
        </p:spPr>
        <p:txBody>
          <a:bodyPr>
            <a:normAutofit fontScale="47500" lnSpcReduction="20000"/>
          </a:bodyPr>
          <a:lstStyle/>
          <a:p>
            <a:pPr marL="0" indent="0">
              <a:buNone/>
            </a:pPr>
            <a:r>
              <a:rPr lang="en-US" sz="3300" dirty="0"/>
              <a:t>1.  Purpose</a:t>
            </a:r>
          </a:p>
          <a:p>
            <a:pPr marL="0" indent="0">
              <a:buNone/>
            </a:pPr>
            <a:r>
              <a:rPr lang="en-US" dirty="0"/>
              <a:t> </a:t>
            </a:r>
          </a:p>
          <a:p>
            <a:pPr marL="0" indent="0">
              <a:buNone/>
            </a:pPr>
            <a:r>
              <a:rPr lang="en-US" sz="2500" dirty="0"/>
              <a:t>This is the introduction to the Charter.  Describe the purpose of the subcommittee, how it fits in with broader objectives of the Council, and the anticipated outcomes.</a:t>
            </a:r>
            <a:endParaRPr lang="en-US" sz="2200" dirty="0"/>
          </a:p>
          <a:p>
            <a:pPr marL="0" indent="0">
              <a:buNone/>
            </a:pPr>
            <a:r>
              <a:rPr lang="en-US" dirty="0"/>
              <a:t>  </a:t>
            </a:r>
          </a:p>
          <a:p>
            <a:pPr marL="0" indent="0">
              <a:buNone/>
            </a:pPr>
            <a:r>
              <a:rPr lang="en-US" sz="3300" dirty="0"/>
              <a:t>2.  Mission/Scope</a:t>
            </a:r>
          </a:p>
          <a:p>
            <a:pPr marL="0" indent="0">
              <a:buNone/>
            </a:pPr>
            <a:r>
              <a:rPr lang="en-US" dirty="0"/>
              <a:t> </a:t>
            </a:r>
          </a:p>
          <a:p>
            <a:pPr marL="0" indent="0">
              <a:buNone/>
            </a:pPr>
            <a:r>
              <a:rPr lang="en-US" sz="2500" dirty="0"/>
              <a:t>This section is at the heart of the Charter. By defining a mission, the subcommittee knows what it has to achieve. State the mission/scope.  This is similar to preparing a mission need statement.  Next, take the mission statement and turn it into measurable goals and objectives.  These will be your targets and help keep the subcommittee on track.  Objectives should be SMART (</a:t>
            </a:r>
            <a:r>
              <a:rPr lang="en-US" sz="2500" u="sng" dirty="0"/>
              <a:t>S</a:t>
            </a:r>
            <a:r>
              <a:rPr lang="en-US" sz="2500" dirty="0"/>
              <a:t>pecific, </a:t>
            </a:r>
            <a:r>
              <a:rPr lang="en-US" sz="2500" u="sng" dirty="0"/>
              <a:t>M</a:t>
            </a:r>
            <a:r>
              <a:rPr lang="en-US" sz="2500" dirty="0"/>
              <a:t>easurable, </a:t>
            </a:r>
            <a:r>
              <a:rPr lang="en-US" sz="2500" u="sng" dirty="0"/>
              <a:t>A</a:t>
            </a:r>
            <a:r>
              <a:rPr lang="en-US" sz="2500" dirty="0"/>
              <a:t>chievable, </a:t>
            </a:r>
            <a:r>
              <a:rPr lang="en-US" sz="2500" u="sng" dirty="0"/>
              <a:t>R</a:t>
            </a:r>
            <a:r>
              <a:rPr lang="en-US" sz="2500" dirty="0"/>
              <a:t>elevant, and </a:t>
            </a:r>
            <a:r>
              <a:rPr lang="en-US" sz="2500" u="sng" dirty="0"/>
              <a:t>T</a:t>
            </a:r>
            <a:r>
              <a:rPr lang="en-US" sz="2500" dirty="0"/>
              <a:t>ime-bound). </a:t>
            </a:r>
          </a:p>
          <a:p>
            <a:pPr marL="0" indent="0">
              <a:buNone/>
            </a:pPr>
            <a:r>
              <a:rPr lang="en-US" dirty="0"/>
              <a:t> </a:t>
            </a:r>
          </a:p>
          <a:p>
            <a:pPr marL="0" indent="0">
              <a:buNone/>
            </a:pPr>
            <a:r>
              <a:rPr lang="en-US" sz="3300" dirty="0"/>
              <a:t>3.   Subcommittee Composition</a:t>
            </a:r>
          </a:p>
          <a:p>
            <a:pPr marL="0" indent="0">
              <a:buNone/>
            </a:pPr>
            <a:r>
              <a:rPr lang="en-US" dirty="0"/>
              <a:t> </a:t>
            </a:r>
          </a:p>
          <a:p>
            <a:pPr marL="0" indent="0">
              <a:buNone/>
            </a:pPr>
            <a:r>
              <a:rPr lang="en-US" sz="2500" dirty="0"/>
              <a:t>Identify the stakeholder groups needed and how it is chaired, co-chaired, etc. </a:t>
            </a:r>
          </a:p>
          <a:p>
            <a:pPr marL="0" indent="0">
              <a:buNone/>
            </a:pPr>
            <a:r>
              <a:rPr lang="en-US" dirty="0"/>
              <a:t> </a:t>
            </a:r>
          </a:p>
          <a:p>
            <a:pPr marL="0" indent="0">
              <a:buNone/>
            </a:pPr>
            <a:r>
              <a:rPr lang="en-US" sz="3300" dirty="0"/>
              <a:t>4.  Membership Roles</a:t>
            </a:r>
          </a:p>
          <a:p>
            <a:pPr marL="0" indent="0">
              <a:buNone/>
            </a:pPr>
            <a:r>
              <a:rPr lang="en-US" dirty="0"/>
              <a:t> </a:t>
            </a:r>
          </a:p>
          <a:p>
            <a:pPr marL="0" indent="0">
              <a:buNone/>
            </a:pPr>
            <a:r>
              <a:rPr lang="en-US" sz="2500" dirty="0"/>
              <a:t>Identify roles and responsibilities of each subcommittee member.  List member name, organization, contact information including telephone and email address, and role if designated already.  Also, identify what stakeholder group they represent.</a:t>
            </a:r>
          </a:p>
          <a:p>
            <a:pPr marL="0" indent="0">
              <a:buNone/>
            </a:pPr>
            <a:r>
              <a:rPr lang="en-US" dirty="0"/>
              <a:t> </a:t>
            </a:r>
          </a:p>
          <a:p>
            <a:pPr marL="0" indent="0">
              <a:buNone/>
            </a:pPr>
            <a:r>
              <a:rPr lang="en-US" sz="3300" dirty="0"/>
              <a:t>5.   Signature Page</a:t>
            </a:r>
          </a:p>
          <a:p>
            <a:pPr marL="0" indent="0">
              <a:buNone/>
            </a:pPr>
            <a:r>
              <a:rPr lang="en-US" dirty="0"/>
              <a:t> </a:t>
            </a:r>
          </a:p>
          <a:p>
            <a:pPr marL="0" indent="0">
              <a:buNone/>
            </a:pPr>
            <a:r>
              <a:rPr lang="en-US" sz="2500" dirty="0"/>
              <a:t>Each subcommittee member signs, agreeing to the contents and being held mutually accountable for adherence.  Not every subcommittee member’s signature is required before submitting to the GBHSPC for approval.  However, a master copy should be kept by the subcommittee as a record with all member’s signatures obtained.</a:t>
            </a:r>
          </a:p>
          <a:p>
            <a:pPr marL="0" indent="0">
              <a:buNone/>
            </a:pPr>
            <a:r>
              <a:rPr lang="en-US" dirty="0"/>
              <a:t> </a:t>
            </a:r>
          </a:p>
          <a:p>
            <a:pPr marL="0" indent="0">
              <a:buNone/>
            </a:pPr>
            <a:r>
              <a:rPr lang="en-US" sz="3300" dirty="0"/>
              <a:t>6.  Approval</a:t>
            </a:r>
          </a:p>
          <a:p>
            <a:pPr marL="0" indent="0">
              <a:buNone/>
            </a:pPr>
            <a:r>
              <a:rPr lang="en-US" dirty="0"/>
              <a:t> </a:t>
            </a:r>
          </a:p>
          <a:p>
            <a:pPr marL="0" indent="0">
              <a:buNone/>
            </a:pPr>
            <a:r>
              <a:rPr lang="en-US" sz="2500" dirty="0"/>
              <a:t>Individual[s] from the Council authorized to approve the subcommittee’s charter, including the year’s goals and objectives stated above, signs with their approval.</a:t>
            </a:r>
            <a:endParaRPr lang="en-US" dirty="0"/>
          </a:p>
        </p:txBody>
      </p:sp>
      <p:sp>
        <p:nvSpPr>
          <p:cNvPr id="3" name="Title 2"/>
          <p:cNvSpPr>
            <a:spLocks noGrp="1"/>
          </p:cNvSpPr>
          <p:nvPr>
            <p:ph type="title"/>
          </p:nvPr>
        </p:nvSpPr>
        <p:spPr>
          <a:xfrm>
            <a:off x="6781800" y="533400"/>
            <a:ext cx="2057400" cy="5715000"/>
          </a:xfrm>
        </p:spPr>
        <p:txBody>
          <a:bodyPr/>
          <a:lstStyle/>
          <a:p>
            <a:r>
              <a:rPr lang="en-US" dirty="0"/>
              <a:t>Charter Components</a:t>
            </a:r>
          </a:p>
        </p:txBody>
      </p:sp>
    </p:spTree>
    <p:extLst>
      <p:ext uri="{BB962C8B-B14F-4D97-AF65-F5344CB8AC3E}">
        <p14:creationId xmlns:p14="http://schemas.microsoft.com/office/powerpoint/2010/main" val="2113912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Behavioral Health Planning and Advisory Councils (PACs) exist in every U.S. state and territory</a:t>
            </a:r>
          </a:p>
          <a:p>
            <a:r>
              <a:rPr lang="en-US" dirty="0"/>
              <a:t>Federal law 99-660 in 1986, Public Law 101-639 &amp; 102-321 in 1992</a:t>
            </a:r>
          </a:p>
          <a:p>
            <a:r>
              <a:rPr lang="en-US" dirty="0"/>
              <a:t>Perform behavioral health planning in order to receive federal block grant funds</a:t>
            </a:r>
          </a:p>
        </p:txBody>
      </p:sp>
      <p:sp>
        <p:nvSpPr>
          <p:cNvPr id="3" name="Title 2"/>
          <p:cNvSpPr>
            <a:spLocks noGrp="1"/>
          </p:cNvSpPr>
          <p:nvPr>
            <p:ph type="title"/>
          </p:nvPr>
        </p:nvSpPr>
        <p:spPr/>
        <p:txBody>
          <a:bodyPr/>
          <a:lstStyle/>
          <a:p>
            <a:r>
              <a:rPr lang="en-US" dirty="0"/>
              <a:t>Authority</a:t>
            </a:r>
          </a:p>
        </p:txBody>
      </p:sp>
    </p:spTree>
    <p:extLst>
      <p:ext uri="{BB962C8B-B14F-4D97-AF65-F5344CB8AC3E}">
        <p14:creationId xmlns:p14="http://schemas.microsoft.com/office/powerpoint/2010/main" val="26587708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5029200" cy="5714999"/>
          </a:xfrm>
        </p:spPr>
        <p:txBody>
          <a:bodyPr/>
          <a:lstStyle/>
          <a:p>
            <a:r>
              <a:rPr lang="en-US" dirty="0"/>
              <a:t>Quarterly Reports</a:t>
            </a:r>
          </a:p>
          <a:p>
            <a:pPr lvl="1"/>
            <a:r>
              <a:rPr lang="en-US" dirty="0"/>
              <a:t>Provides the GBHSPC, Liaison, BHS Director, and Secretary regular updates on subcommittee charter</a:t>
            </a:r>
          </a:p>
          <a:p>
            <a:pPr lvl="1"/>
            <a:r>
              <a:rPr lang="en-US" dirty="0"/>
              <a:t>Due the 15</a:t>
            </a:r>
            <a:r>
              <a:rPr lang="en-US" baseline="30000" dirty="0"/>
              <a:t>th</a:t>
            </a:r>
            <a:r>
              <a:rPr lang="en-US" dirty="0"/>
              <a:t> of the month following the end of the quarter</a:t>
            </a:r>
          </a:p>
          <a:p>
            <a:pPr lvl="1"/>
            <a:r>
              <a:rPr lang="en-US" dirty="0"/>
              <a:t>Accomplishments</a:t>
            </a:r>
          </a:p>
          <a:p>
            <a:pPr lvl="1"/>
            <a:r>
              <a:rPr lang="en-US" dirty="0"/>
              <a:t>Progress on goals/objectives</a:t>
            </a:r>
          </a:p>
          <a:p>
            <a:pPr lvl="1"/>
            <a:r>
              <a:rPr lang="en-US" dirty="0"/>
              <a:t>Any barriers encountered</a:t>
            </a:r>
          </a:p>
          <a:p>
            <a:pPr lvl="1"/>
            <a:r>
              <a:rPr lang="en-US" dirty="0"/>
              <a:t>Electronic Word template</a:t>
            </a:r>
          </a:p>
          <a:p>
            <a:r>
              <a:rPr lang="en-US" dirty="0"/>
              <a:t>Annual Reports</a:t>
            </a:r>
          </a:p>
          <a:p>
            <a:pPr lvl="1"/>
            <a:r>
              <a:rPr lang="en-US" dirty="0"/>
              <a:t>Presented to GBHSPC , KDADS, and other Secretaries</a:t>
            </a:r>
          </a:p>
          <a:p>
            <a:pPr lvl="1"/>
            <a:r>
              <a:rPr lang="en-US" dirty="0"/>
              <a:t>Progress on chartered goals, objectives, and outcomes</a:t>
            </a:r>
          </a:p>
          <a:p>
            <a:pPr lvl="1"/>
            <a:r>
              <a:rPr lang="en-US" dirty="0"/>
              <a:t>Recommendations to increase/enhance behavioral health services, policy, and so forth</a:t>
            </a:r>
          </a:p>
          <a:p>
            <a:pPr lvl="1"/>
            <a:r>
              <a:rPr lang="en-US" dirty="0"/>
              <a:t>Goals and objectives for new fiscal year </a:t>
            </a:r>
          </a:p>
          <a:p>
            <a:pPr lvl="1"/>
            <a:r>
              <a:rPr lang="en-US" dirty="0"/>
              <a:t>Part of a larger report to Governor and Consumer Advisory Council</a:t>
            </a:r>
          </a:p>
        </p:txBody>
      </p:sp>
      <p:sp>
        <p:nvSpPr>
          <p:cNvPr id="3" name="Title 2"/>
          <p:cNvSpPr>
            <a:spLocks noGrp="1"/>
          </p:cNvSpPr>
          <p:nvPr>
            <p:ph type="title"/>
          </p:nvPr>
        </p:nvSpPr>
        <p:spPr/>
        <p:txBody>
          <a:bodyPr/>
          <a:lstStyle/>
          <a:p>
            <a:r>
              <a:rPr lang="en-US" dirty="0"/>
              <a:t>Subcommittee Reports</a:t>
            </a:r>
          </a:p>
        </p:txBody>
      </p:sp>
    </p:spTree>
    <p:extLst>
      <p:ext uri="{BB962C8B-B14F-4D97-AF65-F5344CB8AC3E}">
        <p14:creationId xmlns:p14="http://schemas.microsoft.com/office/powerpoint/2010/main" val="13412896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Thoughts &amp; Reflections</a:t>
            </a:r>
          </a:p>
        </p:txBody>
      </p:sp>
      <p:sp>
        <p:nvSpPr>
          <p:cNvPr id="5" name="Text Placeholder 4"/>
          <p:cNvSpPr>
            <a:spLocks noGrp="1"/>
          </p:cNvSpPr>
          <p:nvPr>
            <p:ph type="body" sz="quarter" idx="13"/>
          </p:nvPr>
        </p:nvSpPr>
        <p:spPr/>
        <p:txBody>
          <a:bodyPr/>
          <a:lstStyle/>
          <a:p>
            <a:r>
              <a:rPr lang="en-US" dirty="0"/>
              <a:t>Q&amp;A</a:t>
            </a:r>
          </a:p>
        </p:txBody>
      </p:sp>
    </p:spTree>
    <p:extLst>
      <p:ext uri="{BB962C8B-B14F-4D97-AF65-F5344CB8AC3E}">
        <p14:creationId xmlns:p14="http://schemas.microsoft.com/office/powerpoint/2010/main" val="29499668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78619-AF7A-4229-8687-2268A837F716}"/>
              </a:ext>
            </a:extLst>
          </p:cNvPr>
          <p:cNvSpPr>
            <a:spLocks noGrp="1"/>
          </p:cNvSpPr>
          <p:nvPr>
            <p:ph type="title"/>
          </p:nvPr>
        </p:nvSpPr>
        <p:spPr>
          <a:xfrm>
            <a:off x="76200" y="1828800"/>
            <a:ext cx="6781800" cy="1752600"/>
          </a:xfrm>
        </p:spPr>
        <p:txBody>
          <a:bodyPr/>
          <a:lstStyle/>
          <a:p>
            <a:r>
              <a:rPr lang="en-US" dirty="0"/>
              <a:t>Thank you for your time and attention today!</a:t>
            </a:r>
          </a:p>
        </p:txBody>
      </p:sp>
      <p:sp>
        <p:nvSpPr>
          <p:cNvPr id="3" name="Text Placeholder 2">
            <a:extLst>
              <a:ext uri="{FF2B5EF4-FFF2-40B4-BE49-F238E27FC236}">
                <a16:creationId xmlns:a16="http://schemas.microsoft.com/office/drawing/2014/main" id="{0C2AEC6C-CB5F-40A1-9E6C-E3701B2E209E}"/>
              </a:ext>
            </a:extLst>
          </p:cNvPr>
          <p:cNvSpPr>
            <a:spLocks noGrp="1"/>
          </p:cNvSpPr>
          <p:nvPr>
            <p:ph type="body" sz="quarter" idx="13"/>
          </p:nvPr>
        </p:nvSpPr>
        <p:spPr>
          <a:xfrm>
            <a:off x="3352800" y="3578224"/>
            <a:ext cx="3429000" cy="1459767"/>
          </a:xfrm>
        </p:spPr>
        <p:txBody>
          <a:bodyPr/>
          <a:lstStyle/>
          <a:p>
            <a:r>
              <a:rPr lang="en-US" dirty="0"/>
              <a:t>If you have questions, please reach out to:</a:t>
            </a:r>
          </a:p>
          <a:p>
            <a:r>
              <a:rPr lang="en-US" dirty="0"/>
              <a:t>Charles Bartlett: </a:t>
            </a:r>
            <a:r>
              <a:rPr lang="en-US" dirty="0">
                <a:hlinkClick r:id="rId2"/>
              </a:rPr>
              <a:t>Charles.Bartlett@ks.gov</a:t>
            </a:r>
            <a:endParaRPr lang="en-US" dirty="0"/>
          </a:p>
          <a:p>
            <a:r>
              <a:rPr lang="en-US" dirty="0"/>
              <a:t>Diana Marsh: </a:t>
            </a:r>
            <a:r>
              <a:rPr lang="en-US" dirty="0">
                <a:hlinkClick r:id="rId3"/>
              </a:rPr>
              <a:t>Diana.Marsh@ks.gov</a:t>
            </a:r>
            <a:endParaRPr lang="en-US" dirty="0"/>
          </a:p>
          <a:p>
            <a:r>
              <a:rPr lang="en-US" dirty="0"/>
              <a:t>Wes Cole: </a:t>
            </a:r>
            <a:r>
              <a:rPr lang="en-US" dirty="0">
                <a:hlinkClick r:id="rId4"/>
              </a:rPr>
              <a:t>Scole@micoks.net</a:t>
            </a:r>
            <a:r>
              <a:rPr lang="en-US" dirty="0"/>
              <a:t> </a:t>
            </a:r>
          </a:p>
        </p:txBody>
      </p:sp>
    </p:spTree>
    <p:extLst>
      <p:ext uri="{BB962C8B-B14F-4D97-AF65-F5344CB8AC3E}">
        <p14:creationId xmlns:p14="http://schemas.microsoft.com/office/powerpoint/2010/main" val="40238480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Public Law 102-321 specifies the composition include:</a:t>
            </a:r>
          </a:p>
          <a:p>
            <a:pPr lvl="1"/>
            <a:r>
              <a:rPr lang="en-US" dirty="0"/>
              <a:t>Reps from state agencies, behavioral health, education, vocational rehabilitation, criminal justice, housing, social services, and state Medicaid agency</a:t>
            </a:r>
          </a:p>
          <a:p>
            <a:pPr lvl="1"/>
            <a:r>
              <a:rPr lang="en-US" dirty="0"/>
              <a:t>Public and private entities</a:t>
            </a:r>
          </a:p>
          <a:p>
            <a:pPr lvl="1"/>
            <a:r>
              <a:rPr lang="en-US" dirty="0"/>
              <a:t>Adults with severe mental illness (SMI) and/or substance use disorders (SUD) and youth with serious emotional disturbance (SED)</a:t>
            </a:r>
          </a:p>
          <a:p>
            <a:pPr lvl="1"/>
            <a:r>
              <a:rPr lang="en-US" dirty="0"/>
              <a:t>Families of such adults with SMI and/or SUD and families of children with SED</a:t>
            </a:r>
          </a:p>
          <a:p>
            <a:pPr lvl="1"/>
            <a:r>
              <a:rPr lang="en-US" dirty="0"/>
              <a:t>Peer mentors of persons with SUD</a:t>
            </a:r>
          </a:p>
          <a:p>
            <a:r>
              <a:rPr lang="en-US" dirty="0"/>
              <a:t>51% must be affiliated with constituency groups other than providers of services or state employees (i.e., family members or persons with lived experience).</a:t>
            </a:r>
          </a:p>
          <a:p>
            <a:endParaRPr lang="en-US" dirty="0"/>
          </a:p>
        </p:txBody>
      </p:sp>
      <p:sp>
        <p:nvSpPr>
          <p:cNvPr id="3" name="Title 2"/>
          <p:cNvSpPr>
            <a:spLocks noGrp="1"/>
          </p:cNvSpPr>
          <p:nvPr>
            <p:ph type="title"/>
          </p:nvPr>
        </p:nvSpPr>
        <p:spPr/>
        <p:txBody>
          <a:bodyPr/>
          <a:lstStyle/>
          <a:p>
            <a:r>
              <a:rPr lang="en-US" dirty="0"/>
              <a:t>GBHSPC Membership</a:t>
            </a:r>
          </a:p>
        </p:txBody>
      </p:sp>
    </p:spTree>
    <p:extLst>
      <p:ext uri="{BB962C8B-B14F-4D97-AF65-F5344CB8AC3E}">
        <p14:creationId xmlns:p14="http://schemas.microsoft.com/office/powerpoint/2010/main" val="27668820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2000" dirty="0"/>
              <a:t>Kansas HB 2368 (July 2013)</a:t>
            </a:r>
          </a:p>
          <a:p>
            <a:pPr lvl="1"/>
            <a:r>
              <a:rPr lang="en-US" sz="1600" dirty="0"/>
              <a:t>Expanded membership from 25 to 34</a:t>
            </a:r>
          </a:p>
          <a:p>
            <a:pPr lvl="2"/>
            <a:r>
              <a:rPr lang="en-US" sz="1600" dirty="0"/>
              <a:t>4 new members added:</a:t>
            </a:r>
          </a:p>
          <a:p>
            <a:pPr lvl="3"/>
            <a:r>
              <a:rPr lang="en-US" sz="1600" dirty="0"/>
              <a:t>Behavioral health advocacy group</a:t>
            </a:r>
          </a:p>
          <a:p>
            <a:pPr lvl="3"/>
            <a:r>
              <a:rPr lang="en-US" sz="1600" dirty="0"/>
              <a:t>SUD prevention professional</a:t>
            </a:r>
          </a:p>
          <a:p>
            <a:pPr lvl="3"/>
            <a:r>
              <a:rPr lang="en-US" sz="1600" dirty="0"/>
              <a:t>SUD treatment center executive director</a:t>
            </a:r>
          </a:p>
          <a:p>
            <a:pPr lvl="3"/>
            <a:r>
              <a:rPr lang="en-US" sz="1600" dirty="0"/>
              <a:t>Judge</a:t>
            </a:r>
            <a:endParaRPr lang="en-US" sz="1600" b="1" dirty="0"/>
          </a:p>
          <a:p>
            <a:pPr lvl="1"/>
            <a:r>
              <a:rPr lang="en-US" sz="1600" dirty="0"/>
              <a:t>9 members are from state agencies</a:t>
            </a:r>
          </a:p>
          <a:p>
            <a:pPr lvl="1"/>
            <a:r>
              <a:rPr lang="en-US" sz="1600" dirty="0"/>
              <a:t>21 members appointed by Governor</a:t>
            </a:r>
          </a:p>
          <a:p>
            <a:pPr lvl="2"/>
            <a:r>
              <a:rPr lang="en-US" sz="1600" dirty="0"/>
              <a:t>Youth with SED (18-20yo)</a:t>
            </a:r>
          </a:p>
          <a:p>
            <a:pPr lvl="2"/>
            <a:r>
              <a:rPr lang="en-US" sz="1600" dirty="0"/>
              <a:t>2 adults in recovery from SUD</a:t>
            </a:r>
          </a:p>
          <a:p>
            <a:pPr lvl="2"/>
            <a:r>
              <a:rPr lang="en-US" sz="1600" dirty="0"/>
              <a:t>Family member of adult w/SUD</a:t>
            </a:r>
          </a:p>
          <a:p>
            <a:pPr lvl="2"/>
            <a:r>
              <a:rPr lang="en-US" sz="1600" dirty="0"/>
              <a:t>Mentor to adult w/SUD</a:t>
            </a:r>
          </a:p>
          <a:p>
            <a:pPr lvl="2"/>
            <a:r>
              <a:rPr lang="en-US" sz="1600" dirty="0"/>
              <a:t>Tribal Representative </a:t>
            </a:r>
          </a:p>
          <a:p>
            <a:pPr lvl="2"/>
            <a:r>
              <a:rPr lang="en-US" sz="1600" dirty="0"/>
              <a:t>Two members of the general public</a:t>
            </a:r>
          </a:p>
          <a:p>
            <a:r>
              <a:rPr lang="en-US" sz="2000" dirty="0"/>
              <a:t>Term limits on membership prescribed by statute</a:t>
            </a:r>
          </a:p>
        </p:txBody>
      </p:sp>
      <p:sp>
        <p:nvSpPr>
          <p:cNvPr id="3" name="Title 2"/>
          <p:cNvSpPr>
            <a:spLocks noGrp="1"/>
          </p:cNvSpPr>
          <p:nvPr>
            <p:ph type="title"/>
          </p:nvPr>
        </p:nvSpPr>
        <p:spPr/>
        <p:txBody>
          <a:bodyPr/>
          <a:lstStyle/>
          <a:p>
            <a:r>
              <a:rPr lang="en-US" dirty="0"/>
              <a:t>GBHSPC Membership</a:t>
            </a:r>
          </a:p>
        </p:txBody>
      </p:sp>
    </p:spTree>
    <p:extLst>
      <p:ext uri="{BB962C8B-B14F-4D97-AF65-F5344CB8AC3E}">
        <p14:creationId xmlns:p14="http://schemas.microsoft.com/office/powerpoint/2010/main" val="20038832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Monitor, review, and evaluate behavioral health services within the state</a:t>
            </a:r>
          </a:p>
          <a:p>
            <a:r>
              <a:rPr lang="en-US" dirty="0"/>
              <a:t>Advocate for quality behavioral health services</a:t>
            </a:r>
          </a:p>
          <a:p>
            <a:r>
              <a:rPr lang="en-US" dirty="0"/>
              <a:t>Review the Mental Health and Substance Abuse Prevention and Treatment Block Grant and make recommendations</a:t>
            </a:r>
          </a:p>
        </p:txBody>
      </p:sp>
      <p:sp>
        <p:nvSpPr>
          <p:cNvPr id="3" name="Title 2"/>
          <p:cNvSpPr>
            <a:spLocks noGrp="1"/>
          </p:cNvSpPr>
          <p:nvPr>
            <p:ph type="title"/>
          </p:nvPr>
        </p:nvSpPr>
        <p:spPr/>
        <p:txBody>
          <a:bodyPr/>
          <a:lstStyle/>
          <a:p>
            <a:r>
              <a:rPr lang="en-US" dirty="0"/>
              <a:t>Duties of Membership</a:t>
            </a:r>
          </a:p>
        </p:txBody>
      </p:sp>
    </p:spTree>
    <p:extLst>
      <p:ext uri="{BB962C8B-B14F-4D97-AF65-F5344CB8AC3E}">
        <p14:creationId xmlns:p14="http://schemas.microsoft.com/office/powerpoint/2010/main" val="30828537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Visiting various settings (e.g., state mental health hospitals, SUD treatment facilities, Community Mental Health Centers/Certified Community Behavioral Health Clinics, Recovery Centers, Consumer Run Organizations, Clubhouses, Nursing Facilities for Mental Health, Psychiatric Residential Treatment Programs) </a:t>
            </a:r>
          </a:p>
          <a:p>
            <a:r>
              <a:rPr lang="en-US" dirty="0"/>
              <a:t>Reports from various programs</a:t>
            </a:r>
          </a:p>
          <a:p>
            <a:r>
              <a:rPr lang="en-US" dirty="0"/>
              <a:t>Research and recommendations reported by subcommittees</a:t>
            </a:r>
          </a:p>
          <a:p>
            <a:r>
              <a:rPr lang="en-US" dirty="0"/>
              <a:t>Reports from KDADS</a:t>
            </a:r>
          </a:p>
        </p:txBody>
      </p:sp>
      <p:sp>
        <p:nvSpPr>
          <p:cNvPr id="3" name="Title 2"/>
          <p:cNvSpPr>
            <a:spLocks noGrp="1"/>
          </p:cNvSpPr>
          <p:nvPr>
            <p:ph type="title"/>
          </p:nvPr>
        </p:nvSpPr>
        <p:spPr/>
        <p:txBody>
          <a:bodyPr/>
          <a:lstStyle/>
          <a:p>
            <a:r>
              <a:rPr lang="en-US" dirty="0"/>
              <a:t>Monitoring, Reviewing &amp; Evaluating</a:t>
            </a:r>
          </a:p>
        </p:txBody>
      </p:sp>
    </p:spTree>
    <p:extLst>
      <p:ext uri="{BB962C8B-B14F-4D97-AF65-F5344CB8AC3E}">
        <p14:creationId xmlns:p14="http://schemas.microsoft.com/office/powerpoint/2010/main" val="7191190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AIMS/KSURS</a:t>
            </a:r>
          </a:p>
          <a:p>
            <a:r>
              <a:rPr lang="en-US" dirty="0" err="1"/>
              <a:t>KanCare</a:t>
            </a:r>
            <a:endParaRPr lang="en-US" dirty="0"/>
          </a:p>
          <a:p>
            <a:r>
              <a:rPr lang="en-US" dirty="0"/>
              <a:t>State Hospitals</a:t>
            </a:r>
          </a:p>
          <a:p>
            <a:r>
              <a:rPr lang="en-US" dirty="0"/>
              <a:t>Reports on SUD </a:t>
            </a:r>
          </a:p>
          <a:p>
            <a:r>
              <a:rPr lang="en-US" dirty="0"/>
              <a:t>Other Medicaid Data</a:t>
            </a:r>
          </a:p>
          <a:p>
            <a:pPr lvl="1"/>
            <a:r>
              <a:rPr lang="en-US" dirty="0"/>
              <a:t>PRTF</a:t>
            </a:r>
          </a:p>
          <a:p>
            <a:pPr lvl="1"/>
            <a:r>
              <a:rPr lang="en-US" dirty="0"/>
              <a:t>NFMH</a:t>
            </a:r>
          </a:p>
          <a:p>
            <a:pPr lvl="1"/>
            <a:r>
              <a:rPr lang="en-US" dirty="0"/>
              <a:t>Psychotropic Meds</a:t>
            </a:r>
          </a:p>
        </p:txBody>
      </p:sp>
      <p:sp>
        <p:nvSpPr>
          <p:cNvPr id="3" name="Title 2"/>
          <p:cNvSpPr>
            <a:spLocks noGrp="1"/>
          </p:cNvSpPr>
          <p:nvPr>
            <p:ph type="title"/>
          </p:nvPr>
        </p:nvSpPr>
        <p:spPr/>
        <p:txBody>
          <a:bodyPr/>
          <a:lstStyle/>
          <a:p>
            <a:r>
              <a:rPr lang="en-US" dirty="0"/>
              <a:t>Use Objective Data Analysis</a:t>
            </a:r>
          </a:p>
        </p:txBody>
      </p:sp>
    </p:spTree>
    <p:extLst>
      <p:ext uri="{BB962C8B-B14F-4D97-AF65-F5344CB8AC3E}">
        <p14:creationId xmlns:p14="http://schemas.microsoft.com/office/powerpoint/2010/main" val="13121863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Advocacy is speaking on behalf of people or causes</a:t>
            </a:r>
          </a:p>
          <a:p>
            <a:r>
              <a:rPr lang="en-US" dirty="0"/>
              <a:t>Visible activities associated with a person or cause</a:t>
            </a:r>
          </a:p>
          <a:p>
            <a:pPr lvl="1"/>
            <a:r>
              <a:rPr lang="en-US" dirty="0"/>
              <a:t>Letter</a:t>
            </a:r>
          </a:p>
          <a:p>
            <a:pPr lvl="1"/>
            <a:r>
              <a:rPr lang="en-US" dirty="0"/>
              <a:t>Media</a:t>
            </a:r>
          </a:p>
          <a:p>
            <a:pPr lvl="1"/>
            <a:r>
              <a:rPr lang="en-US" dirty="0"/>
              <a:t>Educating decision-makers</a:t>
            </a:r>
          </a:p>
          <a:p>
            <a:r>
              <a:rPr lang="en-US" dirty="0"/>
              <a:t>Advocacy embraces learning and sharing</a:t>
            </a:r>
          </a:p>
          <a:p>
            <a:r>
              <a:rPr lang="en-US" dirty="0"/>
              <a:t>Advocacy is different than lobbying</a:t>
            </a:r>
          </a:p>
          <a:p>
            <a:r>
              <a:rPr lang="en-US" dirty="0"/>
              <a:t>Any member may advocate on behalf of themselves or their agency, but must have permission from the Executive Committee before identifying themselves as advocating as a Council member.</a:t>
            </a:r>
          </a:p>
        </p:txBody>
      </p:sp>
      <p:sp>
        <p:nvSpPr>
          <p:cNvPr id="3" name="Title 2"/>
          <p:cNvSpPr>
            <a:spLocks noGrp="1"/>
          </p:cNvSpPr>
          <p:nvPr>
            <p:ph type="title"/>
          </p:nvPr>
        </p:nvSpPr>
        <p:spPr/>
        <p:txBody>
          <a:bodyPr/>
          <a:lstStyle/>
          <a:p>
            <a:r>
              <a:rPr lang="en-US" dirty="0"/>
              <a:t>Advocacy</a:t>
            </a:r>
          </a:p>
        </p:txBody>
      </p:sp>
    </p:spTree>
    <p:extLst>
      <p:ext uri="{BB962C8B-B14F-4D97-AF65-F5344CB8AC3E}">
        <p14:creationId xmlns:p14="http://schemas.microsoft.com/office/powerpoint/2010/main" val="9663965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Review KDADS Mental Health Block Grant application</a:t>
            </a:r>
          </a:p>
          <a:p>
            <a:r>
              <a:rPr lang="en-US" dirty="0"/>
              <a:t>Review the Substance Abuse Prevention and Treatment Block Grant application</a:t>
            </a:r>
          </a:p>
          <a:p>
            <a:r>
              <a:rPr lang="en-US" dirty="0"/>
              <a:t>Provide recommendations and comments</a:t>
            </a:r>
          </a:p>
          <a:p>
            <a:r>
              <a:rPr lang="en-US" dirty="0"/>
              <a:t>Submit a letter as part of the application</a:t>
            </a:r>
          </a:p>
        </p:txBody>
      </p:sp>
      <p:sp>
        <p:nvSpPr>
          <p:cNvPr id="3" name="Title 2"/>
          <p:cNvSpPr>
            <a:spLocks noGrp="1"/>
          </p:cNvSpPr>
          <p:nvPr>
            <p:ph type="title"/>
          </p:nvPr>
        </p:nvSpPr>
        <p:spPr>
          <a:xfrm>
            <a:off x="4648200" y="457200"/>
            <a:ext cx="3276600" cy="5715000"/>
          </a:xfrm>
        </p:spPr>
        <p:txBody>
          <a:bodyPr/>
          <a:lstStyle/>
          <a:p>
            <a:r>
              <a:rPr lang="en-US" dirty="0"/>
              <a:t>Review The MH and the SAPT Block Grants &amp;Make Recommendations</a:t>
            </a:r>
          </a:p>
        </p:txBody>
      </p:sp>
    </p:spTree>
    <p:extLst>
      <p:ext uri="{BB962C8B-B14F-4D97-AF65-F5344CB8AC3E}">
        <p14:creationId xmlns:p14="http://schemas.microsoft.com/office/powerpoint/2010/main" val="4180386598"/>
      </p:ext>
    </p:extLst>
  </p:cSld>
  <p:clrMapOvr>
    <a:masterClrMapping/>
  </p:clrMapOvr>
</p:sld>
</file>

<file path=ppt/theme/theme1.xml><?xml version="1.0" encoding="utf-8"?>
<a:theme xmlns:a="http://schemas.openxmlformats.org/drawingml/2006/main" name="Composite">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Composite">
      <a:maj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mposite">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100000"/>
                <a:shade val="80000"/>
                <a:satMod val="110000"/>
                <a:lumMod val="80000"/>
              </a:schemeClr>
            </a:gs>
            <a:gs pos="79000">
              <a:schemeClr val="phClr">
                <a:tint val="100000"/>
                <a:shade val="90000"/>
                <a:satMod val="105000"/>
                <a:lumMod val="100000"/>
              </a:schemeClr>
            </a:gs>
            <a:gs pos="100000">
              <a:schemeClr val="phClr">
                <a:tint val="95000"/>
                <a:shade val="100000"/>
                <a:satMod val="110000"/>
                <a:lumMod val="115000"/>
              </a:schemeClr>
            </a:gs>
          </a:gsLst>
          <a:lin ang="5400000" scaled="0"/>
        </a:gradFill>
        <a:gradFill rotWithShape="1">
          <a:gsLst>
            <a:gs pos="0">
              <a:schemeClr val="phClr">
                <a:tint val="90000"/>
                <a:shade val="100000"/>
                <a:satMod val="100000"/>
                <a:lumMod val="110000"/>
              </a:schemeClr>
            </a:gs>
            <a:gs pos="83000">
              <a:schemeClr val="phClr">
                <a:shade val="75000"/>
                <a:satMod val="200000"/>
              </a:schemeClr>
            </a:gs>
            <a:gs pos="100000">
              <a:schemeClr val="phClr">
                <a:shade val="90000"/>
                <a:satMod val="200000"/>
              </a:schemeClr>
            </a:gs>
          </a:gsLst>
          <a:path path="circle">
            <a:fillToRect l="75000" t="100000" b="300000"/>
          </a:path>
        </a:gradFill>
      </a:bgFillStyleLst>
    </a:fmtScheme>
  </a:themeElements>
  <a:objectDefaults/>
  <a:extraClrSchemeLst/>
  <a:extLst>
    <a:ext uri="{05A4C25C-085E-4340-85A3-A5531E510DB2}">
      <thm15:themeFamily xmlns:thm15="http://schemas.microsoft.com/office/thememl/2012/main" name="GBHSPC Orientation. August 30, 2018" id="{CE0AEDE9-0CD9-42E4-A45C-E98E5D0CBC7D}" vid="{F02BB9A7-9F67-42E0-BCC1-44ED7A68316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GBHSPC Orientation. Sept 17, 2018</Template>
  <TotalTime>1627</TotalTime>
  <Words>2988</Words>
  <Application>Microsoft Office PowerPoint</Application>
  <PresentationFormat>On-screen Show (4:3)</PresentationFormat>
  <Paragraphs>235</Paragraphs>
  <Slides>22</Slides>
  <Notes>13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Calibri</vt:lpstr>
      <vt:lpstr>Wingdings</vt:lpstr>
      <vt:lpstr>Composite</vt:lpstr>
      <vt:lpstr>The Governor’s Behavioral Health Services  Planning Council Orientation  </vt:lpstr>
      <vt:lpstr>Authority</vt:lpstr>
      <vt:lpstr>GBHSPC Membership</vt:lpstr>
      <vt:lpstr>GBHSPC Membership</vt:lpstr>
      <vt:lpstr>Duties of Membership</vt:lpstr>
      <vt:lpstr>Monitoring, Reviewing &amp; Evaluating</vt:lpstr>
      <vt:lpstr>Use Objective Data Analysis</vt:lpstr>
      <vt:lpstr>Advocacy</vt:lpstr>
      <vt:lpstr>Review The MH and the SAPT Block Grants &amp;Make Recommendations</vt:lpstr>
      <vt:lpstr>Council Structure</vt:lpstr>
      <vt:lpstr>Expectations for GBHSPC &amp; Subcommittees</vt:lpstr>
      <vt:lpstr>GBHSPC Liaison Role &amp; Expectations</vt:lpstr>
      <vt:lpstr>Subcommittee Liaison Role &amp; Expectations</vt:lpstr>
      <vt:lpstr>Support Staff Role &amp; Expectations</vt:lpstr>
      <vt:lpstr>Subcommittees</vt:lpstr>
      <vt:lpstr>Subcommittee Structure</vt:lpstr>
      <vt:lpstr>Subcommittee Charter</vt:lpstr>
      <vt:lpstr>Charter Development</vt:lpstr>
      <vt:lpstr>Charter Components</vt:lpstr>
      <vt:lpstr>Subcommittee Reports</vt:lpstr>
      <vt:lpstr>Thoughts &amp; Reflections</vt:lpstr>
      <vt:lpstr>Thank you for your time and attention today!</vt:lpstr>
    </vt:vector>
  </TitlesOfParts>
  <Company>SRS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Governor’s Behavioral Health Services  Planning Council Orientation</dc:title>
  <dc:creator>Charles Bartlett [KDADS]</dc:creator>
  <cp:lastModifiedBy>Diana Marsh [KDADS]</cp:lastModifiedBy>
  <cp:revision>49</cp:revision>
  <cp:lastPrinted>2018-03-07T14:48:25Z</cp:lastPrinted>
  <dcterms:created xsi:type="dcterms:W3CDTF">2018-09-17T19:21:12Z</dcterms:created>
  <dcterms:modified xsi:type="dcterms:W3CDTF">2022-08-09T18:28:56Z</dcterms:modified>
</cp:coreProperties>
</file>