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8" r:id="rId3"/>
    <p:sldId id="283" r:id="rId4"/>
    <p:sldId id="284" r:id="rId5"/>
    <p:sldId id="285" r:id="rId6"/>
    <p:sldId id="286" r:id="rId7"/>
    <p:sldId id="287" r:id="rId8"/>
    <p:sldId id="290" r:id="rId9"/>
    <p:sldId id="288" r:id="rId10"/>
    <p:sldId id="289" r:id="rId11"/>
    <p:sldId id="291" r:id="rId12"/>
    <p:sldId id="278" r:id="rId13"/>
    <p:sldId id="267" r:id="rId14"/>
    <p:sldId id="275" r:id="rId15"/>
    <p:sldId id="292" r:id="rId16"/>
    <p:sldId id="293" r:id="rId17"/>
    <p:sldId id="295" r:id="rId18"/>
    <p:sldId id="294" r:id="rId19"/>
    <p:sldId id="296" r:id="rId20"/>
    <p:sldId id="297" r:id="rId21"/>
    <p:sldId id="306" r:id="rId22"/>
    <p:sldId id="298" r:id="rId23"/>
    <p:sldId id="305" r:id="rId24"/>
    <p:sldId id="299" r:id="rId25"/>
    <p:sldId id="300" r:id="rId26"/>
    <p:sldId id="307" r:id="rId27"/>
    <p:sldId id="308" r:id="rId28"/>
    <p:sldId id="310" r:id="rId29"/>
    <p:sldId id="311" r:id="rId30"/>
    <p:sldId id="312" r:id="rId31"/>
    <p:sldId id="301" r:id="rId32"/>
    <p:sldId id="282" r:id="rId3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C8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597DB47F-0A05-40C3-B558-93751726D4EB}" type="datetimeFigureOut">
              <a:rPr lang="en-US" smtClean="0"/>
              <a:t>10/16/2017</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FD38C459-2878-49DE-99B5-741863EDCF30}" type="slidenum">
              <a:rPr lang="en-US" smtClean="0"/>
              <a:t>‹#›</a:t>
            </a:fld>
            <a:endParaRPr lang="en-US"/>
          </a:p>
        </p:txBody>
      </p:sp>
    </p:spTree>
    <p:extLst>
      <p:ext uri="{BB962C8B-B14F-4D97-AF65-F5344CB8AC3E}">
        <p14:creationId xmlns:p14="http://schemas.microsoft.com/office/powerpoint/2010/main" val="165404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kern="1200" dirty="0">
                <a:solidFill>
                  <a:schemeClr val="tx1"/>
                </a:solidFill>
                <a:effectLst/>
                <a:latin typeface="Times New Roman" charset="0"/>
                <a:ea typeface="+mn-ea"/>
                <a:cs typeface="+mn-cs"/>
              </a:rPr>
              <a:t> *Note-The strengths assessment must be completed by the screener if a facilitator is not available</a:t>
            </a:r>
            <a:endParaRPr lang="en-US" dirty="0"/>
          </a:p>
        </p:txBody>
      </p:sp>
      <p:sp>
        <p:nvSpPr>
          <p:cNvPr id="4" name="Slide Number Placeholder 3"/>
          <p:cNvSpPr>
            <a:spLocks noGrp="1"/>
          </p:cNvSpPr>
          <p:nvPr>
            <p:ph type="sldNum" sz="quarter" idx="10"/>
          </p:nvPr>
        </p:nvSpPr>
        <p:spPr/>
        <p:txBody>
          <a:bodyPr/>
          <a:lstStyle/>
          <a:p>
            <a:fld id="{FD38C459-2878-49DE-99B5-741863EDCF30}" type="slidenum">
              <a:rPr lang="en-US" smtClean="0"/>
              <a:t>20</a:t>
            </a:fld>
            <a:endParaRPr lang="en-US"/>
          </a:p>
        </p:txBody>
      </p:sp>
    </p:spTree>
    <p:extLst>
      <p:ext uri="{BB962C8B-B14F-4D97-AF65-F5344CB8AC3E}">
        <p14:creationId xmlns:p14="http://schemas.microsoft.com/office/powerpoint/2010/main" val="234184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kern="1200" dirty="0">
                <a:solidFill>
                  <a:schemeClr val="tx1"/>
                </a:solidFill>
                <a:effectLst/>
                <a:latin typeface="Times New Roman" charset="0"/>
                <a:ea typeface="+mn-ea"/>
                <a:cs typeface="+mn-cs"/>
              </a:rPr>
              <a:t> *Note-The strengths assessment must be completed by the screener if a facilitator is not available</a:t>
            </a:r>
            <a:endParaRPr lang="en-US" dirty="0"/>
          </a:p>
        </p:txBody>
      </p:sp>
      <p:sp>
        <p:nvSpPr>
          <p:cNvPr id="4" name="Slide Number Placeholder 3"/>
          <p:cNvSpPr>
            <a:spLocks noGrp="1"/>
          </p:cNvSpPr>
          <p:nvPr>
            <p:ph type="sldNum" sz="quarter" idx="10"/>
          </p:nvPr>
        </p:nvSpPr>
        <p:spPr/>
        <p:txBody>
          <a:bodyPr/>
          <a:lstStyle/>
          <a:p>
            <a:fld id="{FD38C459-2878-49DE-99B5-741863EDCF30}" type="slidenum">
              <a:rPr lang="en-US" smtClean="0"/>
              <a:t>21</a:t>
            </a:fld>
            <a:endParaRPr lang="en-US"/>
          </a:p>
        </p:txBody>
      </p:sp>
    </p:spTree>
    <p:extLst>
      <p:ext uri="{BB962C8B-B14F-4D97-AF65-F5344CB8AC3E}">
        <p14:creationId xmlns:p14="http://schemas.microsoft.com/office/powerpoint/2010/main" val="2341844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example document should be done by the trainer, based on the example</a:t>
            </a:r>
            <a:r>
              <a:rPr lang="en-US" baseline="0" dirty="0"/>
              <a:t> provided by KDADS</a:t>
            </a:r>
            <a:endParaRPr lang="en-US" dirty="0"/>
          </a:p>
        </p:txBody>
      </p:sp>
      <p:sp>
        <p:nvSpPr>
          <p:cNvPr id="4" name="Slide Number Placeholder 3"/>
          <p:cNvSpPr>
            <a:spLocks noGrp="1"/>
          </p:cNvSpPr>
          <p:nvPr>
            <p:ph type="sldNum" sz="quarter" idx="10"/>
          </p:nvPr>
        </p:nvSpPr>
        <p:spPr/>
        <p:txBody>
          <a:bodyPr/>
          <a:lstStyle/>
          <a:p>
            <a:fld id="{FD38C459-2878-49DE-99B5-741863EDCF30}" type="slidenum">
              <a:rPr lang="en-US" smtClean="0"/>
              <a:t>25</a:t>
            </a:fld>
            <a:endParaRPr lang="en-US"/>
          </a:p>
        </p:txBody>
      </p:sp>
    </p:spTree>
    <p:extLst>
      <p:ext uri="{BB962C8B-B14F-4D97-AF65-F5344CB8AC3E}">
        <p14:creationId xmlns:p14="http://schemas.microsoft.com/office/powerpoint/2010/main" val="2343951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7831" y="3733800"/>
            <a:ext cx="7772400" cy="1470025"/>
          </a:xfrm>
        </p:spPr>
        <p:txBody>
          <a:bodyPr/>
          <a:lstStyle>
            <a:lvl1pPr>
              <a:defRPr b="1">
                <a:solidFill>
                  <a:schemeClr val="tx2">
                    <a:lumMod val="75000"/>
                  </a:schemeClr>
                </a:solidFill>
                <a:latin typeface="Arial" pitchFamily="34" charset="0"/>
                <a:cs typeface="Arial" pitchFamily="34" charset="0"/>
              </a:defRPr>
            </a:lvl1pPr>
          </a:lstStyle>
          <a:p>
            <a:r>
              <a:rPr lang="en-US"/>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28603" y="228600"/>
            <a:ext cx="4670856" cy="3124200"/>
          </a:xfrm>
          <a:prstGeom prst="rect">
            <a:avLst/>
          </a:prstGeom>
        </p:spPr>
      </p:pic>
      <p:sp>
        <p:nvSpPr>
          <p:cNvPr id="12" name="Text Placeholder 11"/>
          <p:cNvSpPr>
            <a:spLocks noGrp="1"/>
          </p:cNvSpPr>
          <p:nvPr>
            <p:ph type="body" sz="quarter" idx="11" hasCustomPrompt="1"/>
          </p:nvPr>
        </p:nvSpPr>
        <p:spPr>
          <a:xfrm>
            <a:off x="4564031" y="5867400"/>
            <a:ext cx="4503769" cy="457200"/>
          </a:xfrm>
        </p:spPr>
        <p:txBody>
          <a:bodyPr>
            <a:noAutofit/>
          </a:bodyPr>
          <a:lstStyle>
            <a:lvl1pPr marL="0" indent="0" algn="r">
              <a:buNone/>
              <a:defRPr sz="2800" baseline="0">
                <a:solidFill>
                  <a:schemeClr val="tx2">
                    <a:lumMod val="75000"/>
                  </a:schemeClr>
                </a:solidFill>
                <a:latin typeface="Arial" pitchFamily="34" charset="0"/>
                <a:cs typeface="Arial" pitchFamily="34" charset="0"/>
              </a:defRPr>
            </a:lvl1pPr>
            <a:lvl2pPr marL="457200" indent="0">
              <a:buNone/>
              <a:defRPr>
                <a:solidFill>
                  <a:schemeClr val="tx2">
                    <a:lumMod val="75000"/>
                  </a:schemeClr>
                </a:solidFill>
              </a:defRPr>
            </a:lvl2pPr>
            <a:lvl3pPr marL="914400" indent="0">
              <a:buNone/>
              <a:defRPr>
                <a:solidFill>
                  <a:schemeClr val="tx2">
                    <a:lumMod val="75000"/>
                  </a:schemeClr>
                </a:solidFill>
              </a:defRPr>
            </a:lvl3pPr>
            <a:lvl4pPr marL="1371600" indent="0">
              <a:buNone/>
              <a:defRPr>
                <a:solidFill>
                  <a:schemeClr val="tx2">
                    <a:lumMod val="75000"/>
                  </a:schemeClr>
                </a:solidFill>
              </a:defRPr>
            </a:lvl4pPr>
            <a:lvl5pPr marL="1828800" indent="0">
              <a:buNone/>
              <a:defRPr>
                <a:solidFill>
                  <a:schemeClr val="tx2">
                    <a:lumMod val="75000"/>
                  </a:schemeClr>
                </a:solidFill>
              </a:defRPr>
            </a:lvl5pPr>
          </a:lstStyle>
          <a:p>
            <a:pPr lvl="0"/>
            <a:r>
              <a:rPr lang="en-US" dirty="0"/>
              <a:t>Click to Add Name &amp; Title</a:t>
            </a:r>
          </a:p>
        </p:txBody>
      </p:sp>
      <p:sp>
        <p:nvSpPr>
          <p:cNvPr id="15" name="Date Placeholder 14"/>
          <p:cNvSpPr>
            <a:spLocks noGrp="1"/>
          </p:cNvSpPr>
          <p:nvPr>
            <p:ph type="dt" sz="half" idx="12"/>
          </p:nvPr>
        </p:nvSpPr>
        <p:spPr>
          <a:xfrm>
            <a:off x="4564031" y="6400800"/>
            <a:ext cx="4503769" cy="365125"/>
          </a:xfrm>
        </p:spPr>
        <p:txBody>
          <a:bodyPr/>
          <a:lstStyle>
            <a:lvl1pPr algn="r">
              <a:defRPr sz="2800">
                <a:solidFill>
                  <a:schemeClr val="tx2">
                    <a:lumMod val="75000"/>
                  </a:schemeClr>
                </a:solidFill>
                <a:latin typeface="Arial" pitchFamily="34" charset="0"/>
                <a:cs typeface="Arial" pitchFamily="34" charset="0"/>
              </a:defRPr>
            </a:lvl1pPr>
          </a:lstStyle>
          <a:p>
            <a:r>
              <a:rPr lang="en-US"/>
              <a:t>October 27, 2016</a:t>
            </a:r>
          </a:p>
        </p:txBody>
      </p:sp>
    </p:spTree>
    <p:extLst>
      <p:ext uri="{BB962C8B-B14F-4D97-AF65-F5344CB8AC3E}">
        <p14:creationId xmlns:p14="http://schemas.microsoft.com/office/powerpoint/2010/main" val="6500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October 27, 2016</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741547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October 27, 2016</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167911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October 27, 2016</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19708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October 27, 2016</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79527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October 27, 2016</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291359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October 27, 2016</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108961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October 27, 2016</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80072-E976-4164-B251-BB9FF94A818B}"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10440" y="3965796"/>
            <a:ext cx="2733560" cy="2892204"/>
          </a:xfrm>
          <a:prstGeom prst="rect">
            <a:avLst/>
          </a:prstGeom>
        </p:spPr>
      </p:pic>
    </p:spTree>
    <p:extLst>
      <p:ext uri="{BB962C8B-B14F-4D97-AF65-F5344CB8AC3E}">
        <p14:creationId xmlns:p14="http://schemas.microsoft.com/office/powerpoint/2010/main" val="380955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October 27, 2016</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107198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400800" y="3965796"/>
            <a:ext cx="2743200" cy="289220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October 27, 2016</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80072-E976-4164-B251-BB9FF94A818B}" type="slidenum">
              <a:rPr lang="en-US" smtClean="0"/>
              <a:t>‹#›</a:t>
            </a:fld>
            <a:endParaRPr lang="en-US"/>
          </a:p>
        </p:txBody>
      </p:sp>
    </p:spTree>
    <p:extLst>
      <p:ext uri="{BB962C8B-B14F-4D97-AF65-F5344CB8AC3E}">
        <p14:creationId xmlns:p14="http://schemas.microsoft.com/office/powerpoint/2010/main" val="145297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p:txStyles>
    <p:titleStyle>
      <a:lvl1pPr algn="ctr" defTabSz="914400" rtl="0" eaLnBrk="1" latinLnBrk="0" hangingPunct="1">
        <a:spcBef>
          <a:spcPct val="0"/>
        </a:spcBef>
        <a:buNone/>
        <a:defRPr sz="4400" kern="1200">
          <a:solidFill>
            <a:schemeClr val="tx2">
              <a:lumMod val="7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iana.marsh@ks.gov" TargetMode="External"/><Relationship Id="rId2" Type="http://schemas.openxmlformats.org/officeDocument/2006/relationships/hyperlink" Target="https://www.kdads.ks.gov/provider-home/providers/screens-for-continued-sta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chris.bush@ks.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657600"/>
            <a:ext cx="8382000" cy="1470025"/>
          </a:xfrm>
        </p:spPr>
        <p:txBody>
          <a:bodyPr>
            <a:normAutofit fontScale="90000"/>
          </a:bodyPr>
          <a:lstStyle/>
          <a:p>
            <a:br>
              <a:rPr lang="en-US" sz="4200" dirty="0">
                <a:solidFill>
                  <a:srgbClr val="CC9900"/>
                </a:solidFill>
              </a:rPr>
            </a:br>
            <a:r>
              <a:rPr lang="en-US" sz="4200" dirty="0">
                <a:solidFill>
                  <a:srgbClr val="CC9900"/>
                </a:solidFill>
              </a:rPr>
              <a:t>SCREENS FOR CONTINUED STAY   (SCS) SCREENER/FACILITATOR TRAINING</a:t>
            </a:r>
            <a:br>
              <a:rPr lang="en-US" sz="3900" dirty="0">
                <a:solidFill>
                  <a:srgbClr val="CC9900"/>
                </a:solidFill>
              </a:rPr>
            </a:br>
            <a:endParaRPr lang="en-US" sz="3900" dirty="0">
              <a:solidFill>
                <a:srgbClr val="CC9900"/>
              </a:solidFill>
            </a:endParaRPr>
          </a:p>
        </p:txBody>
      </p:sp>
      <p:sp>
        <p:nvSpPr>
          <p:cNvPr id="3" name="Subtitle 2"/>
          <p:cNvSpPr>
            <a:spLocks noGrp="1"/>
          </p:cNvSpPr>
          <p:nvPr>
            <p:ph type="subTitle" idx="4294967295"/>
          </p:nvPr>
        </p:nvSpPr>
        <p:spPr>
          <a:xfrm>
            <a:off x="1740408" y="5181600"/>
            <a:ext cx="7391400" cy="1066800"/>
          </a:xfrm>
        </p:spPr>
        <p:txBody>
          <a:bodyPr>
            <a:noAutofit/>
          </a:bodyPr>
          <a:lstStyle/>
          <a:p>
            <a:pPr marL="0" indent="0" algn="r">
              <a:buNone/>
            </a:pPr>
            <a:r>
              <a:rPr lang="en-US" sz="1800" dirty="0">
                <a:solidFill>
                  <a:schemeClr val="tx2">
                    <a:lumMod val="75000"/>
                  </a:schemeClr>
                </a:solidFill>
              </a:rPr>
              <a:t>Chris Bush, </a:t>
            </a:r>
            <a:r>
              <a:rPr lang="en-US" sz="1800" i="1" dirty="0">
                <a:solidFill>
                  <a:schemeClr val="tx2">
                    <a:lumMod val="75000"/>
                  </a:schemeClr>
                </a:solidFill>
              </a:rPr>
              <a:t>MCJ, GCDF</a:t>
            </a:r>
          </a:p>
          <a:p>
            <a:pPr marL="0" indent="0" algn="r">
              <a:buNone/>
            </a:pPr>
            <a:r>
              <a:rPr lang="en-US" sz="1800" dirty="0"/>
              <a:t>Behavioral Health Services</a:t>
            </a:r>
          </a:p>
          <a:p>
            <a:pPr marL="0" indent="0" algn="r">
              <a:buNone/>
            </a:pPr>
            <a:endParaRPr lang="en-US" sz="2800" dirty="0">
              <a:solidFill>
                <a:schemeClr val="tx2">
                  <a:lumMod val="75000"/>
                </a:schemeClr>
              </a:solidFill>
            </a:endParaRPr>
          </a:p>
        </p:txBody>
      </p:sp>
      <p:sp>
        <p:nvSpPr>
          <p:cNvPr id="4" name="Date Placeholder 3"/>
          <p:cNvSpPr>
            <a:spLocks noGrp="1"/>
          </p:cNvSpPr>
          <p:nvPr>
            <p:ph type="dt" sz="half" idx="12"/>
          </p:nvPr>
        </p:nvSpPr>
        <p:spPr>
          <a:xfrm>
            <a:off x="4495800" y="6248400"/>
            <a:ext cx="4503769" cy="365125"/>
          </a:xfrm>
        </p:spPr>
        <p:txBody>
          <a:bodyPr/>
          <a:lstStyle/>
          <a:p>
            <a:r>
              <a:rPr lang="en-US" sz="1400" dirty="0"/>
              <a:t>Revised April 4, 2017</a:t>
            </a:r>
          </a:p>
        </p:txBody>
      </p:sp>
    </p:spTree>
    <p:extLst>
      <p:ext uri="{BB962C8B-B14F-4D97-AF65-F5344CB8AC3E}">
        <p14:creationId xmlns:p14="http://schemas.microsoft.com/office/powerpoint/2010/main" val="139065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b="1" dirty="0"/>
              <a:t>Instructions</a:t>
            </a:r>
            <a:br>
              <a:rPr lang="en-US" sz="3600" b="1" dirty="0"/>
            </a:br>
            <a:r>
              <a:rPr lang="en-US" sz="2800" i="1" dirty="0">
                <a:latin typeface="Arial Unicode MS" pitchFamily="34" charset="-128"/>
              </a:rPr>
              <a:t>Section III – Services &amp; Resources Available</a:t>
            </a:r>
            <a:endParaRPr lang="en-US" sz="2800" b="1" i="1" dirty="0"/>
          </a:p>
        </p:txBody>
      </p:sp>
      <p:sp>
        <p:nvSpPr>
          <p:cNvPr id="3" name="Content Placeholder 2"/>
          <p:cNvSpPr>
            <a:spLocks noGrp="1"/>
          </p:cNvSpPr>
          <p:nvPr>
            <p:ph idx="1"/>
          </p:nvPr>
        </p:nvSpPr>
        <p:spPr>
          <a:xfrm>
            <a:off x="381000" y="1600200"/>
            <a:ext cx="8305800" cy="4876800"/>
          </a:xfrm>
        </p:spPr>
        <p:txBody>
          <a:bodyPr>
            <a:normAutofit/>
          </a:bodyPr>
          <a:lstStyle/>
          <a:p>
            <a:pPr marL="0" indent="0">
              <a:buNone/>
            </a:pPr>
            <a:endParaRPr lang="en-US" dirty="0"/>
          </a:p>
          <a:p>
            <a:endParaRPr lang="en-US" dirty="0"/>
          </a:p>
          <a:p>
            <a:pPr lvl="1"/>
            <a:r>
              <a:rPr lang="en-US" sz="2000" i="1" dirty="0">
                <a:latin typeface="Arial Unicode MS" pitchFamily="34" charset="-128"/>
              </a:rPr>
              <a:t>Identify formal and informal resources and services used by the NFMH resident in course of his/her treatment.</a:t>
            </a:r>
          </a:p>
          <a:p>
            <a:pPr marL="457200" lvl="1" indent="0">
              <a:buNone/>
            </a:pPr>
            <a:endParaRPr lang="en-US" sz="800" i="1" dirty="0">
              <a:latin typeface="Arial Unicode MS" pitchFamily="34" charset="-128"/>
            </a:endParaRPr>
          </a:p>
          <a:p>
            <a:pPr lvl="1"/>
            <a:r>
              <a:rPr lang="en-US" sz="2000" i="1" dirty="0">
                <a:latin typeface="Arial Unicode MS" pitchFamily="34" charset="-128"/>
              </a:rPr>
              <a:t>Check whether the person has ever lived independently or semi-independently and identify where, how recently, and for how long.</a:t>
            </a:r>
          </a:p>
          <a:p>
            <a:pPr marL="457200" lvl="1" indent="0">
              <a:buNone/>
            </a:pPr>
            <a:endParaRPr lang="en-US" sz="800" i="1" dirty="0">
              <a:latin typeface="Arial Unicode MS" pitchFamily="34" charset="-128"/>
            </a:endParaRPr>
          </a:p>
          <a:p>
            <a:pPr lvl="1"/>
            <a:r>
              <a:rPr lang="en-US" sz="2000" i="1" dirty="0">
                <a:latin typeface="Arial Unicode MS" pitchFamily="34" charset="-128"/>
              </a:rPr>
              <a:t>Identify community support services used in the past and the specific type of services used.</a:t>
            </a:r>
          </a:p>
          <a:p>
            <a:pPr marL="0"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3885076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b="1" dirty="0"/>
              <a:t>Instructions</a:t>
            </a:r>
            <a:br>
              <a:rPr lang="en-US" sz="3600" b="1" dirty="0"/>
            </a:br>
            <a:r>
              <a:rPr lang="en-US" sz="2800" i="1" dirty="0">
                <a:latin typeface="Arial Unicode MS" pitchFamily="34" charset="-128"/>
              </a:rPr>
              <a:t>Section IV– Assessment Of Functional Limitations</a:t>
            </a:r>
            <a:endParaRPr lang="en-US" sz="2800" b="1" i="1" dirty="0"/>
          </a:p>
        </p:txBody>
      </p:sp>
      <p:sp>
        <p:nvSpPr>
          <p:cNvPr id="3" name="Content Placeholder 2"/>
          <p:cNvSpPr>
            <a:spLocks noGrp="1"/>
          </p:cNvSpPr>
          <p:nvPr>
            <p:ph idx="1"/>
          </p:nvPr>
        </p:nvSpPr>
        <p:spPr>
          <a:xfrm>
            <a:off x="381000" y="1600200"/>
            <a:ext cx="8305800" cy="4876800"/>
          </a:xfrm>
        </p:spPr>
        <p:txBody>
          <a:bodyPr>
            <a:normAutofit/>
          </a:bodyPr>
          <a:lstStyle/>
          <a:p>
            <a:endParaRPr lang="en-US" sz="2800" dirty="0"/>
          </a:p>
          <a:p>
            <a:pPr lvl="1"/>
            <a:endParaRPr lang="en-US" sz="2000" i="1" dirty="0">
              <a:latin typeface="Arial Unicode MS" pitchFamily="34" charset="-128"/>
            </a:endParaRPr>
          </a:p>
          <a:p>
            <a:pPr lvl="1"/>
            <a:endParaRPr lang="en-US" sz="2000" i="1" dirty="0">
              <a:latin typeface="Arial Unicode MS" pitchFamily="34" charset="-128"/>
            </a:endParaRPr>
          </a:p>
          <a:p>
            <a:pPr lvl="1"/>
            <a:r>
              <a:rPr lang="en-US" sz="2000" i="1" dirty="0">
                <a:latin typeface="Arial Unicode MS" pitchFamily="34" charset="-128"/>
              </a:rPr>
              <a:t>This section is designed to determine if the individual has one of the five conditions indicating nursing facility level of care</a:t>
            </a:r>
          </a:p>
          <a:p>
            <a:pPr lvl="1"/>
            <a:endParaRPr lang="en-US" sz="2000" i="1" dirty="0">
              <a:latin typeface="Arial Unicode MS" pitchFamily="34" charset="-128"/>
            </a:endParaRPr>
          </a:p>
          <a:p>
            <a:pPr marL="457200" lvl="1" indent="0">
              <a:buNone/>
            </a:pPr>
            <a:endParaRPr lang="en-US" sz="800" i="1" dirty="0">
              <a:latin typeface="Arial Unicode MS" pitchFamily="34" charset="-128"/>
            </a:endParaRPr>
          </a:p>
          <a:p>
            <a:pPr lvl="1"/>
            <a:r>
              <a:rPr lang="en-US" sz="2000" i="1" dirty="0">
                <a:latin typeface="Arial Unicode MS" pitchFamily="34" charset="-128"/>
              </a:rPr>
              <a:t>Consider options and resources available as alternative to nursing facility level of care</a:t>
            </a:r>
          </a:p>
          <a:p>
            <a:pPr marL="457200" lvl="1" indent="0">
              <a:buNone/>
            </a:pPr>
            <a:endParaRPr lang="en-US" sz="800" i="1" dirty="0">
              <a:latin typeface="Arial Unicode MS" pitchFamily="34" charset="-128"/>
            </a:endParaRPr>
          </a:p>
          <a:p>
            <a:pPr marL="457200" lvl="1" indent="0">
              <a:buNone/>
            </a:pPr>
            <a:endParaRPr lang="en-US" sz="800" i="1" dirty="0">
              <a:latin typeface="Arial Unicode MS" pitchFamily="34" charset="-128"/>
            </a:endParaRPr>
          </a:p>
          <a:p>
            <a:pPr lvl="1"/>
            <a:r>
              <a:rPr lang="en-US" sz="2000" i="1" dirty="0">
                <a:latin typeface="Arial Unicode MS" pitchFamily="34" charset="-128"/>
              </a:rPr>
              <a:t>Conditions are indicators of need for intensive level of service, but not necessarily indicate where the service would be provided</a:t>
            </a:r>
          </a:p>
          <a:p>
            <a:endParaRPr lang="en-US" sz="2800" dirty="0"/>
          </a:p>
          <a:p>
            <a:endParaRPr lang="en-US" sz="2800" dirty="0"/>
          </a:p>
        </p:txBody>
      </p:sp>
    </p:spTree>
    <p:extLst>
      <p:ext uri="{BB962C8B-B14F-4D97-AF65-F5344CB8AC3E}">
        <p14:creationId xmlns:p14="http://schemas.microsoft.com/office/powerpoint/2010/main" val="2927740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a:latin typeface="Arial Unicode MS" pitchFamily="34" charset="-128"/>
              </a:rPr>
              <a:t>Assistance Needed For Activities Of Daily Living</a:t>
            </a:r>
            <a:endParaRPr lang="en-US" sz="3600" b="1" dirty="0"/>
          </a:p>
        </p:txBody>
      </p:sp>
      <p:sp>
        <p:nvSpPr>
          <p:cNvPr id="3" name="Content Placeholder 2"/>
          <p:cNvSpPr>
            <a:spLocks noGrp="1"/>
          </p:cNvSpPr>
          <p:nvPr>
            <p:ph idx="1"/>
          </p:nvPr>
        </p:nvSpPr>
        <p:spPr/>
        <p:txBody>
          <a:bodyPr>
            <a:normAutofit lnSpcReduction="10000"/>
          </a:bodyPr>
          <a:lstStyle/>
          <a:p>
            <a:pPr marL="0" indent="0">
              <a:buNone/>
            </a:pPr>
            <a:endParaRPr lang="en-US" sz="2000" i="1" dirty="0">
              <a:latin typeface="Arial Unicode MS" pitchFamily="34" charset="-128"/>
            </a:endParaRPr>
          </a:p>
          <a:p>
            <a:pPr marL="0" indent="0">
              <a:buNone/>
            </a:pPr>
            <a:endParaRPr lang="en-US" sz="800" i="1" dirty="0">
              <a:latin typeface="Arial Unicode MS" pitchFamily="34" charset="-128"/>
            </a:endParaRPr>
          </a:p>
          <a:p>
            <a:pPr lvl="1"/>
            <a:endParaRPr lang="en-US" sz="2000" i="1" dirty="0">
              <a:latin typeface="Arial Unicode MS" pitchFamily="34" charset="-128"/>
            </a:endParaRPr>
          </a:p>
          <a:p>
            <a:pPr lvl="1"/>
            <a:r>
              <a:rPr lang="en-US" sz="2000" i="1" dirty="0">
                <a:latin typeface="Arial Unicode MS" pitchFamily="34" charset="-128"/>
              </a:rPr>
              <a:t>Indicate the level of assistance needed by the individual to perform activities of daily living.</a:t>
            </a:r>
          </a:p>
          <a:p>
            <a:pPr lvl="1"/>
            <a:endParaRPr lang="en-US" sz="2000" i="1" dirty="0">
              <a:latin typeface="Arial Unicode MS" pitchFamily="34" charset="-128"/>
            </a:endParaRPr>
          </a:p>
          <a:p>
            <a:pPr marL="400050" lvl="1" indent="0">
              <a:buNone/>
            </a:pPr>
            <a:endParaRPr lang="en-US" sz="800" i="1" dirty="0">
              <a:latin typeface="Arial Unicode MS" pitchFamily="34" charset="-128"/>
            </a:endParaRPr>
          </a:p>
          <a:p>
            <a:pPr lvl="1"/>
            <a:r>
              <a:rPr lang="en-US" sz="2000" i="1" dirty="0">
                <a:latin typeface="Arial Unicode MS" pitchFamily="34" charset="-128"/>
              </a:rPr>
              <a:t>Ask the individual and staff as well as review chart records.</a:t>
            </a:r>
          </a:p>
          <a:p>
            <a:pPr marL="457200" lvl="1" indent="0">
              <a:buNone/>
            </a:pPr>
            <a:endParaRPr lang="en-US" sz="2000" i="1" dirty="0">
              <a:latin typeface="Arial Unicode MS" pitchFamily="34" charset="-128"/>
            </a:endParaRPr>
          </a:p>
          <a:p>
            <a:pPr marL="400050" lvl="1" indent="0">
              <a:buNone/>
            </a:pPr>
            <a:endParaRPr lang="en-US" sz="800" i="1" dirty="0">
              <a:latin typeface="Arial Unicode MS" pitchFamily="34" charset="-128"/>
            </a:endParaRPr>
          </a:p>
          <a:p>
            <a:pPr lvl="1"/>
            <a:r>
              <a:rPr lang="en-US" sz="2000" i="1" dirty="0">
                <a:latin typeface="Arial Unicode MS" pitchFamily="34" charset="-128"/>
              </a:rPr>
              <a:t>Keep in mind that individuals who reside at an NFMH may not have the opportunity to perform all of his/her ADL's independently. Encourage the individual to share their experiences performing these tasks outside of a structured setting. </a:t>
            </a:r>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410745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b="1" dirty="0"/>
              <a:t>Instructions</a:t>
            </a:r>
            <a:br>
              <a:rPr lang="en-US" sz="3600" b="1" dirty="0"/>
            </a:br>
            <a:r>
              <a:rPr lang="en-US" sz="2400" i="1" dirty="0">
                <a:latin typeface="Arial Unicode MS" pitchFamily="34" charset="-128"/>
              </a:rPr>
              <a:t>Section V – Potential For Discharge To The Community</a:t>
            </a:r>
            <a:endParaRPr lang="en-US" sz="2400" b="1" i="1" dirty="0"/>
          </a:p>
        </p:txBody>
      </p:sp>
      <p:sp>
        <p:nvSpPr>
          <p:cNvPr id="3" name="Content Placeholder 2"/>
          <p:cNvSpPr>
            <a:spLocks noGrp="1"/>
          </p:cNvSpPr>
          <p:nvPr>
            <p:ph idx="1"/>
          </p:nvPr>
        </p:nvSpPr>
        <p:spPr/>
        <p:txBody>
          <a:bodyPr/>
          <a:lstStyle/>
          <a:p>
            <a:endParaRPr lang="en-US" dirty="0"/>
          </a:p>
          <a:p>
            <a:pPr lvl="1"/>
            <a:endParaRPr lang="en-US" sz="2000" i="1" dirty="0">
              <a:latin typeface="Arial Unicode MS" pitchFamily="34" charset="-128"/>
            </a:endParaRPr>
          </a:p>
          <a:p>
            <a:pPr lvl="1"/>
            <a:r>
              <a:rPr lang="en-US" sz="2000" i="1" dirty="0">
                <a:latin typeface="Arial Unicode MS" pitchFamily="34" charset="-128"/>
              </a:rPr>
              <a:t>Strengths Assessment is critical in determining a person’s potential for discharge.</a:t>
            </a:r>
          </a:p>
          <a:p>
            <a:pPr lvl="1"/>
            <a:endParaRPr lang="en-US" sz="800" i="1" dirty="0">
              <a:latin typeface="Arial Unicode MS" pitchFamily="34" charset="-128"/>
            </a:endParaRPr>
          </a:p>
          <a:p>
            <a:pPr lvl="1"/>
            <a:r>
              <a:rPr lang="en-US" sz="2000" i="1" dirty="0">
                <a:latin typeface="Arial Unicode MS" pitchFamily="34" charset="-128"/>
              </a:rPr>
              <a:t>Facilitators are encouraged to complete the Strengths Assessment.</a:t>
            </a:r>
          </a:p>
          <a:p>
            <a:pPr marL="457200" lvl="1" indent="0">
              <a:buNone/>
            </a:pPr>
            <a:endParaRPr lang="en-US" sz="800" i="1" dirty="0">
              <a:latin typeface="Arial Unicode MS" pitchFamily="34" charset="-128"/>
            </a:endParaRPr>
          </a:p>
          <a:p>
            <a:pPr lvl="1"/>
            <a:r>
              <a:rPr lang="en-US" sz="2000" i="1" dirty="0">
                <a:latin typeface="Arial Unicode MS" pitchFamily="34" charset="-128"/>
              </a:rPr>
              <a:t>Please reference your case management training material for information on the strengths assessment process.</a:t>
            </a:r>
          </a:p>
          <a:p>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1091204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a:latin typeface="Arial Unicode MS" pitchFamily="34" charset="-128"/>
              </a:rPr>
              <a:t>Home Community</a:t>
            </a:r>
            <a:endParaRPr lang="en-US" sz="3600" b="1" dirty="0"/>
          </a:p>
        </p:txBody>
      </p:sp>
      <p:sp>
        <p:nvSpPr>
          <p:cNvPr id="3" name="Content Placeholder 2"/>
          <p:cNvSpPr>
            <a:spLocks noGrp="1"/>
          </p:cNvSpPr>
          <p:nvPr>
            <p:ph idx="1"/>
          </p:nvPr>
        </p:nvSpPr>
        <p:spPr/>
        <p:txBody>
          <a:bodyPr>
            <a:normAutofit/>
          </a:bodyPr>
          <a:lstStyle/>
          <a:p>
            <a:endParaRPr lang="en-US" dirty="0"/>
          </a:p>
          <a:p>
            <a:pPr marL="457200" lvl="1" indent="0">
              <a:buNone/>
            </a:pPr>
            <a:endParaRPr lang="en-US" sz="2400" i="1" dirty="0">
              <a:latin typeface="Arial Unicode MS" pitchFamily="34" charset="-128"/>
            </a:endParaRPr>
          </a:p>
          <a:p>
            <a:pPr marL="457200" lvl="1" indent="0">
              <a:buNone/>
            </a:pPr>
            <a:r>
              <a:rPr lang="en-US" sz="2400" i="1" dirty="0">
                <a:latin typeface="Arial Unicode MS" pitchFamily="34" charset="-128"/>
              </a:rPr>
              <a:t>The community where the individual  would choose to live.  This may be the area where they resided prior to admission or another place they now choose to go.</a:t>
            </a:r>
          </a:p>
          <a:p>
            <a:pPr marL="457200" lvl="1" indent="0">
              <a:buNone/>
            </a:pPr>
            <a:endParaRPr lang="en-US" sz="2400" i="1" dirty="0">
              <a:latin typeface="Arial Unicode MS" pitchFamily="34" charset="-128"/>
            </a:endParaRPr>
          </a:p>
          <a:p>
            <a:pPr marL="457200" lvl="1" indent="0">
              <a:buNone/>
            </a:pPr>
            <a:endParaRPr lang="en-US" sz="800" i="1" dirty="0">
              <a:latin typeface="Arial Unicode MS" pitchFamily="34" charset="-128"/>
            </a:endParaRPr>
          </a:p>
          <a:p>
            <a:pPr lvl="2"/>
            <a:r>
              <a:rPr lang="en-US" sz="2000" i="1" dirty="0">
                <a:latin typeface="Arial Unicode MS" pitchFamily="34" charset="-128"/>
              </a:rPr>
              <a:t>Community Group Home</a:t>
            </a:r>
          </a:p>
          <a:p>
            <a:pPr lvl="2"/>
            <a:r>
              <a:rPr lang="en-US" sz="2000" i="1" dirty="0">
                <a:latin typeface="Arial Unicode MS" pitchFamily="34" charset="-128"/>
              </a:rPr>
              <a:t>Other, etc.</a:t>
            </a:r>
          </a:p>
          <a:p>
            <a:pPr marL="457200" lvl="1"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1411390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lvl="1">
              <a:lnSpc>
                <a:spcPct val="90000"/>
              </a:lnSpc>
            </a:pPr>
            <a:r>
              <a:rPr lang="en-US" sz="2000" i="1" dirty="0">
                <a:latin typeface="Arial Unicode MS" pitchFamily="34" charset="-128"/>
              </a:rPr>
              <a:t>Complete this section regardless of the person’ s choice of living arrangement.</a:t>
            </a: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Check services/supports specific to the person being screened (far left column).</a:t>
            </a: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Check whether those services/supports are available in the community where the person chooses to live (middle column).</a:t>
            </a: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Check if supports needed are not available or not developed (far right column).</a:t>
            </a:r>
          </a:p>
          <a:p>
            <a:endParaRPr lang="en-US" dirty="0"/>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90000"/>
              </a:lnSpc>
            </a:pPr>
            <a:r>
              <a:rPr lang="en-US" sz="3600" i="1" dirty="0">
                <a:latin typeface="Arial Unicode MS" pitchFamily="34" charset="-128"/>
              </a:rPr>
              <a:t>Resources Necessary For Person To Live In The Community</a:t>
            </a:r>
            <a:endParaRPr lang="en-US" sz="3600" b="1" i="1" dirty="0">
              <a:latin typeface="Arial Unicode MS" pitchFamily="34" charset="-128"/>
            </a:endParaRPr>
          </a:p>
        </p:txBody>
      </p:sp>
    </p:spTree>
    <p:extLst>
      <p:ext uri="{BB962C8B-B14F-4D97-AF65-F5344CB8AC3E}">
        <p14:creationId xmlns:p14="http://schemas.microsoft.com/office/powerpoint/2010/main" val="3830447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a:p>
          <a:p>
            <a:pPr lvl="1">
              <a:lnSpc>
                <a:spcPct val="90000"/>
              </a:lnSpc>
            </a:pPr>
            <a:r>
              <a:rPr lang="en-US" sz="2000" i="1" dirty="0">
                <a:latin typeface="Arial Unicode MS" pitchFamily="34" charset="-128"/>
              </a:rPr>
              <a:t>Mark recommendation for Discharge (“A”) or Continued Stay (“B”) and the reason (1-4).</a:t>
            </a:r>
          </a:p>
          <a:p>
            <a:pPr lvl="1">
              <a:lnSpc>
                <a:spcPct val="90000"/>
              </a:lnSpc>
            </a:pPr>
            <a:endParaRPr lang="en-US" sz="2000" i="1" dirty="0">
              <a:latin typeface="Arial Unicode MS" pitchFamily="34" charset="-128"/>
            </a:endParaRPr>
          </a:p>
          <a:p>
            <a:pPr lvl="1">
              <a:lnSpc>
                <a:spcPct val="90000"/>
              </a:lnSpc>
            </a:pPr>
            <a:r>
              <a:rPr lang="en-US" sz="2000" i="1" dirty="0">
                <a:latin typeface="Arial Unicode MS" pitchFamily="34" charset="-128"/>
              </a:rPr>
              <a:t>If there are specific things the individual could/should work on to help them prepare for future community integration, add them in the comments section “Recommendations for additional Community Preparation Skills.”</a:t>
            </a:r>
          </a:p>
          <a:p>
            <a:pPr lvl="1">
              <a:lnSpc>
                <a:spcPct val="90000"/>
              </a:lnSpc>
            </a:pPr>
            <a:endParaRPr lang="en-US" sz="2000" i="1" dirty="0">
              <a:latin typeface="Arial Unicode MS" pitchFamily="34" charset="-128"/>
            </a:endParaRPr>
          </a:p>
          <a:p>
            <a:pPr lvl="1">
              <a:lnSpc>
                <a:spcPct val="90000"/>
              </a:lnSpc>
            </a:pPr>
            <a:r>
              <a:rPr lang="en-US" sz="2000" i="1" dirty="0">
                <a:latin typeface="Arial Unicode MS" pitchFamily="34" charset="-128"/>
              </a:rPr>
              <a:t>If person has a guardian, be sure to contact them and indicate on the form that you spoke to them, and whether they agreed with the recommendation or not. </a:t>
            </a:r>
          </a:p>
          <a:p>
            <a:pPr marL="457200" lvl="1" indent="0">
              <a:lnSpc>
                <a:spcPct val="90000"/>
              </a:lnSpc>
              <a:buNone/>
            </a:pPr>
            <a:endParaRPr lang="en-US" sz="2000" i="1" dirty="0">
              <a:latin typeface="Arial Unicode MS" pitchFamily="34" charset="-128"/>
            </a:endParaRPr>
          </a:p>
          <a:p>
            <a:pPr lvl="1">
              <a:lnSpc>
                <a:spcPct val="90000"/>
              </a:lnSpc>
            </a:pPr>
            <a:r>
              <a:rPr lang="en-US" sz="2000" i="1" dirty="0">
                <a:latin typeface="Arial Unicode MS" pitchFamily="34" charset="-128"/>
              </a:rPr>
              <a:t>List guardian concerns in  the provided comments section.</a:t>
            </a:r>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90000"/>
              </a:lnSpc>
            </a:pPr>
            <a:r>
              <a:rPr lang="en-US" sz="3600" b="1" dirty="0">
                <a:latin typeface="+mj-lt"/>
              </a:rPr>
              <a:t>Instructions</a:t>
            </a:r>
          </a:p>
          <a:p>
            <a:pPr>
              <a:lnSpc>
                <a:spcPct val="90000"/>
              </a:lnSpc>
            </a:pPr>
            <a:r>
              <a:rPr lang="en-US" sz="3200" i="1" dirty="0">
                <a:latin typeface="Arial Unicode MS" pitchFamily="34" charset="-128"/>
              </a:rPr>
              <a:t>Section VI– Screening Findings</a:t>
            </a:r>
            <a:endParaRPr lang="en-US" sz="3200" b="1" i="1" dirty="0">
              <a:latin typeface="Arial Unicode MS" pitchFamily="34" charset="-128"/>
            </a:endParaRPr>
          </a:p>
        </p:txBody>
      </p:sp>
    </p:spTree>
    <p:extLst>
      <p:ext uri="{BB962C8B-B14F-4D97-AF65-F5344CB8AC3E}">
        <p14:creationId xmlns:p14="http://schemas.microsoft.com/office/powerpoint/2010/main" val="3959954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lvl="1"/>
            <a:r>
              <a:rPr lang="en-US" sz="2000" i="1" dirty="0">
                <a:latin typeface="Arial Unicode MS" pitchFamily="34" charset="-128"/>
              </a:rPr>
              <a:t>Utilize the Additional Comments Section to provide any additional comments/information to support the findings of the screen.  Also include other recommendation regarding the individual’s future services</a:t>
            </a:r>
          </a:p>
          <a:p>
            <a:pPr marL="457200" lvl="1" indent="0">
              <a:buNone/>
            </a:pPr>
            <a:endParaRPr lang="en-US" sz="800" i="1" dirty="0">
              <a:latin typeface="Arial Unicode MS" pitchFamily="34" charset="-128"/>
            </a:endParaRPr>
          </a:p>
          <a:p>
            <a:pPr lvl="1"/>
            <a:r>
              <a:rPr lang="en-US" sz="2000" i="1" dirty="0">
                <a:latin typeface="Arial Unicode MS" pitchFamily="34" charset="-128"/>
              </a:rPr>
              <a:t>SPMI Criteria: Check whether individual meets criteria for SPMI</a:t>
            </a:r>
          </a:p>
          <a:p>
            <a:pPr marL="457200" lvl="1" indent="0">
              <a:buNone/>
            </a:pPr>
            <a:endParaRPr lang="en-US" sz="800" i="1" dirty="0">
              <a:latin typeface="Arial Unicode MS" pitchFamily="34" charset="-128"/>
            </a:endParaRPr>
          </a:p>
          <a:p>
            <a:pPr lvl="1"/>
            <a:r>
              <a:rPr lang="en-US" sz="2000" i="1" dirty="0">
                <a:latin typeface="Arial Unicode MS" pitchFamily="34" charset="-128"/>
              </a:rPr>
              <a:t>Obtain all necessary signatures </a:t>
            </a:r>
          </a:p>
          <a:p>
            <a:pPr marL="457200" lvl="1" indent="0">
              <a:buNone/>
            </a:pPr>
            <a:endParaRPr lang="en-US" sz="2000" i="1" dirty="0">
              <a:latin typeface="Arial Unicode MS" pitchFamily="34" charset="-128"/>
            </a:endParaRPr>
          </a:p>
          <a:p>
            <a:pPr marL="457200" lvl="1" indent="0">
              <a:buNone/>
            </a:pPr>
            <a:endParaRPr lang="en-US" sz="2000" i="1" dirty="0">
              <a:latin typeface="Arial Unicode MS" pitchFamily="34" charset="-128"/>
            </a:endParaRPr>
          </a:p>
          <a:p>
            <a:pPr marL="457200" lvl="1" indent="0">
              <a:buNone/>
            </a:pPr>
            <a:r>
              <a:rPr lang="en-US" sz="2000" i="1" dirty="0">
                <a:latin typeface="Arial Unicode MS" pitchFamily="34" charset="-128"/>
              </a:rPr>
              <a:t>       </a:t>
            </a:r>
            <a:r>
              <a:rPr lang="en-US" sz="1400" i="1" dirty="0">
                <a:latin typeface="Arial Unicode MS" pitchFamily="34" charset="-128"/>
              </a:rPr>
              <a:t>***A completed  sample SCS is available for your guidance***</a:t>
            </a:r>
          </a:p>
          <a:p>
            <a:endParaRPr lang="en-US" dirty="0"/>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90000"/>
              </a:lnSpc>
            </a:pPr>
            <a:r>
              <a:rPr lang="en-US" sz="4000" b="1" dirty="0"/>
              <a:t>Instructions</a:t>
            </a:r>
          </a:p>
          <a:p>
            <a:pPr>
              <a:lnSpc>
                <a:spcPct val="90000"/>
              </a:lnSpc>
            </a:pPr>
            <a:r>
              <a:rPr lang="en-US" sz="3200" i="1" dirty="0">
                <a:latin typeface="Arial Unicode MS" pitchFamily="34" charset="-128"/>
              </a:rPr>
              <a:t>Section VI– Screening Findings (continued)</a:t>
            </a:r>
            <a:endParaRPr lang="en-US" sz="3200" b="1" i="1" dirty="0">
              <a:latin typeface="Arial Unicode MS" pitchFamily="34" charset="-128"/>
            </a:endParaRPr>
          </a:p>
        </p:txBody>
      </p:sp>
    </p:spTree>
    <p:extLst>
      <p:ext uri="{BB962C8B-B14F-4D97-AF65-F5344CB8AC3E}">
        <p14:creationId xmlns:p14="http://schemas.microsoft.com/office/powerpoint/2010/main" val="3959954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r>
              <a:rPr lang="en-US" dirty="0"/>
              <a:t>CMHC’s</a:t>
            </a:r>
          </a:p>
          <a:p>
            <a:r>
              <a:rPr lang="en-US" dirty="0"/>
              <a:t>FACILITATORS</a:t>
            </a:r>
          </a:p>
          <a:p>
            <a:r>
              <a:rPr lang="en-US" dirty="0"/>
              <a:t>SCREENERS</a:t>
            </a:r>
          </a:p>
          <a:p>
            <a:endParaRPr lang="en-US" dirty="0"/>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600" dirty="0"/>
              <a:t>Roles &amp; Responsibilities</a:t>
            </a:r>
          </a:p>
        </p:txBody>
      </p:sp>
    </p:spTree>
    <p:extLst>
      <p:ext uri="{BB962C8B-B14F-4D97-AF65-F5344CB8AC3E}">
        <p14:creationId xmlns:p14="http://schemas.microsoft.com/office/powerpoint/2010/main" val="3959954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0" indent="0">
              <a:buNone/>
            </a:pPr>
            <a:endParaRPr lang="en-US" dirty="0"/>
          </a:p>
          <a:p>
            <a:pPr lvl="1"/>
            <a:r>
              <a:rPr lang="en-US" sz="2000" i="1" dirty="0">
                <a:latin typeface="Arial Unicode MS" pitchFamily="34" charset="-128"/>
              </a:rPr>
              <a:t>Each </a:t>
            </a:r>
            <a:r>
              <a:rPr lang="en-US" sz="2000" i="1" dirty="0"/>
              <a:t>CMHC will assign a CMHC-NFMH Liaison, who will act as a liaison with the NFMH and other CMHCs, serve as a point of contact with KDADS, and oversee coordination of services for those being discharged.</a:t>
            </a:r>
          </a:p>
          <a:p>
            <a:endParaRPr lang="en-US" dirty="0"/>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600" dirty="0"/>
              <a:t>CMHC’s Responsibilities</a:t>
            </a:r>
          </a:p>
        </p:txBody>
      </p:sp>
    </p:spTree>
    <p:extLst>
      <p:ext uri="{BB962C8B-B14F-4D97-AF65-F5344CB8AC3E}">
        <p14:creationId xmlns:p14="http://schemas.microsoft.com/office/powerpoint/2010/main" val="395995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pPr marL="0" indent="0">
              <a:lnSpc>
                <a:spcPct val="90000"/>
              </a:lnSpc>
            </a:pPr>
            <a:r>
              <a:rPr lang="en-US" sz="3600" b="1" i="1" dirty="0">
                <a:latin typeface="Arial Unicode MS" pitchFamily="34" charset="-128"/>
              </a:rPr>
              <a:t>Background and History of the SCS</a:t>
            </a:r>
          </a:p>
        </p:txBody>
      </p:sp>
      <p:sp>
        <p:nvSpPr>
          <p:cNvPr id="3" name="Content Placeholder 2"/>
          <p:cNvSpPr>
            <a:spLocks noGrp="1"/>
          </p:cNvSpPr>
          <p:nvPr>
            <p:ph idx="1"/>
          </p:nvPr>
        </p:nvSpPr>
        <p:spPr>
          <a:xfrm>
            <a:off x="381000" y="1600200"/>
            <a:ext cx="8305800" cy="4876800"/>
          </a:xfrm>
        </p:spPr>
        <p:txBody>
          <a:bodyPr>
            <a:normAutofit/>
          </a:bodyPr>
          <a:lstStyle/>
          <a:p>
            <a:pPr marL="0" indent="0" algn="ctr">
              <a:lnSpc>
                <a:spcPct val="90000"/>
              </a:lnSpc>
              <a:buNone/>
            </a:pPr>
            <a:endParaRPr lang="en-US" sz="1100" b="1" i="1" dirty="0">
              <a:latin typeface="Arial Unicode MS" pitchFamily="34" charset="-128"/>
            </a:endParaRPr>
          </a:p>
          <a:p>
            <a:pPr marL="0" indent="0" algn="ctr">
              <a:lnSpc>
                <a:spcPct val="90000"/>
              </a:lnSpc>
              <a:buNone/>
            </a:pPr>
            <a:r>
              <a:rPr lang="en-US" sz="2800" b="1" i="1" dirty="0">
                <a:solidFill>
                  <a:srgbClr val="FF0000"/>
                </a:solidFill>
                <a:latin typeface="Arial Unicode MS" pitchFamily="34" charset="-128"/>
              </a:rPr>
              <a:t> </a:t>
            </a:r>
          </a:p>
          <a:p>
            <a:pPr marL="0" indent="0" algn="ctr">
              <a:lnSpc>
                <a:spcPct val="90000"/>
              </a:lnSpc>
              <a:buNone/>
            </a:pPr>
            <a:endParaRPr lang="en-US" sz="800" b="1" i="1" dirty="0">
              <a:latin typeface="Arial Unicode MS" pitchFamily="34" charset="-128"/>
            </a:endParaRPr>
          </a:p>
          <a:p>
            <a:pPr marL="0" indent="0" algn="ctr">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The Nursing Facilities for Mental Health  (NFMHs) program began in the1980s as an alternative to regular Nursing Facilities</a:t>
            </a:r>
          </a:p>
          <a:p>
            <a:pPr marL="457200" lvl="1" indent="0">
              <a:lnSpc>
                <a:spcPct val="90000"/>
              </a:lnSpc>
              <a:buNone/>
            </a:pPr>
            <a:endParaRPr lang="en-US" sz="2000" i="1" dirty="0">
              <a:latin typeface="Arial Unicode MS" pitchFamily="34" charset="-128"/>
            </a:endParaRP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NFMHs not part of Mental Health Reform</a:t>
            </a:r>
          </a:p>
          <a:p>
            <a:pPr lvl="1">
              <a:lnSpc>
                <a:spcPct val="90000"/>
              </a:lnSpc>
            </a:pPr>
            <a:endParaRPr lang="en-US" sz="2000" i="1" dirty="0">
              <a:latin typeface="Arial Unicode MS" pitchFamily="34" charset="-128"/>
            </a:endParaRP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NFMHs are Institutions for Mental Disease (IMDs) and not eligible for Federal funds</a:t>
            </a:r>
          </a:p>
          <a:p>
            <a:pPr marL="457200" lvl="1" indent="0">
              <a:lnSpc>
                <a:spcPct val="90000"/>
              </a:lnSpc>
              <a:buNone/>
            </a:pPr>
            <a:endParaRPr lang="en-US" sz="2000" i="1" dirty="0">
              <a:latin typeface="Arial Unicode MS" pitchFamily="34" charset="-128"/>
            </a:endParaRP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Persons in NFMHs without an alternate pay source (private pay/insurance) are supported by State General Funds</a:t>
            </a:r>
          </a:p>
          <a:p>
            <a:pPr marL="0"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2344624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pPr lvl="1">
              <a:lnSpc>
                <a:spcPct val="120000"/>
              </a:lnSpc>
            </a:pPr>
            <a:endParaRPr lang="en-US" sz="18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pPr>
            <a:endParaRPr lang="en-US" sz="18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pP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Accompany CMHC staff to NFMHs for participation in the SCS process</a:t>
            </a:r>
          </a:p>
          <a:p>
            <a:pPr lvl="1">
              <a:lnSpc>
                <a:spcPct val="120000"/>
              </a:lnSpc>
            </a:pPr>
            <a:endParaRPr lang="en-US" sz="18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pP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Facilitator will complete the Strengths Assessment portion and contribute to the recommendations of the SCS.</a:t>
            </a:r>
          </a:p>
          <a:p>
            <a:pPr marL="457200" lvl="1" indent="0">
              <a:lnSpc>
                <a:spcPct val="120000"/>
              </a:lnSpc>
              <a:buNone/>
            </a:pPr>
            <a:endParaRPr lang="en-US" sz="1800" i="1" dirty="0">
              <a:latin typeface="Arial Unicode MS" pitchFamily="34" charset="-128"/>
              <a:ea typeface="Arial Unicode MS" panose="020B0604020202020204" pitchFamily="34" charset="-128"/>
              <a:cs typeface="Arial Unicode MS" panose="020B0604020202020204" pitchFamily="34" charset="-128"/>
            </a:endParaRPr>
          </a:p>
          <a:p>
            <a:pPr lvl="1">
              <a:lnSpc>
                <a:spcPct val="120000"/>
              </a:lnSpc>
            </a:pPr>
            <a:r>
              <a:rPr lang="en-US" sz="1800" i="1" dirty="0">
                <a:latin typeface="Arial Unicode MS" pitchFamily="34" charset="-128"/>
                <a:ea typeface="Arial Unicode MS" panose="020B0604020202020204" pitchFamily="34" charset="-128"/>
                <a:cs typeface="Arial Unicode MS" panose="020B0604020202020204" pitchFamily="34" charset="-128"/>
              </a:rPr>
              <a:t>Facilitate the development of one-to-one relationships between consumers living in the community within a given individual’s county of responsibility and those individuals currently residing in an NFMH.  </a:t>
            </a:r>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600" dirty="0"/>
              <a:t>Facilitator Responsibilities</a:t>
            </a:r>
          </a:p>
        </p:txBody>
      </p:sp>
    </p:spTree>
    <p:extLst>
      <p:ext uri="{BB962C8B-B14F-4D97-AF65-F5344CB8AC3E}">
        <p14:creationId xmlns:p14="http://schemas.microsoft.com/office/powerpoint/2010/main" val="3959954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70000" lnSpcReduction="20000"/>
          </a:bodyPr>
          <a:lstStyle/>
          <a:p>
            <a:pPr lvl="1">
              <a:lnSpc>
                <a:spcPct val="120000"/>
              </a:lnSpc>
            </a:pPr>
            <a:r>
              <a:rPr lang="en-US" sz="2600" i="1" dirty="0">
                <a:latin typeface="Arial Unicode MS" panose="020B0604020202020204" pitchFamily="34" charset="-128"/>
                <a:ea typeface="Arial Unicode MS" panose="020B0604020202020204" pitchFamily="34" charset="-128"/>
                <a:cs typeface="Arial Unicode MS" panose="020B0604020202020204" pitchFamily="34" charset="-128"/>
              </a:rPr>
              <a:t>Facilitators will attempt to foster hope and encouragement as well as identify available resources for those residents who wish to move from an NFMH back into the community.  This relationship may also help residents identify ways in which the NFMH experience contributes to their recovery process.</a:t>
            </a:r>
          </a:p>
          <a:p>
            <a:pPr lvl="1">
              <a:lnSpc>
                <a:spcPct val="120000"/>
              </a:lnSpc>
            </a:pPr>
            <a:endParaRPr lang="en-US" sz="26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pPr>
            <a:r>
              <a:rPr lang="en-US" sz="2600" i="1" dirty="0">
                <a:latin typeface="Arial Unicode MS" panose="020B0604020202020204" pitchFamily="34" charset="-128"/>
                <a:ea typeface="Arial Unicode MS" panose="020B0604020202020204" pitchFamily="34" charset="-128"/>
                <a:cs typeface="Arial Unicode MS" panose="020B0604020202020204" pitchFamily="34" charset="-128"/>
              </a:rPr>
              <a:t>Provide peer support throughout the screening process for those consumers scheduled to be screened.</a:t>
            </a:r>
          </a:p>
          <a:p>
            <a:pPr lvl="1">
              <a:lnSpc>
                <a:spcPct val="120000"/>
              </a:lnSpc>
            </a:pPr>
            <a:endParaRPr lang="en-US" sz="26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pPr>
            <a:r>
              <a:rPr lang="en-US" sz="2600" i="1" dirty="0">
                <a:latin typeface="Arial Unicode MS" panose="020B0604020202020204" pitchFamily="34" charset="-128"/>
                <a:ea typeface="Arial Unicode MS" panose="020B0604020202020204" pitchFamily="34" charset="-128"/>
                <a:cs typeface="Arial Unicode MS" panose="020B0604020202020204" pitchFamily="34" charset="-128"/>
              </a:rPr>
              <a:t>Provide information and resources related to community living not only to residents but also to guardians (as applicable), the NFMH staff, and/or the CMHC screeners.</a:t>
            </a:r>
          </a:p>
          <a:p>
            <a:pPr lvl="1">
              <a:lnSpc>
                <a:spcPct val="120000"/>
              </a:lnSpc>
            </a:pPr>
            <a:endParaRPr lang="en-US" sz="2600" i="1" dirty="0">
              <a:latin typeface="Arial Unicode MS" pitchFamily="34" charset="-128"/>
              <a:ea typeface="Arial Unicode MS" panose="020B0604020202020204" pitchFamily="34" charset="-128"/>
              <a:cs typeface="Arial Unicode MS" panose="020B0604020202020204" pitchFamily="34" charset="-128"/>
            </a:endParaRPr>
          </a:p>
          <a:p>
            <a:pPr marL="457200" lvl="1" indent="0">
              <a:lnSpc>
                <a:spcPct val="120000"/>
              </a:lnSpc>
              <a:buNone/>
            </a:pPr>
            <a:r>
              <a:rPr lang="en-US" sz="2600" i="1" dirty="0">
                <a:latin typeface="Arial Unicode MS" pitchFamily="34" charset="-128"/>
                <a:ea typeface="Arial Unicode MS" panose="020B0604020202020204" pitchFamily="34" charset="-128"/>
                <a:cs typeface="Arial Unicode MS" panose="020B0604020202020204" pitchFamily="34" charset="-128"/>
              </a:rPr>
              <a:t>*Note-The strengths assessment must be completed by the screener if a facilitator is not available</a:t>
            </a:r>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600" dirty="0"/>
              <a:t>Facilitator Responsibilities (Continued)</a:t>
            </a:r>
          </a:p>
        </p:txBody>
      </p:sp>
    </p:spTree>
    <p:extLst>
      <p:ext uri="{BB962C8B-B14F-4D97-AF65-F5344CB8AC3E}">
        <p14:creationId xmlns:p14="http://schemas.microsoft.com/office/powerpoint/2010/main" val="1920714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nSpc>
                <a:spcPct val="110000"/>
              </a:lnSpc>
              <a:buNone/>
            </a:pPr>
            <a:r>
              <a:rPr lang="en-US" sz="1900" i="1" dirty="0">
                <a:latin typeface="Arial Unicode MS" panose="020B0604020202020204" pitchFamily="34" charset="-128"/>
                <a:ea typeface="Arial Unicode MS" panose="020B0604020202020204" pitchFamily="34" charset="-128"/>
                <a:cs typeface="Arial Unicode MS" panose="020B0604020202020204" pitchFamily="34" charset="-128"/>
              </a:rPr>
              <a:t>The roles and responsibilities of a screener include the scheduling and completion of the Screen for Continued Stay, as well as recommendations and referrals to appropriate services.  These assessments will be conducted in a culturally-sensitive manner with provisions for assessments of non-English speaking individuals.  The specific tasks are:</a:t>
            </a:r>
          </a:p>
          <a:p>
            <a:pPr marL="0" indent="0">
              <a:lnSpc>
                <a:spcPct val="110000"/>
              </a:lnSpc>
              <a:buNone/>
            </a:pPr>
            <a:endParaRPr lang="en-US" sz="19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buFont typeface="Arial" panose="020B0604020202020204" pitchFamily="34" charset="0"/>
              <a:buChar char="-"/>
            </a:pPr>
            <a:r>
              <a:rPr lang="en-US" sz="1900" i="1" dirty="0"/>
              <a:t>The completion of the “Screen for Continued Stay.”  This includes completion of a “Consumer Strengths Assessment” which is incorporated into the SCS document.  Screeners and facilitators will complete the assessment documents based on information obtained from a variety of sources, including a face-to-face interview with the individual being screened, review of medical records, discussion with NFMH staff, and discussion with family members, guardians, or other individuals as requested by the resident.</a:t>
            </a:r>
            <a:endParaRPr lang="en-US" sz="1400" i="1" dirty="0"/>
          </a:p>
          <a:p>
            <a:pPr>
              <a:lnSpc>
                <a:spcPct val="110000"/>
              </a:lnSpc>
              <a:buFont typeface="Arial" panose="020B0604020202020204" pitchFamily="34" charset="0"/>
              <a:buChar char="-"/>
            </a:pPr>
            <a:endParaRPr lang="en-US" sz="1600" i="1" dirty="0"/>
          </a:p>
          <a:p>
            <a:pPr>
              <a:lnSpc>
                <a:spcPct val="110000"/>
              </a:lnSpc>
              <a:buFont typeface="Arial" panose="020B0604020202020204" pitchFamily="34" charset="0"/>
              <a:buChar char="-"/>
            </a:pPr>
            <a:endParaRPr lang="en-US" sz="1600" i="1" dirty="0"/>
          </a:p>
          <a:p>
            <a:pPr marL="0" indent="0">
              <a:lnSpc>
                <a:spcPct val="110000"/>
              </a:lnSpc>
              <a:buNone/>
            </a:pPr>
            <a:endParaRPr lang="en-US" sz="15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endParaRPr lang="en-US" sz="15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600" dirty="0"/>
              <a:t>Screener Responsibilities</a:t>
            </a:r>
          </a:p>
        </p:txBody>
      </p:sp>
    </p:spTree>
    <p:extLst>
      <p:ext uri="{BB962C8B-B14F-4D97-AF65-F5344CB8AC3E}">
        <p14:creationId xmlns:p14="http://schemas.microsoft.com/office/powerpoint/2010/main" val="3959954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110000"/>
              </a:lnSpc>
              <a:buFont typeface="Arial" panose="020B0604020202020204" pitchFamily="34" charset="0"/>
              <a:buChar char="-"/>
            </a:pPr>
            <a:r>
              <a:rPr lang="en-US" sz="1900" i="1" dirty="0"/>
              <a:t>Following completion of the assessment documents, the screener and facilitator will each make a recommendation for either discharge to the community upon development and implementation of an appropriate plan for community supports, or continued stay in the NFMH identifying the reason that community discharge is not possible at this time.  </a:t>
            </a:r>
          </a:p>
          <a:p>
            <a:pPr>
              <a:lnSpc>
                <a:spcPct val="110000"/>
              </a:lnSpc>
              <a:buFont typeface="Arial" panose="020B0604020202020204" pitchFamily="34" charset="0"/>
              <a:buChar char="-"/>
            </a:pPr>
            <a:endParaRPr lang="en-US" sz="1900" i="1" dirty="0"/>
          </a:p>
          <a:p>
            <a:pPr>
              <a:lnSpc>
                <a:spcPct val="110000"/>
              </a:lnSpc>
              <a:buFont typeface="Arial" panose="020B0604020202020204" pitchFamily="34" charset="0"/>
              <a:buChar char="-"/>
            </a:pPr>
            <a:r>
              <a:rPr lang="en-US" sz="1900" i="1" dirty="0"/>
              <a:t>If discharge is recommended and needed services have been determined, the screener will communicate with the Community Support Services (CSS) program where the resident desires to live (either their own CSS program or another if the person chooses to live outside the county of responsibility; this transition of responsibility should take place after the individual has relocated to the new catchment area).  A determination will then be made as to whether the supports necessary for discharge to the community are available.</a:t>
            </a:r>
          </a:p>
          <a:p>
            <a:pPr>
              <a:lnSpc>
                <a:spcPct val="110000"/>
              </a:lnSpc>
              <a:buFont typeface="Arial" panose="020B0604020202020204" pitchFamily="34" charset="0"/>
              <a:buChar char="-"/>
            </a:pPr>
            <a:endParaRPr lang="en-US" sz="1400" i="1" dirty="0"/>
          </a:p>
          <a:p>
            <a:pPr>
              <a:lnSpc>
                <a:spcPct val="110000"/>
              </a:lnSpc>
              <a:buFont typeface="Arial" panose="020B0604020202020204" pitchFamily="34" charset="0"/>
              <a:buChar char="-"/>
            </a:pPr>
            <a:endParaRPr lang="en-US" sz="1600" i="1" dirty="0"/>
          </a:p>
          <a:p>
            <a:pPr>
              <a:lnSpc>
                <a:spcPct val="110000"/>
              </a:lnSpc>
              <a:buFont typeface="Arial" panose="020B0604020202020204" pitchFamily="34" charset="0"/>
              <a:buChar char="-"/>
            </a:pPr>
            <a:endParaRPr lang="en-US" sz="1600" i="1" dirty="0"/>
          </a:p>
          <a:p>
            <a:pPr marL="0" indent="0">
              <a:lnSpc>
                <a:spcPct val="110000"/>
              </a:lnSpc>
              <a:buNone/>
            </a:pPr>
            <a:endParaRPr lang="en-US" sz="15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endParaRPr lang="en-US" sz="15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600" dirty="0"/>
              <a:t>Screener Responsibilities (continued)</a:t>
            </a:r>
          </a:p>
        </p:txBody>
      </p:sp>
    </p:spTree>
    <p:extLst>
      <p:ext uri="{BB962C8B-B14F-4D97-AF65-F5344CB8AC3E}">
        <p14:creationId xmlns:p14="http://schemas.microsoft.com/office/powerpoint/2010/main" val="1756166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sz="1800" dirty="0">
                <a:latin typeface="Arial Unicode MS" panose="020B0604020202020204" pitchFamily="34" charset="-128"/>
                <a:ea typeface="Arial Unicode MS" panose="020B0604020202020204" pitchFamily="34" charset="-128"/>
                <a:cs typeface="Arial Unicode MS" panose="020B0604020202020204" pitchFamily="34" charset="-128"/>
              </a:rPr>
              <a:t>After the assessment has been completed:</a:t>
            </a:r>
          </a:p>
          <a:p>
            <a:pPr lvl="1">
              <a:lnSpc>
                <a:spcPct val="90000"/>
              </a:lnSpc>
            </a:pP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Enter the information into the </a:t>
            </a:r>
            <a:r>
              <a:rPr lang="en-US" sz="1800" i="1" u="sng" dirty="0">
                <a:solidFill>
                  <a:schemeClr val="tx2">
                    <a:lumMod val="60000"/>
                    <a:lumOff val="4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Screen for Continued Stay Document - fillable form.docx </a:t>
            </a: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form provided by KDADS and available on the KDADS website at  </a:t>
            </a: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hlinkClick r:id="rId2"/>
              </a:rPr>
              <a:t>https://www.kdads.ks.gov/provider-home/providers/screens-for-continued-stay</a:t>
            </a: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90000"/>
              </a:lnSpc>
            </a:pP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Save the document in either .doc or .</a:t>
            </a:r>
            <a:r>
              <a:rPr lang="en-US" sz="1800" i="1" dirty="0" err="1">
                <a:latin typeface="Arial Unicode MS" panose="020B0604020202020204" pitchFamily="34" charset="-128"/>
                <a:ea typeface="Arial Unicode MS" panose="020B0604020202020204" pitchFamily="34" charset="-128"/>
                <a:cs typeface="Arial Unicode MS" panose="020B0604020202020204" pitchFamily="34" charset="-128"/>
              </a:rPr>
              <a:t>docx</a:t>
            </a: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 format.</a:t>
            </a:r>
          </a:p>
          <a:p>
            <a:pPr lvl="1">
              <a:lnSpc>
                <a:spcPct val="90000"/>
              </a:lnSpc>
            </a:pP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The signature page (the last page that requires the QMHP’s signature), the strengths assessment, and the facilitator’s portion of the cover sheet can be filled out by hand, scanned, and sent as an additional file, but the screen itself must remain in a Word format.</a:t>
            </a:r>
          </a:p>
          <a:p>
            <a:pPr lvl="1">
              <a:lnSpc>
                <a:spcPct val="90000"/>
              </a:lnSpc>
            </a:pP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Email the completed forms to </a:t>
            </a: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hlinkClick r:id="rId3"/>
              </a:rPr>
              <a:t>diana.marsh@ks.gov</a:t>
            </a: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90000"/>
              </a:lnSpc>
            </a:pP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After the screens have been reviewed by KDADS, notification letters will be sent to the resident, the NFMH, the CMHC, and the guardian (if applicable).</a:t>
            </a:r>
          </a:p>
          <a:p>
            <a:pPr lvl="1">
              <a:lnSpc>
                <a:spcPct val="90000"/>
              </a:lnSpc>
            </a:pPr>
            <a:r>
              <a:rPr lang="en-US" sz="1800" i="1" dirty="0">
                <a:latin typeface="Arial Unicode MS" panose="020B0604020202020204" pitchFamily="34" charset="-128"/>
                <a:ea typeface="Arial Unicode MS" panose="020B0604020202020204" pitchFamily="34" charset="-128"/>
                <a:cs typeface="Arial Unicode MS" panose="020B0604020202020204" pitchFamily="34" charset="-128"/>
              </a:rPr>
              <a:t>Once the letters have been received, the CMHC can bill for reimbursement. </a:t>
            </a:r>
          </a:p>
          <a:p>
            <a:pPr lvl="1">
              <a:lnSpc>
                <a:spcPct val="90000"/>
              </a:lnSpc>
            </a:pPr>
            <a:endParaRPr lang="en-US" sz="18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lvl="1" indent="0">
              <a:lnSpc>
                <a:spcPct val="90000"/>
              </a:lnSpc>
              <a:buNone/>
            </a:pPr>
            <a:r>
              <a:rPr lang="en-US" sz="1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 any technical assistance with submitting SCS please contact Diana by email or at 785 296-3471</a:t>
            </a:r>
            <a:endParaRPr lang="en-US" sz="1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lvl="1" indent="0">
              <a:lnSpc>
                <a:spcPct val="90000"/>
              </a:lnSpc>
              <a:buNone/>
            </a:pPr>
            <a:endParaRPr lang="en-US" sz="1800" i="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90000"/>
              </a:lnSpc>
            </a:pPr>
            <a:r>
              <a:rPr lang="en-US" sz="3600" i="1" dirty="0">
                <a:latin typeface="Arial Unicode MS" pitchFamily="34" charset="-128"/>
              </a:rPr>
              <a:t>Completion and Submission of SCS to KDADS</a:t>
            </a:r>
            <a:endParaRPr lang="en-US" sz="3600" b="1" i="1" dirty="0">
              <a:latin typeface="Arial Unicode MS" pitchFamily="34" charset="-128"/>
            </a:endParaRPr>
          </a:p>
        </p:txBody>
      </p:sp>
    </p:spTree>
    <p:extLst>
      <p:ext uri="{BB962C8B-B14F-4D97-AF65-F5344CB8AC3E}">
        <p14:creationId xmlns:p14="http://schemas.microsoft.com/office/powerpoint/2010/main" val="3959954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90000"/>
              </a:lnSpc>
            </a:pPr>
            <a:r>
              <a:rPr lang="en-US" sz="3600" dirty="0"/>
              <a:t>For Your Review, An Example Of A Completed SCS</a:t>
            </a:r>
            <a:endParaRPr lang="en-US" sz="3600" b="1" i="1" dirty="0">
              <a:latin typeface="Arial Unicode MS" pitchFamily="34" charset="-128"/>
            </a:endParaRPr>
          </a:p>
        </p:txBody>
      </p:sp>
      <p:pic>
        <p:nvPicPr>
          <p:cNvPr id="10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06771" y="1600200"/>
            <a:ext cx="5130458"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9954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October 27, 2016</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457200"/>
            <a:ext cx="8857331" cy="5211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003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October 27, 2016</a:t>
            </a:r>
          </a:p>
        </p:txBody>
      </p:sp>
      <p:sp>
        <p:nvSpPr>
          <p:cNvPr id="2" name="Content Placeholder 1"/>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41" y="838199"/>
            <a:ext cx="9004659" cy="525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459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October 27, 2016</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982030"/>
            <a:ext cx="8936669" cy="5144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6205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October 27, 2016</a:t>
            </a: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831518"/>
            <a:ext cx="9007317" cy="5340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20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b="1" i="1" dirty="0">
                <a:latin typeface="Arial Unicode MS" pitchFamily="34" charset="-128"/>
              </a:rPr>
              <a:t>Background and History (continued)</a:t>
            </a:r>
            <a:endParaRPr lang="en-US" sz="3600" b="1" dirty="0"/>
          </a:p>
        </p:txBody>
      </p:sp>
      <p:sp>
        <p:nvSpPr>
          <p:cNvPr id="3" name="Content Placeholder 2"/>
          <p:cNvSpPr>
            <a:spLocks noGrp="1"/>
          </p:cNvSpPr>
          <p:nvPr>
            <p:ph idx="1"/>
          </p:nvPr>
        </p:nvSpPr>
        <p:spPr>
          <a:xfrm>
            <a:off x="381000" y="1600200"/>
            <a:ext cx="8305800" cy="4876800"/>
          </a:xfrm>
        </p:spPr>
        <p:txBody>
          <a:bodyPr>
            <a:normAutofit/>
          </a:bodyPr>
          <a:lstStyle/>
          <a:p>
            <a:pPr lvl="1"/>
            <a:r>
              <a:rPr lang="en-US" sz="2000" i="1" dirty="0">
                <a:latin typeface="Arial Unicode MS" pitchFamily="34" charset="-128"/>
              </a:rPr>
              <a:t>NFMHs became a “step down” as people began to move out of State Mental Health Hospitals (SMHHs).</a:t>
            </a:r>
          </a:p>
          <a:p>
            <a:pPr marL="457200" lvl="1" indent="0">
              <a:buNone/>
            </a:pPr>
            <a:endParaRPr lang="en-US" sz="2000" i="1" dirty="0">
              <a:latin typeface="Arial Unicode MS" pitchFamily="34" charset="-128"/>
            </a:endParaRPr>
          </a:p>
          <a:p>
            <a:pPr marL="457200" lvl="1" indent="0">
              <a:buNone/>
            </a:pPr>
            <a:endParaRPr lang="en-US" sz="800" i="1" dirty="0">
              <a:latin typeface="Arial Unicode MS" pitchFamily="34" charset="-128"/>
            </a:endParaRPr>
          </a:p>
          <a:p>
            <a:pPr lvl="1"/>
            <a:r>
              <a:rPr lang="en-US" sz="2000" i="1" dirty="0">
                <a:latin typeface="Arial Unicode MS" pitchFamily="34" charset="-128"/>
              </a:rPr>
              <a:t>Intensive community-based resources developed over past 15 -20 years decrease the need for institutional care.</a:t>
            </a:r>
          </a:p>
          <a:p>
            <a:pPr marL="457200" lvl="1" indent="0">
              <a:buNone/>
            </a:pPr>
            <a:endParaRPr lang="en-US" sz="2000" i="1" dirty="0">
              <a:latin typeface="Arial Unicode MS" pitchFamily="34" charset="-128"/>
            </a:endParaRPr>
          </a:p>
          <a:p>
            <a:pPr marL="457200" lvl="1" indent="0">
              <a:buNone/>
            </a:pPr>
            <a:endParaRPr lang="en-US" sz="800" i="1" dirty="0">
              <a:latin typeface="Arial Unicode MS" pitchFamily="34" charset="-128"/>
            </a:endParaRPr>
          </a:p>
          <a:p>
            <a:pPr lvl="1"/>
            <a:r>
              <a:rPr lang="en-US" sz="2000" i="1" dirty="0">
                <a:latin typeface="Arial Unicode MS" pitchFamily="34" charset="-128"/>
              </a:rPr>
              <a:t>KDADS is committed to promoting self sufficiency  and ensuring people who have been diagnosed with a SPMI have the opportunity it live in the least restrictive environment.  </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688190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October 27, 2016</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148" y="838200"/>
            <a:ext cx="8848652" cy="5211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6666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lvl="1">
              <a:lnSpc>
                <a:spcPct val="90000"/>
              </a:lnSpc>
            </a:pPr>
            <a:endParaRPr lang="en-US" sz="1800" i="1" dirty="0">
              <a:latin typeface="Arial Unicode MS" pitchFamily="34" charset="-128"/>
            </a:endParaRPr>
          </a:p>
          <a:p>
            <a:pPr lvl="1">
              <a:lnSpc>
                <a:spcPct val="90000"/>
              </a:lnSpc>
            </a:pPr>
            <a:r>
              <a:rPr lang="en-US" sz="1800" i="1" dirty="0">
                <a:latin typeface="Arial Unicode MS" pitchFamily="34" charset="-128"/>
              </a:rPr>
              <a:t>Team up with a screener who has experience and shadow them at least three times before attempting to complete one on your own</a:t>
            </a:r>
          </a:p>
          <a:p>
            <a:pPr lvl="1">
              <a:lnSpc>
                <a:spcPct val="90000"/>
              </a:lnSpc>
            </a:pPr>
            <a:endParaRPr lang="en-US" sz="1800" i="1" dirty="0">
              <a:latin typeface="Arial Unicode MS" pitchFamily="34" charset="-128"/>
            </a:endParaRPr>
          </a:p>
          <a:p>
            <a:pPr lvl="1">
              <a:lnSpc>
                <a:spcPct val="90000"/>
              </a:lnSpc>
            </a:pPr>
            <a:r>
              <a:rPr lang="en-US" sz="1800" i="1" dirty="0">
                <a:latin typeface="Arial Unicode MS" pitchFamily="34" charset="-128"/>
              </a:rPr>
              <a:t>Once you are ready to start completing the form, have the person you shadowed review what you have entered. This should include reviewing the documents and ensuring that they are submitted correctly.</a:t>
            </a:r>
            <a:endParaRPr lang="en-US" dirty="0"/>
          </a:p>
        </p:txBody>
      </p:sp>
      <p:sp>
        <p:nvSpPr>
          <p:cNvPr id="4" name="Date Placeholder 3"/>
          <p:cNvSpPr>
            <a:spLocks noGrp="1"/>
          </p:cNvSpPr>
          <p:nvPr>
            <p:ph type="dt" sz="half" idx="10"/>
          </p:nvPr>
        </p:nvSpPr>
        <p:spPr/>
        <p:txBody>
          <a:bodyPr/>
          <a:lstStyle/>
          <a:p>
            <a:r>
              <a:rPr lang="en-US"/>
              <a:t>October 27, 2016</a:t>
            </a:r>
          </a:p>
        </p:txBody>
      </p:sp>
      <p:sp>
        <p:nvSpPr>
          <p:cNvPr id="5" name="Title 1"/>
          <p:cNvSpPr txBox="1">
            <a:spLocks/>
          </p:cNvSpPr>
          <p:nvPr/>
        </p:nvSpPr>
        <p:spPr>
          <a:xfrm>
            <a:off x="457200" y="304800"/>
            <a:ext cx="8229600" cy="1143000"/>
          </a:xfrm>
          <a:prstGeom prst="rect">
            <a:avLst/>
          </a:prstGeom>
          <a:ln w="9525" cap="flat" cmpd="sng" algn="ctr">
            <a:solidFill>
              <a:srgbClr val="0070C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600" dirty="0"/>
              <a:t>Training Recommendations For Completing The SCS</a:t>
            </a:r>
          </a:p>
        </p:txBody>
      </p:sp>
    </p:spTree>
    <p:extLst>
      <p:ext uri="{BB962C8B-B14F-4D97-AF65-F5344CB8AC3E}">
        <p14:creationId xmlns:p14="http://schemas.microsoft.com/office/powerpoint/2010/main" val="3959954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b="1" dirty="0"/>
              <a:t>Questions?</a:t>
            </a:r>
          </a:p>
        </p:txBody>
      </p:sp>
      <p:sp>
        <p:nvSpPr>
          <p:cNvPr id="3" name="Content Placeholder 2"/>
          <p:cNvSpPr>
            <a:spLocks noGrp="1"/>
          </p:cNvSpPr>
          <p:nvPr>
            <p:ph idx="1"/>
          </p:nvPr>
        </p:nvSpPr>
        <p:spPr/>
        <p:txBody>
          <a:bodyPr>
            <a:normAutofit/>
          </a:bodyPr>
          <a:lstStyle/>
          <a:p>
            <a:pPr marL="0" indent="0">
              <a:buNone/>
            </a:pPr>
            <a:r>
              <a:rPr lang="en-US" i="1" dirty="0">
                <a:latin typeface="Arial Unicode MS" pitchFamily="34" charset="-128"/>
              </a:rPr>
              <a:t> </a:t>
            </a:r>
          </a:p>
          <a:p>
            <a:pPr marL="0" indent="0">
              <a:buNone/>
            </a:pPr>
            <a:r>
              <a:rPr lang="en-US" sz="3600" i="1" dirty="0">
                <a:latin typeface="Arial Unicode MS" pitchFamily="34" charset="-128"/>
              </a:rPr>
              <a:t>If you have questions, please contact:</a:t>
            </a:r>
          </a:p>
          <a:p>
            <a:pPr marL="0" indent="0">
              <a:buNone/>
            </a:pPr>
            <a:endParaRPr lang="en-US" sz="1050" i="1" dirty="0">
              <a:latin typeface="Arial Unicode MS" pitchFamily="34" charset="-128"/>
            </a:endParaRPr>
          </a:p>
          <a:p>
            <a:pPr algn="ctr">
              <a:buNone/>
            </a:pPr>
            <a:r>
              <a:rPr lang="en-US" i="1" dirty="0">
                <a:latin typeface="Arial Unicode MS" pitchFamily="34" charset="-128"/>
              </a:rPr>
              <a:t>Chris Bush, MCJ, GCDF, KDADS</a:t>
            </a:r>
          </a:p>
          <a:p>
            <a:pPr algn="ctr">
              <a:buNone/>
            </a:pPr>
            <a:r>
              <a:rPr lang="en-US" i="1" dirty="0">
                <a:latin typeface="Arial Unicode MS" pitchFamily="34" charset="-128"/>
              </a:rPr>
              <a:t>Adult Community Program Manager </a:t>
            </a:r>
          </a:p>
          <a:p>
            <a:pPr algn="ctr">
              <a:buNone/>
            </a:pPr>
            <a:r>
              <a:rPr lang="en-US" i="1" dirty="0">
                <a:latin typeface="Arial Unicode MS" pitchFamily="34" charset="-128"/>
              </a:rPr>
              <a:t>                             </a:t>
            </a:r>
          </a:p>
          <a:p>
            <a:pPr algn="ctr">
              <a:buNone/>
            </a:pPr>
            <a:r>
              <a:rPr lang="en-US" i="1" dirty="0">
                <a:latin typeface="Arial Unicode MS" pitchFamily="34" charset="-128"/>
              </a:rPr>
              <a:t> </a:t>
            </a:r>
            <a:r>
              <a:rPr lang="en-US" i="1" dirty="0">
                <a:latin typeface="Arial Unicode MS" pitchFamily="34" charset="-128"/>
                <a:hlinkClick r:id="rId2"/>
              </a:rPr>
              <a:t>chris.bush@ks.gov</a:t>
            </a:r>
            <a:r>
              <a:rPr lang="en-US" i="1" dirty="0">
                <a:latin typeface="Arial Unicode MS" pitchFamily="34" charset="-128"/>
              </a:rPr>
              <a:t>  / 785-296-2572</a:t>
            </a:r>
            <a:r>
              <a:rPr lang="en-US" dirty="0"/>
              <a:t> </a:t>
            </a:r>
          </a:p>
        </p:txBody>
      </p:sp>
      <p:sp>
        <p:nvSpPr>
          <p:cNvPr id="4" name="Date Placeholder 3"/>
          <p:cNvSpPr>
            <a:spLocks noGrp="1"/>
          </p:cNvSpPr>
          <p:nvPr>
            <p:ph type="dt" sz="half" idx="10"/>
          </p:nvPr>
        </p:nvSpPr>
        <p:spPr/>
        <p:txBody>
          <a:bodyPr/>
          <a:lstStyle/>
          <a:p>
            <a:r>
              <a:rPr lang="en-US" dirty="0"/>
              <a:t>May 17, 2017</a:t>
            </a:r>
          </a:p>
        </p:txBody>
      </p:sp>
    </p:spTree>
    <p:extLst>
      <p:ext uri="{BB962C8B-B14F-4D97-AF65-F5344CB8AC3E}">
        <p14:creationId xmlns:p14="http://schemas.microsoft.com/office/powerpoint/2010/main" val="24061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a:latin typeface="Arial Unicode MS" pitchFamily="34" charset="-128"/>
              </a:rPr>
              <a:t>Annual Screen For Continued Stay Process</a:t>
            </a:r>
            <a:endParaRPr lang="en-US" sz="3600" b="1" dirty="0"/>
          </a:p>
        </p:txBody>
      </p:sp>
      <p:sp>
        <p:nvSpPr>
          <p:cNvPr id="3" name="Content Placeholder 2"/>
          <p:cNvSpPr>
            <a:spLocks noGrp="1"/>
          </p:cNvSpPr>
          <p:nvPr>
            <p:ph idx="1"/>
          </p:nvPr>
        </p:nvSpPr>
        <p:spPr>
          <a:xfrm>
            <a:off x="381000" y="1600200"/>
            <a:ext cx="8305800" cy="4876800"/>
          </a:xfrm>
        </p:spPr>
        <p:txBody>
          <a:bodyPr>
            <a:normAutofit/>
          </a:bodyPr>
          <a:lstStyle/>
          <a:p>
            <a:pPr marL="0" indent="0">
              <a:lnSpc>
                <a:spcPct val="90000"/>
              </a:lnSpc>
              <a:buNone/>
            </a:pPr>
            <a:endParaRPr lang="en-US" sz="2400" b="1" i="1" dirty="0">
              <a:latin typeface="Arial Unicode MS" pitchFamily="34" charset="-128"/>
            </a:endParaRPr>
          </a:p>
          <a:p>
            <a:pPr marL="0" indent="0">
              <a:lnSpc>
                <a:spcPct val="90000"/>
              </a:lnSpc>
              <a:buNone/>
            </a:pPr>
            <a:r>
              <a:rPr lang="en-US" sz="2400" b="1" i="1" dirty="0">
                <a:latin typeface="Arial Unicode MS" pitchFamily="34" charset="-128"/>
              </a:rPr>
              <a:t>The annual screen for continued stay (SCS) process was developed to :</a:t>
            </a:r>
          </a:p>
          <a:p>
            <a:pPr marL="0" indent="0">
              <a:lnSpc>
                <a:spcPct val="90000"/>
              </a:lnSpc>
              <a:buNone/>
            </a:pPr>
            <a:endParaRPr lang="en-US" sz="800" b="1" i="1" dirty="0">
              <a:latin typeface="Arial Unicode MS" pitchFamily="34" charset="-128"/>
            </a:endParaRPr>
          </a:p>
          <a:p>
            <a:pPr lvl="1">
              <a:lnSpc>
                <a:spcPct val="90000"/>
              </a:lnSpc>
            </a:pPr>
            <a:r>
              <a:rPr lang="en-US" sz="2000" i="1" dirty="0">
                <a:latin typeface="Arial Unicode MS" pitchFamily="34" charset="-128"/>
              </a:rPr>
              <a:t>Assess individuals in NFMHs </a:t>
            </a:r>
          </a:p>
          <a:p>
            <a:pPr marL="457200" lvl="1" indent="0">
              <a:lnSpc>
                <a:spcPct val="90000"/>
              </a:lnSpc>
              <a:buNone/>
            </a:pPr>
            <a:endParaRPr lang="en-US" sz="2000" i="1" dirty="0">
              <a:latin typeface="Arial Unicode MS" pitchFamily="34" charset="-128"/>
            </a:endParaRP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Evaluate their continued need for that level of care</a:t>
            </a:r>
          </a:p>
          <a:p>
            <a:pPr marL="457200" lvl="1" indent="0">
              <a:lnSpc>
                <a:spcPct val="90000"/>
              </a:lnSpc>
              <a:buNone/>
            </a:pPr>
            <a:endParaRPr lang="en-US" sz="2000" i="1" dirty="0">
              <a:latin typeface="Arial Unicode MS" pitchFamily="34" charset="-128"/>
            </a:endParaRP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 Provide individuals determined to need a less intensive level of care the opportunity to become integrated into the community with support of community-based services to meet their needs, and assure State General Funds are being directed toward the most effective and appropriate treatment settings based on the level of need</a:t>
            </a:r>
            <a:endParaRPr lang="en-US" dirty="0"/>
          </a:p>
          <a:p>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
        <p:nvSpPr>
          <p:cNvPr id="7" name="Content Placeholder 2"/>
          <p:cNvSpPr txBox="1">
            <a:spLocks/>
          </p:cNvSpPr>
          <p:nvPr/>
        </p:nvSpPr>
        <p:spPr>
          <a:xfrm>
            <a:off x="291369" y="5073122"/>
            <a:ext cx="7010400" cy="1173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a:p>
        </p:txBody>
      </p:sp>
    </p:spTree>
    <p:extLst>
      <p:ext uri="{BB962C8B-B14F-4D97-AF65-F5344CB8AC3E}">
        <p14:creationId xmlns:p14="http://schemas.microsoft.com/office/powerpoint/2010/main" val="56318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a:latin typeface="Arial Unicode MS" pitchFamily="34" charset="-128"/>
              </a:rPr>
              <a:t>Annual Screen Process, continued</a:t>
            </a:r>
            <a:endParaRPr lang="en-US" sz="3600" b="1" dirty="0"/>
          </a:p>
        </p:txBody>
      </p:sp>
      <p:sp>
        <p:nvSpPr>
          <p:cNvPr id="3" name="Content Placeholder 2"/>
          <p:cNvSpPr>
            <a:spLocks noGrp="1"/>
          </p:cNvSpPr>
          <p:nvPr>
            <p:ph idx="1"/>
          </p:nvPr>
        </p:nvSpPr>
        <p:spPr>
          <a:xfrm>
            <a:off x="381000" y="1600200"/>
            <a:ext cx="8305800" cy="4876800"/>
          </a:xfrm>
        </p:spPr>
        <p:txBody>
          <a:bodyPr>
            <a:normAutofit/>
          </a:bodyPr>
          <a:lstStyle/>
          <a:p>
            <a:pPr lvl="1">
              <a:lnSpc>
                <a:spcPct val="90000"/>
              </a:lnSpc>
            </a:pPr>
            <a:endParaRPr lang="en-US" sz="2000" i="1" dirty="0">
              <a:latin typeface="Arial Unicode MS" pitchFamily="34" charset="-128"/>
            </a:endParaRPr>
          </a:p>
          <a:p>
            <a:pPr lvl="1">
              <a:lnSpc>
                <a:spcPct val="90000"/>
              </a:lnSpc>
            </a:pPr>
            <a:endParaRPr lang="en-US" sz="2000" i="1" dirty="0">
              <a:latin typeface="Arial Unicode MS" pitchFamily="34" charset="-128"/>
            </a:endParaRPr>
          </a:p>
          <a:p>
            <a:pPr lvl="1">
              <a:lnSpc>
                <a:spcPct val="90000"/>
              </a:lnSpc>
            </a:pPr>
            <a:r>
              <a:rPr lang="en-US" sz="2000" i="1" dirty="0">
                <a:latin typeface="Arial Unicode MS" pitchFamily="34" charset="-128"/>
              </a:rPr>
              <a:t>All persons residing in NFMHs require an annual screen for continued stay </a:t>
            </a:r>
          </a:p>
          <a:p>
            <a:pPr lvl="1">
              <a:lnSpc>
                <a:spcPct val="90000"/>
              </a:lnSpc>
            </a:pPr>
            <a:endParaRPr lang="en-US" sz="2000" i="1" dirty="0">
              <a:latin typeface="Arial Unicode MS" pitchFamily="34" charset="-128"/>
            </a:endParaRPr>
          </a:p>
          <a:p>
            <a:pPr marL="40005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CMHCs are responsible for conducting the annual screens and developing plans to assist persons who are screened for discharge</a:t>
            </a:r>
          </a:p>
          <a:p>
            <a:pPr marL="457200" lvl="1" indent="0">
              <a:lnSpc>
                <a:spcPct val="90000"/>
              </a:lnSpc>
              <a:buNone/>
            </a:pPr>
            <a:endParaRPr lang="en-US" sz="2000" i="1" dirty="0">
              <a:latin typeface="Arial Unicode MS" pitchFamily="34" charset="-128"/>
            </a:endParaRPr>
          </a:p>
          <a:p>
            <a:pPr marL="40005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One hundred and twenty (120) days from date KDADS BHS approves a screen with a disposition of discharge/State General Funds to the NFMH will be considered discontinued.</a:t>
            </a:r>
          </a:p>
          <a:p>
            <a:pPr>
              <a:lnSpc>
                <a:spcPct val="90000"/>
              </a:lnSpc>
              <a:buNone/>
            </a:pPr>
            <a:endParaRPr lang="en-US" sz="2000" i="1" dirty="0">
              <a:latin typeface="Arial Unicode MS" pitchFamily="34" charset="-128"/>
            </a:endParaRPr>
          </a:p>
          <a:p>
            <a:pPr>
              <a:lnSpc>
                <a:spcPct val="90000"/>
              </a:lnSpc>
              <a:buNone/>
            </a:pPr>
            <a:r>
              <a:rPr lang="en-US" sz="2000" i="1" dirty="0">
                <a:solidFill>
                  <a:srgbClr val="FF0000"/>
                </a:solidFill>
                <a:latin typeface="Arial Unicode MS" pitchFamily="34" charset="-128"/>
              </a:rPr>
              <a:t> </a:t>
            </a:r>
          </a:p>
          <a:p>
            <a:pPr marL="0"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
        <p:nvSpPr>
          <p:cNvPr id="7" name="Content Placeholder 2"/>
          <p:cNvSpPr txBox="1">
            <a:spLocks/>
          </p:cNvSpPr>
          <p:nvPr/>
        </p:nvSpPr>
        <p:spPr>
          <a:xfrm>
            <a:off x="291369" y="5073122"/>
            <a:ext cx="7010400" cy="1173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a:p>
        </p:txBody>
      </p:sp>
    </p:spTree>
    <p:extLst>
      <p:ext uri="{BB962C8B-B14F-4D97-AF65-F5344CB8AC3E}">
        <p14:creationId xmlns:p14="http://schemas.microsoft.com/office/powerpoint/2010/main" val="3643545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a:latin typeface="Arial Unicode MS" pitchFamily="34" charset="-128"/>
              </a:rPr>
              <a:t>Conducting NFMH Screen For Continued Stay</a:t>
            </a:r>
            <a:endParaRPr lang="en-US" sz="3600" b="1" dirty="0"/>
          </a:p>
        </p:txBody>
      </p:sp>
      <p:sp>
        <p:nvSpPr>
          <p:cNvPr id="3" name="Content Placeholder 2"/>
          <p:cNvSpPr>
            <a:spLocks noGrp="1"/>
          </p:cNvSpPr>
          <p:nvPr>
            <p:ph idx="1"/>
          </p:nvPr>
        </p:nvSpPr>
        <p:spPr>
          <a:xfrm>
            <a:off x="381000" y="1600200"/>
            <a:ext cx="8305800" cy="4876800"/>
          </a:xfrm>
        </p:spPr>
        <p:txBody>
          <a:bodyPr>
            <a:normAutofit/>
          </a:bodyPr>
          <a:lstStyle/>
          <a:p>
            <a:pPr marL="457200" lvl="1" indent="0">
              <a:lnSpc>
                <a:spcPct val="90000"/>
              </a:lnSpc>
              <a:buNone/>
            </a:pPr>
            <a:endParaRPr lang="en-US" sz="2000" i="1" dirty="0">
              <a:latin typeface="Arial Unicode MS" pitchFamily="34" charset="-128"/>
            </a:endParaRPr>
          </a:p>
          <a:p>
            <a:pPr lvl="1">
              <a:lnSpc>
                <a:spcPct val="90000"/>
              </a:lnSpc>
            </a:pPr>
            <a:r>
              <a:rPr lang="en-US" sz="2000" i="1" dirty="0">
                <a:latin typeface="Arial Unicode MS" pitchFamily="34" charset="-128"/>
              </a:rPr>
              <a:t>The resident is the primary source of Information for the screen.</a:t>
            </a: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Explain reason for screen/visit .</a:t>
            </a: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Utilize facilitator to assist with the process, if available.</a:t>
            </a: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Utilize other sources of  information such as family and/or guardians, as well as NFMH staff and resident’s chart.</a:t>
            </a:r>
          </a:p>
          <a:p>
            <a:pPr lvl="1">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Complete </a:t>
            </a:r>
            <a:r>
              <a:rPr lang="en-US" sz="2000" i="1" u="sng" dirty="0">
                <a:latin typeface="Arial Unicode MS" pitchFamily="34" charset="-128"/>
              </a:rPr>
              <a:t>all</a:t>
            </a:r>
            <a:r>
              <a:rPr lang="en-US" sz="2000" i="1" dirty="0">
                <a:latin typeface="Arial Unicode MS" pitchFamily="34" charset="-128"/>
              </a:rPr>
              <a:t> sections of the form. </a:t>
            </a:r>
          </a:p>
          <a:p>
            <a:pPr marL="457200" lvl="1" indent="0">
              <a:lnSpc>
                <a:spcPct val="90000"/>
              </a:lnSpc>
              <a:buNone/>
            </a:pPr>
            <a:endParaRPr lang="en-US" sz="800" i="1" dirty="0">
              <a:latin typeface="Arial Unicode MS" pitchFamily="34" charset="-128"/>
            </a:endParaRPr>
          </a:p>
          <a:p>
            <a:pPr lvl="1">
              <a:lnSpc>
                <a:spcPct val="90000"/>
              </a:lnSpc>
            </a:pPr>
            <a:r>
              <a:rPr lang="en-US" sz="2000" i="1" dirty="0">
                <a:latin typeface="Arial Unicode MS" pitchFamily="34" charset="-128"/>
              </a:rPr>
              <a:t>If you need help, ask for assistance from your supervisor or from the designated person you are shadowing.  </a:t>
            </a:r>
          </a:p>
          <a:p>
            <a:pPr marL="0" indent="0">
              <a:buNone/>
            </a:pPr>
            <a:endParaRPr lang="en-US" dirty="0"/>
          </a:p>
          <a:p>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370548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a:latin typeface="Arial Unicode MS" pitchFamily="34" charset="-128"/>
              </a:rPr>
              <a:t>Instructions</a:t>
            </a:r>
            <a:br>
              <a:rPr lang="en-US" sz="3600" dirty="0">
                <a:latin typeface="Arial Unicode MS" pitchFamily="34" charset="-128"/>
              </a:rPr>
            </a:br>
            <a:r>
              <a:rPr lang="en-US" sz="2800" i="1" dirty="0">
                <a:latin typeface="Arial Unicode MS" pitchFamily="34" charset="-128"/>
              </a:rPr>
              <a:t>Section I – Summary Sheet</a:t>
            </a:r>
            <a:endParaRPr lang="en-US" sz="2800" b="1" dirty="0"/>
          </a:p>
        </p:txBody>
      </p:sp>
      <p:sp>
        <p:nvSpPr>
          <p:cNvPr id="3" name="Content Placeholder 2"/>
          <p:cNvSpPr>
            <a:spLocks noGrp="1"/>
          </p:cNvSpPr>
          <p:nvPr>
            <p:ph idx="1"/>
          </p:nvPr>
        </p:nvSpPr>
        <p:spPr>
          <a:xfrm>
            <a:off x="381000" y="1600200"/>
            <a:ext cx="8305800" cy="4876800"/>
          </a:xfrm>
        </p:spPr>
        <p:txBody>
          <a:bodyPr>
            <a:normAutofit/>
          </a:bodyPr>
          <a:lstStyle/>
          <a:p>
            <a:endParaRPr lang="en-US" i="1" dirty="0">
              <a:latin typeface="Arial Unicode MS" pitchFamily="34" charset="-128"/>
            </a:endParaRPr>
          </a:p>
          <a:p>
            <a:pPr marL="0" indent="0">
              <a:buNone/>
            </a:pPr>
            <a:endParaRPr lang="en-US" i="1" dirty="0">
              <a:latin typeface="Arial Unicode MS" pitchFamily="34" charset="-128"/>
            </a:endParaRPr>
          </a:p>
          <a:p>
            <a:pPr lvl="1"/>
            <a:r>
              <a:rPr lang="en-US" sz="2000" i="1" dirty="0">
                <a:latin typeface="Arial Unicode MS" pitchFamily="34" charset="-128"/>
              </a:rPr>
              <a:t>Identifying /demographic Information</a:t>
            </a:r>
          </a:p>
          <a:p>
            <a:pPr lvl="1"/>
            <a:endParaRPr lang="en-US" sz="2000" i="1" dirty="0">
              <a:latin typeface="Arial Unicode MS" pitchFamily="34" charset="-128"/>
            </a:endParaRPr>
          </a:p>
          <a:p>
            <a:pPr marL="457200" lvl="1" indent="0">
              <a:buNone/>
            </a:pPr>
            <a:endParaRPr lang="en-US" sz="800" i="1" dirty="0">
              <a:latin typeface="Arial Unicode MS" pitchFamily="34" charset="-128"/>
            </a:endParaRPr>
          </a:p>
          <a:p>
            <a:pPr lvl="1"/>
            <a:r>
              <a:rPr lang="en-US" sz="2000" i="1" dirty="0">
                <a:latin typeface="Arial Unicode MS" pitchFamily="34" charset="-128"/>
              </a:rPr>
              <a:t>County of Responsibility</a:t>
            </a:r>
          </a:p>
          <a:p>
            <a:pPr marL="457200" lvl="1" indent="0">
              <a:buNone/>
            </a:pPr>
            <a:endParaRPr lang="en-US" sz="2000" i="1" dirty="0">
              <a:latin typeface="Arial Unicode MS" pitchFamily="34" charset="-128"/>
            </a:endParaRPr>
          </a:p>
          <a:p>
            <a:pPr marL="457200" lvl="1" indent="0">
              <a:buNone/>
            </a:pPr>
            <a:endParaRPr lang="en-US" sz="800" i="1" dirty="0">
              <a:latin typeface="Arial Unicode MS" pitchFamily="34" charset="-128"/>
            </a:endParaRPr>
          </a:p>
          <a:p>
            <a:pPr lvl="1"/>
            <a:r>
              <a:rPr lang="en-US" sz="2000" i="1" dirty="0">
                <a:latin typeface="Arial Unicode MS" pitchFamily="34" charset="-128"/>
              </a:rPr>
              <a:t>Comment Sections</a:t>
            </a:r>
          </a:p>
          <a:p>
            <a:pPr marL="0" indent="0">
              <a:buNone/>
            </a:pPr>
            <a:endParaRPr lang="en-US" dirty="0"/>
          </a:p>
          <a:p>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314997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en-US" sz="3600" dirty="0">
                <a:latin typeface="Arial Unicode MS" pitchFamily="34" charset="-128"/>
              </a:rPr>
              <a:t>County Of Responsibility Definition</a:t>
            </a:r>
          </a:p>
        </p:txBody>
      </p:sp>
      <p:sp>
        <p:nvSpPr>
          <p:cNvPr id="3" name="Content Placeholder 2"/>
          <p:cNvSpPr>
            <a:spLocks noGrp="1"/>
          </p:cNvSpPr>
          <p:nvPr>
            <p:ph idx="1"/>
          </p:nvPr>
        </p:nvSpPr>
        <p:spPr>
          <a:xfrm>
            <a:off x="381000" y="1600200"/>
            <a:ext cx="8305800" cy="4876800"/>
          </a:xfrm>
        </p:spPr>
        <p:txBody>
          <a:bodyPr>
            <a:normAutofit/>
          </a:bodyPr>
          <a:lstStyle/>
          <a:p>
            <a:pPr marL="0" indent="0">
              <a:lnSpc>
                <a:spcPct val="80000"/>
              </a:lnSpc>
              <a:buNone/>
            </a:pPr>
            <a:r>
              <a:rPr lang="en-US" sz="3600" i="1" dirty="0">
                <a:latin typeface="Arial Unicode MS" pitchFamily="34" charset="-128"/>
              </a:rPr>
              <a:t> </a:t>
            </a:r>
          </a:p>
          <a:p>
            <a:pPr marL="0" indent="0">
              <a:lnSpc>
                <a:spcPct val="80000"/>
              </a:lnSpc>
              <a:buNone/>
            </a:pPr>
            <a:endParaRPr lang="en-US" sz="2400" i="1" dirty="0">
              <a:latin typeface="Arial Unicode MS" pitchFamily="34" charset="-128"/>
            </a:endParaRPr>
          </a:p>
          <a:p>
            <a:pPr marL="0" indent="0">
              <a:lnSpc>
                <a:spcPct val="80000"/>
              </a:lnSpc>
              <a:buNone/>
            </a:pPr>
            <a:endParaRPr lang="en-US" sz="2400" i="1" dirty="0">
              <a:latin typeface="Arial Unicode MS" pitchFamily="34" charset="-128"/>
            </a:endParaRPr>
          </a:p>
          <a:p>
            <a:pPr marL="0" indent="0">
              <a:lnSpc>
                <a:spcPct val="80000"/>
              </a:lnSpc>
              <a:buNone/>
            </a:pPr>
            <a:r>
              <a:rPr lang="en-US" sz="2400" i="1" dirty="0">
                <a:latin typeface="Arial Unicode MS" pitchFamily="34" charset="-128"/>
              </a:rPr>
              <a:t>“The County of Responsibility will be the county where the client lived independently or with family (in other than a boarding home, group home, NFMH, or other supervised living program) for six continuous months prior to the latest admission to a state mental health hospital or other institution…”</a:t>
            </a:r>
          </a:p>
          <a:p>
            <a:pPr marL="0" indent="0" algn="ctr">
              <a:buNone/>
            </a:pPr>
            <a:endParaRPr lang="en-US" sz="2400" dirty="0"/>
          </a:p>
        </p:txBody>
      </p:sp>
    </p:spTree>
    <p:extLst>
      <p:ext uri="{BB962C8B-B14F-4D97-AF65-F5344CB8AC3E}">
        <p14:creationId xmlns:p14="http://schemas.microsoft.com/office/powerpoint/2010/main" val="2775546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style>
          <a:lnRef idx="1">
            <a:schemeClr val="accent1"/>
          </a:lnRef>
          <a:fillRef idx="2">
            <a:schemeClr val="accent1"/>
          </a:fillRef>
          <a:effectRef idx="1">
            <a:schemeClr val="accent1"/>
          </a:effectRef>
          <a:fontRef idx="minor">
            <a:schemeClr val="dk1"/>
          </a:fontRef>
        </p:style>
        <p:txBody>
          <a:bodyPr>
            <a:noAutofit/>
          </a:bodyPr>
          <a:lstStyle/>
          <a:p>
            <a:r>
              <a:rPr lang="en-US" sz="3600" b="1" dirty="0"/>
              <a:t>Instructions</a:t>
            </a:r>
            <a:br>
              <a:rPr lang="en-US" sz="3600" b="1" dirty="0"/>
            </a:br>
            <a:r>
              <a:rPr lang="en-US" sz="2800" i="1" dirty="0">
                <a:latin typeface="Arial Unicode MS" pitchFamily="34" charset="-128"/>
              </a:rPr>
              <a:t>Section II – Diagnosis &amp; Treatment History</a:t>
            </a:r>
            <a:endParaRPr lang="en-US" sz="2800" b="1" i="1" dirty="0"/>
          </a:p>
        </p:txBody>
      </p:sp>
      <p:sp>
        <p:nvSpPr>
          <p:cNvPr id="3" name="Content Placeholder 2"/>
          <p:cNvSpPr>
            <a:spLocks noGrp="1"/>
          </p:cNvSpPr>
          <p:nvPr>
            <p:ph idx="1"/>
          </p:nvPr>
        </p:nvSpPr>
        <p:spPr>
          <a:xfrm>
            <a:off x="381000" y="1600200"/>
            <a:ext cx="8305800" cy="4876800"/>
          </a:xfrm>
        </p:spPr>
        <p:txBody>
          <a:bodyPr>
            <a:normAutofit/>
          </a:bodyPr>
          <a:lstStyle/>
          <a:p>
            <a:pPr lvl="1"/>
            <a:endParaRPr lang="en-US" sz="2000" i="1" dirty="0">
              <a:latin typeface="Arial Unicode MS" pitchFamily="34" charset="-128"/>
            </a:endParaRPr>
          </a:p>
          <a:p>
            <a:pPr marL="457200" lvl="1" indent="0">
              <a:buNone/>
            </a:pPr>
            <a:endParaRPr lang="en-US" sz="2000" i="1" dirty="0">
              <a:latin typeface="Arial Unicode MS" pitchFamily="34" charset="-128"/>
            </a:endParaRPr>
          </a:p>
          <a:p>
            <a:pPr lvl="1"/>
            <a:r>
              <a:rPr lang="en-US" sz="2000" i="1" dirty="0">
                <a:latin typeface="Arial Unicode MS" pitchFamily="34" charset="-128"/>
              </a:rPr>
              <a:t>Primary and Other Diagnosis(</a:t>
            </a:r>
            <a:r>
              <a:rPr lang="en-US" sz="2000" i="1" dirty="0" err="1">
                <a:latin typeface="Arial Unicode MS" pitchFamily="34" charset="-128"/>
              </a:rPr>
              <a:t>es</a:t>
            </a:r>
            <a:r>
              <a:rPr lang="en-US" sz="2000" i="1" dirty="0">
                <a:latin typeface="Arial Unicode MS" pitchFamily="34" charset="-128"/>
              </a:rPr>
              <a:t>) (formerly Axis I, II, and III)</a:t>
            </a:r>
          </a:p>
          <a:p>
            <a:pPr marL="457200" lvl="1" indent="0">
              <a:buNone/>
            </a:pPr>
            <a:endParaRPr lang="en-US" sz="800" i="1" dirty="0">
              <a:latin typeface="Arial Unicode MS" pitchFamily="34" charset="-128"/>
            </a:endParaRPr>
          </a:p>
          <a:p>
            <a:pPr lvl="1"/>
            <a:r>
              <a:rPr lang="en-US" sz="2000" i="1" dirty="0">
                <a:latin typeface="Arial Unicode MS" pitchFamily="34" charset="-128"/>
              </a:rPr>
              <a:t>Hospitalizations</a:t>
            </a:r>
          </a:p>
          <a:p>
            <a:pPr marL="457200" lvl="1" indent="0">
              <a:buNone/>
            </a:pPr>
            <a:endParaRPr lang="en-US" sz="800" i="1" dirty="0">
              <a:latin typeface="Arial Unicode MS" pitchFamily="34" charset="-128"/>
            </a:endParaRPr>
          </a:p>
          <a:p>
            <a:pPr marL="457200" lvl="1" indent="0">
              <a:buNone/>
            </a:pPr>
            <a:endParaRPr lang="en-US" sz="800" i="1" dirty="0">
              <a:latin typeface="Arial Unicode MS" pitchFamily="34" charset="-128"/>
            </a:endParaRPr>
          </a:p>
          <a:p>
            <a:pPr lvl="1"/>
            <a:r>
              <a:rPr lang="en-US" sz="2000" i="1" dirty="0">
                <a:latin typeface="Arial Unicode MS" pitchFamily="34" charset="-128"/>
              </a:rPr>
              <a:t>History of High Risk Behavior</a:t>
            </a:r>
          </a:p>
          <a:p>
            <a:pPr marL="457200" lvl="1" indent="0">
              <a:buNone/>
            </a:pPr>
            <a:endParaRPr lang="en-US" sz="2000" i="1" dirty="0">
              <a:latin typeface="Arial Unicode MS" pitchFamily="34" charset="-128"/>
            </a:endParaRPr>
          </a:p>
          <a:p>
            <a:pPr lvl="1"/>
            <a:r>
              <a:rPr lang="en-US" sz="2000" i="1" dirty="0">
                <a:latin typeface="Arial Unicode MS" pitchFamily="34" charset="-128"/>
              </a:rPr>
              <a:t>Reason for referral to the nursing facility (PASRR letter)</a:t>
            </a:r>
          </a:p>
          <a:p>
            <a:pPr marL="0" indent="0">
              <a:buNone/>
            </a:pPr>
            <a:endParaRPr lang="en-US" dirty="0"/>
          </a:p>
        </p:txBody>
      </p:sp>
      <p:sp>
        <p:nvSpPr>
          <p:cNvPr id="4" name="Date Placeholder 3"/>
          <p:cNvSpPr>
            <a:spLocks noGrp="1"/>
          </p:cNvSpPr>
          <p:nvPr>
            <p:ph type="dt" sz="half" idx="10"/>
          </p:nvPr>
        </p:nvSpPr>
        <p:spPr/>
        <p:txBody>
          <a:bodyPr/>
          <a:lstStyle/>
          <a:p>
            <a:r>
              <a:rPr lang="en-US"/>
              <a:t>October 27, 2016</a:t>
            </a:r>
            <a:endParaRPr lang="en-US" dirty="0"/>
          </a:p>
        </p:txBody>
      </p:sp>
    </p:spTree>
    <p:extLst>
      <p:ext uri="{BB962C8B-B14F-4D97-AF65-F5344CB8AC3E}">
        <p14:creationId xmlns:p14="http://schemas.microsoft.com/office/powerpoint/2010/main" val="3149970513"/>
      </p:ext>
    </p:extLst>
  </p:cSld>
  <p:clrMapOvr>
    <a:masterClrMapping/>
  </p:clrMapOvr>
</p:sld>
</file>

<file path=ppt/theme/theme1.xml><?xml version="1.0" encoding="utf-8"?>
<a:theme xmlns:a="http://schemas.openxmlformats.org/drawingml/2006/main" name="KDADS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KDADS_PowerPoint_Template</Template>
  <TotalTime>692</TotalTime>
  <Words>1981</Words>
  <Application>Microsoft Office PowerPoint</Application>
  <PresentationFormat>On-screen Show (4:3)</PresentationFormat>
  <Paragraphs>270</Paragraphs>
  <Slides>32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 Unicode MS</vt:lpstr>
      <vt:lpstr>Arial</vt:lpstr>
      <vt:lpstr>Calibri</vt:lpstr>
      <vt:lpstr>Times New Roman</vt:lpstr>
      <vt:lpstr>KDADS_PowerPoint_Template</vt:lpstr>
      <vt:lpstr> SCREENS FOR CONTINUED STAY   (SCS) SCREENER/FACILITATOR TRAINING </vt:lpstr>
      <vt:lpstr>Background and History of the SCS</vt:lpstr>
      <vt:lpstr>Background and History (continued)</vt:lpstr>
      <vt:lpstr>Annual Screen For Continued Stay Process</vt:lpstr>
      <vt:lpstr>Annual Screen Process, continued</vt:lpstr>
      <vt:lpstr>Conducting NFMH Screen For Continued Stay</vt:lpstr>
      <vt:lpstr>Instructions Section I – Summary Sheet</vt:lpstr>
      <vt:lpstr>County Of Responsibility Definition</vt:lpstr>
      <vt:lpstr>Instructions Section II – Diagnosis &amp; Treatment History</vt:lpstr>
      <vt:lpstr>Instructions Section III – Services &amp; Resources Available</vt:lpstr>
      <vt:lpstr>Instructions Section IV– Assessment Of Functional Limitations</vt:lpstr>
      <vt:lpstr>Assistance Needed For Activities Of Daily Living</vt:lpstr>
      <vt:lpstr>Instructions Section V – Potential For Discharge To The Community</vt:lpstr>
      <vt:lpstr>Home Community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SRS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Traumatic Brain Injury Program October 27, 2016 ADRC Training</dc:title>
  <dc:creator>Kimberly Reynolds</dc:creator>
  <cp:lastModifiedBy>KDADS</cp:lastModifiedBy>
  <cp:revision>112</cp:revision>
  <cp:lastPrinted>2017-02-13T22:41:05Z</cp:lastPrinted>
  <dcterms:created xsi:type="dcterms:W3CDTF">2016-10-11T17:01:32Z</dcterms:created>
  <dcterms:modified xsi:type="dcterms:W3CDTF">2017-10-16T21:21:30Z</dcterms:modified>
</cp:coreProperties>
</file>